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2"/>
  </p:notesMasterIdLst>
  <p:handoutMasterIdLst>
    <p:handoutMasterId r:id="rId163"/>
  </p:handoutMasterIdLst>
  <p:sldIdLst>
    <p:sldId id="443" r:id="rId2"/>
    <p:sldId id="937" r:id="rId3"/>
    <p:sldId id="1053" r:id="rId4"/>
    <p:sldId id="1057" r:id="rId5"/>
    <p:sldId id="1051" r:id="rId6"/>
    <p:sldId id="1146" r:id="rId7"/>
    <p:sldId id="1147" r:id="rId8"/>
    <p:sldId id="1148" r:id="rId9"/>
    <p:sldId id="1149" r:id="rId10"/>
    <p:sldId id="1150" r:id="rId11"/>
    <p:sldId id="1151" r:id="rId12"/>
    <p:sldId id="1153" r:id="rId13"/>
    <p:sldId id="1154" r:id="rId14"/>
    <p:sldId id="1155" r:id="rId15"/>
    <p:sldId id="1156" r:id="rId16"/>
    <p:sldId id="1157" r:id="rId17"/>
    <p:sldId id="1158" r:id="rId18"/>
    <p:sldId id="1159" r:id="rId19"/>
    <p:sldId id="1160" r:id="rId20"/>
    <p:sldId id="1161" r:id="rId21"/>
    <p:sldId id="1162" r:id="rId22"/>
    <p:sldId id="1163" r:id="rId23"/>
    <p:sldId id="1164" r:id="rId24"/>
    <p:sldId id="1165" r:id="rId25"/>
    <p:sldId id="1168" r:id="rId26"/>
    <p:sldId id="1169" r:id="rId27"/>
    <p:sldId id="1170" r:id="rId28"/>
    <p:sldId id="1188" r:id="rId29"/>
    <p:sldId id="1171" r:id="rId30"/>
    <p:sldId id="1172" r:id="rId31"/>
    <p:sldId id="1173" r:id="rId32"/>
    <p:sldId id="1174" r:id="rId33"/>
    <p:sldId id="1175" r:id="rId34"/>
    <p:sldId id="1176" r:id="rId35"/>
    <p:sldId id="1177" r:id="rId36"/>
    <p:sldId id="1178" r:id="rId37"/>
    <p:sldId id="1179" r:id="rId38"/>
    <p:sldId id="1180" r:id="rId39"/>
    <p:sldId id="1181" r:id="rId40"/>
    <p:sldId id="1182" r:id="rId41"/>
    <p:sldId id="1183" r:id="rId42"/>
    <p:sldId id="1184" r:id="rId43"/>
    <p:sldId id="1185" r:id="rId44"/>
    <p:sldId id="1186" r:id="rId45"/>
    <p:sldId id="1187" r:id="rId46"/>
    <p:sldId id="1205" r:id="rId47"/>
    <p:sldId id="1200" r:id="rId48"/>
    <p:sldId id="1201" r:id="rId49"/>
    <p:sldId id="1202" r:id="rId50"/>
    <p:sldId id="1203" r:id="rId51"/>
    <p:sldId id="1204" r:id="rId52"/>
    <p:sldId id="1152" r:id="rId53"/>
    <p:sldId id="1052" r:id="rId54"/>
    <p:sldId id="1054" r:id="rId55"/>
    <p:sldId id="1059" r:id="rId56"/>
    <p:sldId id="1060" r:id="rId57"/>
    <p:sldId id="1061" r:id="rId58"/>
    <p:sldId id="1058" r:id="rId59"/>
    <p:sldId id="1062" r:id="rId60"/>
    <p:sldId id="1063" r:id="rId61"/>
    <p:sldId id="1064" r:id="rId62"/>
    <p:sldId id="1065" r:id="rId63"/>
    <p:sldId id="1066" r:id="rId64"/>
    <p:sldId id="1067" r:id="rId65"/>
    <p:sldId id="1005" r:id="rId66"/>
    <p:sldId id="1029" r:id="rId67"/>
    <p:sldId id="1056" r:id="rId68"/>
    <p:sldId id="1034" r:id="rId69"/>
    <p:sldId id="1095" r:id="rId70"/>
    <p:sldId id="1098" r:id="rId71"/>
    <p:sldId id="1096" r:id="rId72"/>
    <p:sldId id="1035" r:id="rId73"/>
    <p:sldId id="1099" r:id="rId74"/>
    <p:sldId id="1100" r:id="rId75"/>
    <p:sldId id="1101" r:id="rId76"/>
    <p:sldId id="1102" r:id="rId77"/>
    <p:sldId id="1055" r:id="rId78"/>
    <p:sldId id="1103" r:id="rId79"/>
    <p:sldId id="1082" r:id="rId80"/>
    <p:sldId id="1068" r:id="rId81"/>
    <p:sldId id="1199" r:id="rId82"/>
    <p:sldId id="1069" r:id="rId83"/>
    <p:sldId id="1089" r:id="rId84"/>
    <p:sldId id="1083" r:id="rId85"/>
    <p:sldId id="1084" r:id="rId86"/>
    <p:sldId id="1085" r:id="rId87"/>
    <p:sldId id="1086" r:id="rId88"/>
    <p:sldId id="1087" r:id="rId89"/>
    <p:sldId id="1088" r:id="rId90"/>
    <p:sldId id="1075" r:id="rId91"/>
    <p:sldId id="1118" r:id="rId92"/>
    <p:sldId id="1119" r:id="rId93"/>
    <p:sldId id="1120" r:id="rId94"/>
    <p:sldId id="1121" r:id="rId95"/>
    <p:sldId id="1122" r:id="rId96"/>
    <p:sldId id="1123" r:id="rId97"/>
    <p:sldId id="1124" r:id="rId98"/>
    <p:sldId id="1091" r:id="rId99"/>
    <p:sldId id="1071" r:id="rId100"/>
    <p:sldId id="1090" r:id="rId101"/>
    <p:sldId id="1092" r:id="rId102"/>
    <p:sldId id="1093" r:id="rId103"/>
    <p:sldId id="1072" r:id="rId104"/>
    <p:sldId id="1094" r:id="rId105"/>
    <p:sldId id="1073" r:id="rId106"/>
    <p:sldId id="1105" r:id="rId107"/>
    <p:sldId id="1106" r:id="rId108"/>
    <p:sldId id="1104" r:id="rId109"/>
    <p:sldId id="1107" r:id="rId110"/>
    <p:sldId id="1076" r:id="rId111"/>
    <p:sldId id="1077" r:id="rId112"/>
    <p:sldId id="1078" r:id="rId113"/>
    <p:sldId id="1108" r:id="rId114"/>
    <p:sldId id="1109" r:id="rId115"/>
    <p:sldId id="1110" r:id="rId116"/>
    <p:sldId id="1111" r:id="rId117"/>
    <p:sldId id="1112" r:id="rId118"/>
    <p:sldId id="1113" r:id="rId119"/>
    <p:sldId id="1114" r:id="rId120"/>
    <p:sldId id="1080" r:id="rId121"/>
    <p:sldId id="1117" r:id="rId122"/>
    <p:sldId id="1116" r:id="rId123"/>
    <p:sldId id="1115" r:id="rId124"/>
    <p:sldId id="1081" r:id="rId125"/>
    <p:sldId id="1030" r:id="rId126"/>
    <p:sldId id="1036" r:id="rId127"/>
    <p:sldId id="1031" r:id="rId128"/>
    <p:sldId id="1037" r:id="rId129"/>
    <p:sldId id="1127" r:id="rId130"/>
    <p:sldId id="1033" r:id="rId131"/>
    <p:sldId id="1130" r:id="rId132"/>
    <p:sldId id="1132" r:id="rId133"/>
    <p:sldId id="1133" r:id="rId134"/>
    <p:sldId id="1141" r:id="rId135"/>
    <p:sldId id="1134" r:id="rId136"/>
    <p:sldId id="1135" r:id="rId137"/>
    <p:sldId id="1137" r:id="rId138"/>
    <p:sldId id="1140" r:id="rId139"/>
    <p:sldId id="1138" r:id="rId140"/>
    <p:sldId id="1139" r:id="rId141"/>
    <p:sldId id="1143" r:id="rId142"/>
    <p:sldId id="1038" r:id="rId143"/>
    <p:sldId id="1040" r:id="rId144"/>
    <p:sldId id="1042" r:id="rId145"/>
    <p:sldId id="1041" r:id="rId146"/>
    <p:sldId id="1044" r:id="rId147"/>
    <p:sldId id="1046" r:id="rId148"/>
    <p:sldId id="1047" r:id="rId149"/>
    <p:sldId id="1049" r:id="rId150"/>
    <p:sldId id="1048" r:id="rId151"/>
    <p:sldId id="1050" r:id="rId152"/>
    <p:sldId id="1142" r:id="rId153"/>
    <p:sldId id="1144" r:id="rId154"/>
    <p:sldId id="1125" r:id="rId155"/>
    <p:sldId id="1128" r:id="rId156"/>
    <p:sldId id="1206" r:id="rId157"/>
    <p:sldId id="1207" r:id="rId158"/>
    <p:sldId id="1208" r:id="rId159"/>
    <p:sldId id="1209" r:id="rId160"/>
    <p:sldId id="1025" r:id="rId161"/>
  </p:sldIdLst>
  <p:sldSz cx="9144000" cy="6858000" type="screen4x3"/>
  <p:notesSz cx="9928225" cy="6797675"/>
  <p:defaultTextStyle>
    <a:defPPr>
      <a:defRPr lang="zh-TW"/>
    </a:defPPr>
    <a:lvl1pPr algn="l" rtl="0" fontAlgn="base">
      <a:spcBef>
        <a:spcPct val="0"/>
      </a:spcBef>
      <a:spcAft>
        <a:spcPct val="0"/>
      </a:spcAft>
      <a:defRPr kumimoji="1" sz="2800" kern="1200">
        <a:solidFill>
          <a:schemeClr val="tx1"/>
        </a:solidFill>
        <a:latin typeface="Arial" charset="0"/>
        <a:ea typeface="標楷體" pitchFamily="65" charset="-120"/>
        <a:cs typeface="+mn-cs"/>
      </a:defRPr>
    </a:lvl1pPr>
    <a:lvl2pPr marL="457200" algn="l" rtl="0" fontAlgn="base">
      <a:spcBef>
        <a:spcPct val="0"/>
      </a:spcBef>
      <a:spcAft>
        <a:spcPct val="0"/>
      </a:spcAft>
      <a:defRPr kumimoji="1" sz="2800" kern="1200">
        <a:solidFill>
          <a:schemeClr val="tx1"/>
        </a:solidFill>
        <a:latin typeface="Arial" charset="0"/>
        <a:ea typeface="標楷體" pitchFamily="65" charset="-120"/>
        <a:cs typeface="+mn-cs"/>
      </a:defRPr>
    </a:lvl2pPr>
    <a:lvl3pPr marL="914400" algn="l" rtl="0" fontAlgn="base">
      <a:spcBef>
        <a:spcPct val="0"/>
      </a:spcBef>
      <a:spcAft>
        <a:spcPct val="0"/>
      </a:spcAft>
      <a:defRPr kumimoji="1" sz="2800" kern="1200">
        <a:solidFill>
          <a:schemeClr val="tx1"/>
        </a:solidFill>
        <a:latin typeface="Arial" charset="0"/>
        <a:ea typeface="標楷體" pitchFamily="65" charset="-120"/>
        <a:cs typeface="+mn-cs"/>
      </a:defRPr>
    </a:lvl3pPr>
    <a:lvl4pPr marL="1371600" algn="l" rtl="0" fontAlgn="base">
      <a:spcBef>
        <a:spcPct val="0"/>
      </a:spcBef>
      <a:spcAft>
        <a:spcPct val="0"/>
      </a:spcAft>
      <a:defRPr kumimoji="1" sz="2800" kern="1200">
        <a:solidFill>
          <a:schemeClr val="tx1"/>
        </a:solidFill>
        <a:latin typeface="Arial" charset="0"/>
        <a:ea typeface="標楷體" pitchFamily="65" charset="-120"/>
        <a:cs typeface="+mn-cs"/>
      </a:defRPr>
    </a:lvl4pPr>
    <a:lvl5pPr marL="1828800" algn="l" rtl="0" fontAlgn="base">
      <a:spcBef>
        <a:spcPct val="0"/>
      </a:spcBef>
      <a:spcAft>
        <a:spcPct val="0"/>
      </a:spcAft>
      <a:defRPr kumimoji="1" sz="2800" kern="1200">
        <a:solidFill>
          <a:schemeClr val="tx1"/>
        </a:solidFill>
        <a:latin typeface="Arial" charset="0"/>
        <a:ea typeface="標楷體" pitchFamily="65" charset="-120"/>
        <a:cs typeface="+mn-cs"/>
      </a:defRPr>
    </a:lvl5pPr>
    <a:lvl6pPr marL="2286000" algn="l" defTabSz="914400" rtl="0" eaLnBrk="1" latinLnBrk="0" hangingPunct="1">
      <a:defRPr kumimoji="1" sz="2800" kern="1200">
        <a:solidFill>
          <a:schemeClr val="tx1"/>
        </a:solidFill>
        <a:latin typeface="Arial" charset="0"/>
        <a:ea typeface="標楷體" pitchFamily="65" charset="-120"/>
        <a:cs typeface="+mn-cs"/>
      </a:defRPr>
    </a:lvl6pPr>
    <a:lvl7pPr marL="2743200" algn="l" defTabSz="914400" rtl="0" eaLnBrk="1" latinLnBrk="0" hangingPunct="1">
      <a:defRPr kumimoji="1" sz="2800" kern="1200">
        <a:solidFill>
          <a:schemeClr val="tx1"/>
        </a:solidFill>
        <a:latin typeface="Arial" charset="0"/>
        <a:ea typeface="標楷體" pitchFamily="65" charset="-120"/>
        <a:cs typeface="+mn-cs"/>
      </a:defRPr>
    </a:lvl7pPr>
    <a:lvl8pPr marL="3200400" algn="l" defTabSz="914400" rtl="0" eaLnBrk="1" latinLnBrk="0" hangingPunct="1">
      <a:defRPr kumimoji="1" sz="2800" kern="1200">
        <a:solidFill>
          <a:schemeClr val="tx1"/>
        </a:solidFill>
        <a:latin typeface="Arial" charset="0"/>
        <a:ea typeface="標楷體" pitchFamily="65" charset="-120"/>
        <a:cs typeface="+mn-cs"/>
      </a:defRPr>
    </a:lvl8pPr>
    <a:lvl9pPr marL="3657600" algn="l" defTabSz="914400" rtl="0" eaLnBrk="1" latinLnBrk="0" hangingPunct="1">
      <a:defRPr kumimoji="1" sz="2800" kern="1200">
        <a:solidFill>
          <a:schemeClr val="tx1"/>
        </a:solidFill>
        <a:latin typeface="Arial" charset="0"/>
        <a:ea typeface="標楷體" pitchFamily="65" charset="-120"/>
        <a:cs typeface="+mn-cs"/>
      </a:defRPr>
    </a:lvl9pPr>
  </p:defaultTextStyle>
  <p:extLst>
    <p:ext uri="{521415D9-36F7-43E2-AB2F-B90AF26B5E84}">
      <p14:sectionLst xmlns:p14="http://schemas.microsoft.com/office/powerpoint/2010/main">
        <p14:section name="預設章節" id="{F49FD48E-7464-4FC3-B2D1-0D4799A5A110}">
          <p14:sldIdLst>
            <p14:sldId id="443"/>
            <p14:sldId id="937"/>
          </p14:sldIdLst>
        </p14:section>
        <p14:section name="資訊安全" id="{D7C9E7A9-0471-40DB-8290-C4C071FAB690}">
          <p14:sldIdLst>
            <p14:sldId id="1053"/>
            <p14:sldId id="1057"/>
            <p14:sldId id="1051"/>
          </p14:sldIdLst>
        </p14:section>
        <p14:section name="駭客分類" id="{9FD28825-9577-4C89-AF06-3D065B7A1B6A}">
          <p14:sldIdLst>
            <p14:sldId id="1146"/>
            <p14:sldId id="1147"/>
            <p14:sldId id="1148"/>
            <p14:sldId id="1149"/>
            <p14:sldId id="1150"/>
            <p14:sldId id="1151"/>
            <p14:sldId id="1153"/>
            <p14:sldId id="1154"/>
            <p14:sldId id="1155"/>
            <p14:sldId id="1156"/>
            <p14:sldId id="1157"/>
            <p14:sldId id="1158"/>
            <p14:sldId id="1159"/>
            <p14:sldId id="1160"/>
            <p14:sldId id="1161"/>
            <p14:sldId id="1162"/>
            <p14:sldId id="1163"/>
            <p14:sldId id="1164"/>
            <p14:sldId id="1165"/>
            <p14:sldId id="1168"/>
            <p14:sldId id="1169"/>
            <p14:sldId id="1170"/>
            <p14:sldId id="1188"/>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205"/>
            <p14:sldId id="1200"/>
            <p14:sldId id="1201"/>
            <p14:sldId id="1202"/>
            <p14:sldId id="1203"/>
            <p14:sldId id="1204"/>
          </p14:sldIdLst>
        </p14:section>
        <p14:section name="滲透測試簡介" id="{2517F99E-0772-4C7D-BC81-6B11F9F9D427}">
          <p14:sldIdLst>
            <p14:sldId id="1152"/>
            <p14:sldId id="1052"/>
            <p14:sldId id="1054"/>
            <p14:sldId id="1059"/>
            <p14:sldId id="1060"/>
            <p14:sldId id="1061"/>
            <p14:sldId id="1058"/>
            <p14:sldId id="1062"/>
            <p14:sldId id="1063"/>
            <p14:sldId id="1064"/>
            <p14:sldId id="1065"/>
            <p14:sldId id="1066"/>
            <p14:sldId id="1067"/>
          </p14:sldIdLst>
        </p14:section>
        <p14:section name="漏洞公告" id="{3C50F225-B6B3-4808-A5FE-9BB0C8600925}">
          <p14:sldIdLst>
            <p14:sldId id="1005"/>
            <p14:sldId id="1029"/>
            <p14:sldId id="1056"/>
            <p14:sldId id="1034"/>
            <p14:sldId id="1095"/>
            <p14:sldId id="1098"/>
            <p14:sldId id="1096"/>
            <p14:sldId id="1035"/>
            <p14:sldId id="1099"/>
            <p14:sldId id="1100"/>
            <p14:sldId id="1101"/>
            <p14:sldId id="1102"/>
          </p14:sldIdLst>
        </p14:section>
        <p14:section name="攻擊流程" id="{8193F143-92D9-4CDB-ACB5-ACA4052BCE44}">
          <p14:sldIdLst>
            <p14:sldId id="1055"/>
            <p14:sldId id="1103"/>
            <p14:sldId id="1082"/>
            <p14:sldId id="1068"/>
          </p14:sldIdLst>
        </p14:section>
        <p14:section name="滲透測試基本工具" id="{F40C97C3-B00D-4ACB-B8A5-3ACAF2D18502}">
          <p14:sldIdLst>
            <p14:sldId id="1199"/>
            <p14:sldId id="1069"/>
            <p14:sldId id="1089"/>
            <p14:sldId id="1083"/>
            <p14:sldId id="1084"/>
            <p14:sldId id="1085"/>
            <p14:sldId id="1086"/>
            <p14:sldId id="1087"/>
            <p14:sldId id="1088"/>
            <p14:sldId id="1075"/>
            <p14:sldId id="1118"/>
            <p14:sldId id="1119"/>
            <p14:sldId id="1120"/>
            <p14:sldId id="1121"/>
            <p14:sldId id="1122"/>
            <p14:sldId id="1123"/>
            <p14:sldId id="1124"/>
            <p14:sldId id="1091"/>
            <p14:sldId id="1071"/>
            <p14:sldId id="1090"/>
            <p14:sldId id="1092"/>
            <p14:sldId id="1093"/>
            <p14:sldId id="1072"/>
            <p14:sldId id="1094"/>
            <p14:sldId id="1073"/>
            <p14:sldId id="1105"/>
            <p14:sldId id="1106"/>
            <p14:sldId id="1104"/>
            <p14:sldId id="1107"/>
            <p14:sldId id="1076"/>
            <p14:sldId id="1077"/>
            <p14:sldId id="1078"/>
            <p14:sldId id="1108"/>
            <p14:sldId id="1109"/>
            <p14:sldId id="1110"/>
            <p14:sldId id="1111"/>
            <p14:sldId id="1112"/>
            <p14:sldId id="1113"/>
            <p14:sldId id="1114"/>
            <p14:sldId id="1080"/>
            <p14:sldId id="1117"/>
            <p14:sldId id="1116"/>
            <p14:sldId id="1115"/>
            <p14:sldId id="1081"/>
          </p14:sldIdLst>
        </p14:section>
        <p14:section name="滲透手法介紹" id="{A0A35057-C64D-4197-9B0D-3327F06E9DA1}">
          <p14:sldIdLst>
            <p14:sldId id="1030"/>
            <p14:sldId id="1036"/>
            <p14:sldId id="1031"/>
            <p14:sldId id="1037"/>
            <p14:sldId id="1127"/>
            <p14:sldId id="1033"/>
            <p14:sldId id="1130"/>
            <p14:sldId id="1132"/>
            <p14:sldId id="1133"/>
            <p14:sldId id="1141"/>
            <p14:sldId id="1134"/>
            <p14:sldId id="1135"/>
            <p14:sldId id="1137"/>
            <p14:sldId id="1140"/>
            <p14:sldId id="1138"/>
            <p14:sldId id="1139"/>
            <p14:sldId id="1143"/>
            <p14:sldId id="1038"/>
            <p14:sldId id="1040"/>
            <p14:sldId id="1042"/>
            <p14:sldId id="1041"/>
            <p14:sldId id="1044"/>
            <p14:sldId id="1046"/>
            <p14:sldId id="1047"/>
            <p14:sldId id="1049"/>
            <p14:sldId id="1048"/>
            <p14:sldId id="1050"/>
            <p14:sldId id="1142"/>
            <p14:sldId id="1144"/>
            <p14:sldId id="1125"/>
            <p14:sldId id="1128"/>
            <p14:sldId id="1206"/>
            <p14:sldId id="1207"/>
            <p14:sldId id="1208"/>
            <p14:sldId id="1209"/>
            <p14:sldId id="102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2" userDrawn="1">
          <p15:clr>
            <a:srgbClr val="A4A3A4"/>
          </p15:clr>
        </p15:guide>
        <p15:guide id="2" pos="31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FF"/>
    <a:srgbClr val="33CC33"/>
    <a:srgbClr val="FFFF00"/>
    <a:srgbClr val="00CC00"/>
    <a:srgbClr val="FFCC00"/>
    <a:srgbClr val="CC66FF"/>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84983" autoAdjust="0"/>
  </p:normalViewPr>
  <p:slideViewPr>
    <p:cSldViewPr showGuides="1">
      <p:cViewPr varScale="1">
        <p:scale>
          <a:sx n="104" d="100"/>
          <a:sy n="104" d="100"/>
        </p:scale>
        <p:origin x="654"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42776"/>
    </p:cViewPr>
  </p:sorterViewPr>
  <p:notesViewPr>
    <p:cSldViewPr showGuides="1">
      <p:cViewPr varScale="1">
        <p:scale>
          <a:sx n="47" d="100"/>
          <a:sy n="47" d="100"/>
        </p:scale>
        <p:origin x="-1368" y="-90"/>
      </p:cViewPr>
      <p:guideLst>
        <p:guide orient="horz" pos="2142"/>
        <p:guide pos="312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F8164A-B0A8-4C4F-A7C0-BC450A83C186}" type="doc">
      <dgm:prSet loTypeId="urn:microsoft.com/office/officeart/2005/8/layout/venn1" loCatId="relationship" qsTypeId="urn:microsoft.com/office/officeart/2005/8/quickstyle/simple1" qsCatId="simple" csTypeId="urn:microsoft.com/office/officeart/2005/8/colors/accent1_2" csCatId="accent1" phldr="1"/>
      <dgm:spPr/>
    </dgm:pt>
    <dgm:pt modelId="{EFB5999C-24B5-4806-99B6-4AA689AAE96E}">
      <dgm:prSet phldrT="[文字]"/>
      <dgm:spPr>
        <a:solidFill>
          <a:srgbClr val="FF0000">
            <a:alpha val="50000"/>
          </a:srgbClr>
        </a:solidFill>
      </dgm:spPr>
      <dgm:t>
        <a:bodyPr/>
        <a:lstStyle/>
        <a:p>
          <a:r>
            <a:rPr lang="zh-TW" altLang="en-US" dirty="0" smtClean="0"/>
            <a:t>攻擊</a:t>
          </a:r>
          <a:endParaRPr lang="zh-TW" altLang="en-US" dirty="0"/>
        </a:p>
      </dgm:t>
    </dgm:pt>
    <dgm:pt modelId="{58454339-542F-4EBA-BFD8-7CCE9E0CEA7D}" type="parTrans" cxnId="{79AAD0BE-C465-41D6-860C-2A8BB049394F}">
      <dgm:prSet/>
      <dgm:spPr/>
      <dgm:t>
        <a:bodyPr/>
        <a:lstStyle/>
        <a:p>
          <a:endParaRPr lang="zh-TW" altLang="en-US"/>
        </a:p>
      </dgm:t>
    </dgm:pt>
    <dgm:pt modelId="{4CF2E9D9-AE59-4CA5-9231-BE2D30597DB8}" type="sibTrans" cxnId="{79AAD0BE-C465-41D6-860C-2A8BB049394F}">
      <dgm:prSet/>
      <dgm:spPr/>
      <dgm:t>
        <a:bodyPr/>
        <a:lstStyle/>
        <a:p>
          <a:endParaRPr lang="zh-TW" altLang="en-US"/>
        </a:p>
      </dgm:t>
    </dgm:pt>
    <dgm:pt modelId="{B82A8460-4292-4B21-A97B-9B5B939FFACC}">
      <dgm:prSet phldrT="[文字]"/>
      <dgm:spPr>
        <a:solidFill>
          <a:srgbClr val="0070C0">
            <a:alpha val="50000"/>
          </a:srgbClr>
        </a:solidFill>
      </dgm:spPr>
      <dgm:t>
        <a:bodyPr/>
        <a:lstStyle/>
        <a:p>
          <a:r>
            <a:rPr lang="zh-TW" altLang="en-US" dirty="0" smtClean="0"/>
            <a:t>防護</a:t>
          </a:r>
          <a:endParaRPr lang="zh-TW" altLang="en-US" dirty="0"/>
        </a:p>
      </dgm:t>
    </dgm:pt>
    <dgm:pt modelId="{B1A3C8AD-A106-45F9-BAC2-A01A1C992C6B}" type="parTrans" cxnId="{AAE6AADC-D3E9-4863-8A66-866FF0138338}">
      <dgm:prSet/>
      <dgm:spPr/>
      <dgm:t>
        <a:bodyPr/>
        <a:lstStyle/>
        <a:p>
          <a:endParaRPr lang="zh-TW" altLang="en-US"/>
        </a:p>
      </dgm:t>
    </dgm:pt>
    <dgm:pt modelId="{0C956AF4-FFF0-4D77-9679-6F4C7B4FDFEC}" type="sibTrans" cxnId="{AAE6AADC-D3E9-4863-8A66-866FF0138338}">
      <dgm:prSet/>
      <dgm:spPr/>
      <dgm:t>
        <a:bodyPr/>
        <a:lstStyle/>
        <a:p>
          <a:endParaRPr lang="zh-TW" altLang="en-US"/>
        </a:p>
      </dgm:t>
    </dgm:pt>
    <dgm:pt modelId="{8D986873-22B6-49C8-9D2A-3E2165DCF299}">
      <dgm:prSet phldrT="[文字]"/>
      <dgm:spPr>
        <a:solidFill>
          <a:srgbClr val="33CC33">
            <a:alpha val="50000"/>
          </a:srgbClr>
        </a:solidFill>
      </dgm:spPr>
      <dgm:t>
        <a:bodyPr/>
        <a:lstStyle/>
        <a:p>
          <a:r>
            <a:rPr lang="zh-TW" altLang="en-US" dirty="0" smtClean="0"/>
            <a:t>鑑識</a:t>
          </a:r>
          <a:endParaRPr lang="zh-TW" altLang="en-US" dirty="0"/>
        </a:p>
      </dgm:t>
    </dgm:pt>
    <dgm:pt modelId="{AA3AC30A-21C5-4DAB-85CC-671E08B84506}" type="parTrans" cxnId="{04A3D72C-CA8D-428D-8570-1BABB9D67E56}">
      <dgm:prSet/>
      <dgm:spPr/>
      <dgm:t>
        <a:bodyPr/>
        <a:lstStyle/>
        <a:p>
          <a:endParaRPr lang="zh-TW" altLang="en-US"/>
        </a:p>
      </dgm:t>
    </dgm:pt>
    <dgm:pt modelId="{99B21503-7E6A-4BC6-AC90-C7FC7E2DE741}" type="sibTrans" cxnId="{04A3D72C-CA8D-428D-8570-1BABB9D67E56}">
      <dgm:prSet/>
      <dgm:spPr/>
      <dgm:t>
        <a:bodyPr/>
        <a:lstStyle/>
        <a:p>
          <a:endParaRPr lang="zh-TW" altLang="en-US"/>
        </a:p>
      </dgm:t>
    </dgm:pt>
    <dgm:pt modelId="{B7F46956-483C-4C98-A7FD-EC35175253B9}" type="pres">
      <dgm:prSet presAssocID="{7DF8164A-B0A8-4C4F-A7C0-BC450A83C186}" presName="compositeShape" presStyleCnt="0">
        <dgm:presLayoutVars>
          <dgm:chMax val="7"/>
          <dgm:dir/>
          <dgm:resizeHandles val="exact"/>
        </dgm:presLayoutVars>
      </dgm:prSet>
      <dgm:spPr/>
    </dgm:pt>
    <dgm:pt modelId="{8BD92CB5-665B-4166-9B44-0999FB1C5694}" type="pres">
      <dgm:prSet presAssocID="{EFB5999C-24B5-4806-99B6-4AA689AAE96E}" presName="circ1" presStyleLbl="vennNode1" presStyleIdx="0" presStyleCnt="3"/>
      <dgm:spPr/>
      <dgm:t>
        <a:bodyPr/>
        <a:lstStyle/>
        <a:p>
          <a:endParaRPr lang="zh-TW" altLang="en-US"/>
        </a:p>
      </dgm:t>
    </dgm:pt>
    <dgm:pt modelId="{2CA746CC-3E83-4491-AE21-A6DC45B6569D}" type="pres">
      <dgm:prSet presAssocID="{EFB5999C-24B5-4806-99B6-4AA689AAE96E}" presName="circ1Tx" presStyleLbl="revTx" presStyleIdx="0" presStyleCnt="0">
        <dgm:presLayoutVars>
          <dgm:chMax val="0"/>
          <dgm:chPref val="0"/>
          <dgm:bulletEnabled val="1"/>
        </dgm:presLayoutVars>
      </dgm:prSet>
      <dgm:spPr/>
      <dgm:t>
        <a:bodyPr/>
        <a:lstStyle/>
        <a:p>
          <a:endParaRPr lang="zh-TW" altLang="en-US"/>
        </a:p>
      </dgm:t>
    </dgm:pt>
    <dgm:pt modelId="{73C3AF09-D654-425A-BE22-1B0C24E4CC0F}" type="pres">
      <dgm:prSet presAssocID="{B82A8460-4292-4B21-A97B-9B5B939FFACC}" presName="circ2" presStyleLbl="vennNode1" presStyleIdx="1" presStyleCnt="3"/>
      <dgm:spPr/>
      <dgm:t>
        <a:bodyPr/>
        <a:lstStyle/>
        <a:p>
          <a:endParaRPr lang="zh-TW" altLang="en-US"/>
        </a:p>
      </dgm:t>
    </dgm:pt>
    <dgm:pt modelId="{2C466181-C1A7-46C0-A362-820912970414}" type="pres">
      <dgm:prSet presAssocID="{B82A8460-4292-4B21-A97B-9B5B939FFACC}" presName="circ2Tx" presStyleLbl="revTx" presStyleIdx="0" presStyleCnt="0">
        <dgm:presLayoutVars>
          <dgm:chMax val="0"/>
          <dgm:chPref val="0"/>
          <dgm:bulletEnabled val="1"/>
        </dgm:presLayoutVars>
      </dgm:prSet>
      <dgm:spPr/>
      <dgm:t>
        <a:bodyPr/>
        <a:lstStyle/>
        <a:p>
          <a:endParaRPr lang="zh-TW" altLang="en-US"/>
        </a:p>
      </dgm:t>
    </dgm:pt>
    <dgm:pt modelId="{14258E8E-E812-4247-956E-B7F3FC23E8E1}" type="pres">
      <dgm:prSet presAssocID="{8D986873-22B6-49C8-9D2A-3E2165DCF299}" presName="circ3" presStyleLbl="vennNode1" presStyleIdx="2" presStyleCnt="3"/>
      <dgm:spPr/>
      <dgm:t>
        <a:bodyPr/>
        <a:lstStyle/>
        <a:p>
          <a:endParaRPr lang="zh-TW" altLang="en-US"/>
        </a:p>
      </dgm:t>
    </dgm:pt>
    <dgm:pt modelId="{4481E861-8225-4F8A-A372-6A420CBCC9BB}" type="pres">
      <dgm:prSet presAssocID="{8D986873-22B6-49C8-9D2A-3E2165DCF299}" presName="circ3Tx" presStyleLbl="revTx" presStyleIdx="0" presStyleCnt="0">
        <dgm:presLayoutVars>
          <dgm:chMax val="0"/>
          <dgm:chPref val="0"/>
          <dgm:bulletEnabled val="1"/>
        </dgm:presLayoutVars>
      </dgm:prSet>
      <dgm:spPr/>
      <dgm:t>
        <a:bodyPr/>
        <a:lstStyle/>
        <a:p>
          <a:endParaRPr lang="zh-TW" altLang="en-US"/>
        </a:p>
      </dgm:t>
    </dgm:pt>
  </dgm:ptLst>
  <dgm:cxnLst>
    <dgm:cxn modelId="{0899CD01-B0AF-414F-BE78-7D11A33A8B0D}" type="presOf" srcId="{7DF8164A-B0A8-4C4F-A7C0-BC450A83C186}" destId="{B7F46956-483C-4C98-A7FD-EC35175253B9}" srcOrd="0" destOrd="0" presId="urn:microsoft.com/office/officeart/2005/8/layout/venn1"/>
    <dgm:cxn modelId="{DF0F93A6-E150-48F5-A734-0ACA1C0E06EF}" type="presOf" srcId="{EFB5999C-24B5-4806-99B6-4AA689AAE96E}" destId="{8BD92CB5-665B-4166-9B44-0999FB1C5694}" srcOrd="0" destOrd="0" presId="urn:microsoft.com/office/officeart/2005/8/layout/venn1"/>
    <dgm:cxn modelId="{E350C15B-D968-4033-86A0-FEEC897A944F}" type="presOf" srcId="{B82A8460-4292-4B21-A97B-9B5B939FFACC}" destId="{73C3AF09-D654-425A-BE22-1B0C24E4CC0F}" srcOrd="0" destOrd="0" presId="urn:microsoft.com/office/officeart/2005/8/layout/venn1"/>
    <dgm:cxn modelId="{79AAD0BE-C465-41D6-860C-2A8BB049394F}" srcId="{7DF8164A-B0A8-4C4F-A7C0-BC450A83C186}" destId="{EFB5999C-24B5-4806-99B6-4AA689AAE96E}" srcOrd="0" destOrd="0" parTransId="{58454339-542F-4EBA-BFD8-7CCE9E0CEA7D}" sibTransId="{4CF2E9D9-AE59-4CA5-9231-BE2D30597DB8}"/>
    <dgm:cxn modelId="{04A3D72C-CA8D-428D-8570-1BABB9D67E56}" srcId="{7DF8164A-B0A8-4C4F-A7C0-BC450A83C186}" destId="{8D986873-22B6-49C8-9D2A-3E2165DCF299}" srcOrd="2" destOrd="0" parTransId="{AA3AC30A-21C5-4DAB-85CC-671E08B84506}" sibTransId="{99B21503-7E6A-4BC6-AC90-C7FC7E2DE741}"/>
    <dgm:cxn modelId="{B1B8CFFD-6F5B-4D5D-B2AE-637304979AB8}" type="presOf" srcId="{B82A8460-4292-4B21-A97B-9B5B939FFACC}" destId="{2C466181-C1A7-46C0-A362-820912970414}" srcOrd="1" destOrd="0" presId="urn:microsoft.com/office/officeart/2005/8/layout/venn1"/>
    <dgm:cxn modelId="{0CC230DA-593D-4C99-8B6A-0DB2CA61FDEC}" type="presOf" srcId="{8D986873-22B6-49C8-9D2A-3E2165DCF299}" destId="{4481E861-8225-4F8A-A372-6A420CBCC9BB}" srcOrd="1" destOrd="0" presId="urn:microsoft.com/office/officeart/2005/8/layout/venn1"/>
    <dgm:cxn modelId="{AAE6AADC-D3E9-4863-8A66-866FF0138338}" srcId="{7DF8164A-B0A8-4C4F-A7C0-BC450A83C186}" destId="{B82A8460-4292-4B21-A97B-9B5B939FFACC}" srcOrd="1" destOrd="0" parTransId="{B1A3C8AD-A106-45F9-BAC2-A01A1C992C6B}" sibTransId="{0C956AF4-FFF0-4D77-9679-6F4C7B4FDFEC}"/>
    <dgm:cxn modelId="{4AE3C316-8AB4-4559-9917-D33B4EB03564}" type="presOf" srcId="{8D986873-22B6-49C8-9D2A-3E2165DCF299}" destId="{14258E8E-E812-4247-956E-B7F3FC23E8E1}" srcOrd="0" destOrd="0" presId="urn:microsoft.com/office/officeart/2005/8/layout/venn1"/>
    <dgm:cxn modelId="{816E6585-1EDC-4F21-B7DD-0ACE84FFDD54}" type="presOf" srcId="{EFB5999C-24B5-4806-99B6-4AA689AAE96E}" destId="{2CA746CC-3E83-4491-AE21-A6DC45B6569D}" srcOrd="1" destOrd="0" presId="urn:microsoft.com/office/officeart/2005/8/layout/venn1"/>
    <dgm:cxn modelId="{440AD5D2-FF68-4F8C-A8D3-8DEADE3D5F93}" type="presParOf" srcId="{B7F46956-483C-4C98-A7FD-EC35175253B9}" destId="{8BD92CB5-665B-4166-9B44-0999FB1C5694}" srcOrd="0" destOrd="0" presId="urn:microsoft.com/office/officeart/2005/8/layout/venn1"/>
    <dgm:cxn modelId="{66C35A26-8491-402E-82CE-F93BCDF0CBCF}" type="presParOf" srcId="{B7F46956-483C-4C98-A7FD-EC35175253B9}" destId="{2CA746CC-3E83-4491-AE21-A6DC45B6569D}" srcOrd="1" destOrd="0" presId="urn:microsoft.com/office/officeart/2005/8/layout/venn1"/>
    <dgm:cxn modelId="{9FC6A838-73D4-4223-B042-34CF630C3634}" type="presParOf" srcId="{B7F46956-483C-4C98-A7FD-EC35175253B9}" destId="{73C3AF09-D654-425A-BE22-1B0C24E4CC0F}" srcOrd="2" destOrd="0" presId="urn:microsoft.com/office/officeart/2005/8/layout/venn1"/>
    <dgm:cxn modelId="{AF87B9C6-9F14-4EB8-AE5A-F711CA7C7B57}" type="presParOf" srcId="{B7F46956-483C-4C98-A7FD-EC35175253B9}" destId="{2C466181-C1A7-46C0-A362-820912970414}" srcOrd="3" destOrd="0" presId="urn:microsoft.com/office/officeart/2005/8/layout/venn1"/>
    <dgm:cxn modelId="{E6B7032E-409B-4F5C-8191-AF99D399CCAF}" type="presParOf" srcId="{B7F46956-483C-4C98-A7FD-EC35175253B9}" destId="{14258E8E-E812-4247-956E-B7F3FC23E8E1}" srcOrd="4" destOrd="0" presId="urn:microsoft.com/office/officeart/2005/8/layout/venn1"/>
    <dgm:cxn modelId="{AE8B4160-C386-41FF-9191-42FEA6ED3E98}" type="presParOf" srcId="{B7F46956-483C-4C98-A7FD-EC35175253B9}" destId="{4481E861-8225-4F8A-A372-6A420CBCC9BB}"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83BDC9-B98E-480F-AEF4-C9579E5E1F87}" type="doc">
      <dgm:prSet loTypeId="urn:microsoft.com/office/officeart/2005/8/layout/hProcess9" loCatId="process" qsTypeId="urn:microsoft.com/office/officeart/2005/8/quickstyle/simple1" qsCatId="simple" csTypeId="urn:microsoft.com/office/officeart/2005/8/colors/accent2_2" csCatId="accent2" phldr="1"/>
      <dgm:spPr/>
    </dgm:pt>
    <dgm:pt modelId="{756F3B95-85E8-4F9E-AB1B-480F079E54B2}">
      <dgm:prSet phldrT="[文字]"/>
      <dgm:spPr/>
      <dgm:t>
        <a:bodyPr/>
        <a:lstStyle/>
        <a:p>
          <a:r>
            <a:rPr lang="zh-TW" altLang="en-US" dirty="0" smtClean="0"/>
            <a:t>取得授權</a:t>
          </a:r>
          <a:endParaRPr lang="zh-TW" altLang="en-US" dirty="0"/>
        </a:p>
      </dgm:t>
    </dgm:pt>
    <dgm:pt modelId="{E4EA4F21-496E-4EC8-8B36-C337DE5AA0E2}" type="parTrans" cxnId="{14922D5D-B623-40C5-9787-B89A33E48520}">
      <dgm:prSet/>
      <dgm:spPr/>
      <dgm:t>
        <a:bodyPr/>
        <a:lstStyle/>
        <a:p>
          <a:endParaRPr lang="zh-TW" altLang="en-US"/>
        </a:p>
      </dgm:t>
    </dgm:pt>
    <dgm:pt modelId="{CF6205BB-56F7-49B0-BA78-271A0A0722C3}" type="sibTrans" cxnId="{14922D5D-B623-40C5-9787-B89A33E48520}">
      <dgm:prSet/>
      <dgm:spPr/>
      <dgm:t>
        <a:bodyPr/>
        <a:lstStyle/>
        <a:p>
          <a:endParaRPr lang="zh-TW" altLang="en-US"/>
        </a:p>
      </dgm:t>
    </dgm:pt>
    <dgm:pt modelId="{D3B7E6EC-E319-416A-B145-16E0EB9EA9ED}">
      <dgm:prSet phldrT="[文字]"/>
      <dgm:spPr/>
      <dgm:t>
        <a:bodyPr/>
        <a:lstStyle/>
        <a:p>
          <a:r>
            <a:rPr lang="zh-TW" altLang="en-US" dirty="0" smtClean="0"/>
            <a:t>收集資訊</a:t>
          </a:r>
          <a:endParaRPr lang="zh-TW" altLang="en-US" dirty="0"/>
        </a:p>
      </dgm:t>
    </dgm:pt>
    <dgm:pt modelId="{A41DC5AA-5D6B-4DA5-8F53-8A5863C4914D}" type="parTrans" cxnId="{BB92F634-7C09-459C-8261-D9AA2DB710A8}">
      <dgm:prSet/>
      <dgm:spPr/>
      <dgm:t>
        <a:bodyPr/>
        <a:lstStyle/>
        <a:p>
          <a:endParaRPr lang="zh-TW" altLang="en-US"/>
        </a:p>
      </dgm:t>
    </dgm:pt>
    <dgm:pt modelId="{57B5C865-6145-4576-8448-01076D55D05D}" type="sibTrans" cxnId="{BB92F634-7C09-459C-8261-D9AA2DB710A8}">
      <dgm:prSet/>
      <dgm:spPr/>
      <dgm:t>
        <a:bodyPr/>
        <a:lstStyle/>
        <a:p>
          <a:endParaRPr lang="zh-TW" altLang="en-US"/>
        </a:p>
      </dgm:t>
    </dgm:pt>
    <dgm:pt modelId="{248C4334-4120-45E0-BAB3-A071A3BBEABB}">
      <dgm:prSet phldrT="[文字]"/>
      <dgm:spPr/>
      <dgm:t>
        <a:bodyPr/>
        <a:lstStyle/>
        <a:p>
          <a:r>
            <a:rPr lang="zh-TW" altLang="en-US" dirty="0" smtClean="0"/>
            <a:t>掃描</a:t>
          </a:r>
          <a:endParaRPr lang="zh-TW" altLang="en-US" dirty="0"/>
        </a:p>
      </dgm:t>
    </dgm:pt>
    <dgm:pt modelId="{213E8190-CE2A-478C-BE83-8C2784848FA5}" type="parTrans" cxnId="{CB81F10B-D15C-4C67-952B-930C4BB1AC31}">
      <dgm:prSet/>
      <dgm:spPr/>
      <dgm:t>
        <a:bodyPr/>
        <a:lstStyle/>
        <a:p>
          <a:endParaRPr lang="zh-TW" altLang="en-US"/>
        </a:p>
      </dgm:t>
    </dgm:pt>
    <dgm:pt modelId="{66415672-FE52-4B92-8359-35FDEC1BAE0A}" type="sibTrans" cxnId="{CB81F10B-D15C-4C67-952B-930C4BB1AC31}">
      <dgm:prSet/>
      <dgm:spPr/>
      <dgm:t>
        <a:bodyPr/>
        <a:lstStyle/>
        <a:p>
          <a:endParaRPr lang="zh-TW" altLang="en-US"/>
        </a:p>
      </dgm:t>
    </dgm:pt>
    <dgm:pt modelId="{3B868445-CB10-454A-ACE8-602BE6C62C5C}">
      <dgm:prSet phldrT="[文字]"/>
      <dgm:spPr/>
      <dgm:t>
        <a:bodyPr/>
        <a:lstStyle/>
        <a:p>
          <a:r>
            <a:rPr lang="zh-TW" altLang="en-US" dirty="0" smtClean="0"/>
            <a:t>漏洞利用</a:t>
          </a:r>
          <a:endParaRPr lang="zh-TW" altLang="en-US" dirty="0"/>
        </a:p>
      </dgm:t>
    </dgm:pt>
    <dgm:pt modelId="{F36B00B2-7C81-4337-9239-9BC809D3BBE5}" type="parTrans" cxnId="{46869968-E502-48B0-A25F-327D637A7DF1}">
      <dgm:prSet/>
      <dgm:spPr/>
      <dgm:t>
        <a:bodyPr/>
        <a:lstStyle/>
        <a:p>
          <a:endParaRPr lang="zh-TW" altLang="en-US"/>
        </a:p>
      </dgm:t>
    </dgm:pt>
    <dgm:pt modelId="{2A1C858C-5F76-4C9E-B1AD-18ED4B6B7DAB}" type="sibTrans" cxnId="{46869968-E502-48B0-A25F-327D637A7DF1}">
      <dgm:prSet/>
      <dgm:spPr/>
      <dgm:t>
        <a:bodyPr/>
        <a:lstStyle/>
        <a:p>
          <a:endParaRPr lang="zh-TW" altLang="en-US"/>
        </a:p>
      </dgm:t>
    </dgm:pt>
    <dgm:pt modelId="{B233A75E-D3B1-4CFA-AFA1-1FC32D3F3D53}">
      <dgm:prSet phldrT="[文字]"/>
      <dgm:spPr/>
      <dgm:t>
        <a:bodyPr/>
        <a:lstStyle/>
        <a:p>
          <a:r>
            <a:rPr lang="zh-TW" altLang="en-US" dirty="0" smtClean="0"/>
            <a:t>插旗</a:t>
          </a:r>
          <a:endParaRPr lang="zh-TW" altLang="en-US" dirty="0"/>
        </a:p>
      </dgm:t>
    </dgm:pt>
    <dgm:pt modelId="{242D2618-9206-4DAD-AA7E-86EA8DB1D50A}" type="parTrans" cxnId="{FC399FF5-C454-4B60-A994-37CE035B17AE}">
      <dgm:prSet/>
      <dgm:spPr/>
      <dgm:t>
        <a:bodyPr/>
        <a:lstStyle/>
        <a:p>
          <a:endParaRPr lang="zh-TW" altLang="en-US"/>
        </a:p>
      </dgm:t>
    </dgm:pt>
    <dgm:pt modelId="{8AD539C2-8525-4EC6-B2CA-15752D222E80}" type="sibTrans" cxnId="{FC399FF5-C454-4B60-A994-37CE035B17AE}">
      <dgm:prSet/>
      <dgm:spPr/>
      <dgm:t>
        <a:bodyPr/>
        <a:lstStyle/>
        <a:p>
          <a:endParaRPr lang="zh-TW" altLang="en-US"/>
        </a:p>
      </dgm:t>
    </dgm:pt>
    <dgm:pt modelId="{62E01615-5FBE-40E6-9927-F75B1DCCE921}">
      <dgm:prSet phldrT="[文字]"/>
      <dgm:spPr/>
      <dgm:t>
        <a:bodyPr/>
        <a:lstStyle/>
        <a:p>
          <a:r>
            <a:rPr lang="zh-TW" altLang="en-US" dirty="0" smtClean="0"/>
            <a:t>提交報告</a:t>
          </a:r>
          <a:endParaRPr lang="zh-TW" altLang="en-US" dirty="0"/>
        </a:p>
      </dgm:t>
    </dgm:pt>
    <dgm:pt modelId="{779306C6-FC3F-4F2B-A41F-A9FC9797F8A6}" type="parTrans" cxnId="{0994A8C2-5198-48C1-8215-F8A70BA9BAD5}">
      <dgm:prSet/>
      <dgm:spPr/>
      <dgm:t>
        <a:bodyPr/>
        <a:lstStyle/>
        <a:p>
          <a:endParaRPr lang="zh-TW" altLang="en-US"/>
        </a:p>
      </dgm:t>
    </dgm:pt>
    <dgm:pt modelId="{8CEBF2F2-D56F-42ED-B195-C2604804A99D}" type="sibTrans" cxnId="{0994A8C2-5198-48C1-8215-F8A70BA9BAD5}">
      <dgm:prSet/>
      <dgm:spPr/>
      <dgm:t>
        <a:bodyPr/>
        <a:lstStyle/>
        <a:p>
          <a:endParaRPr lang="zh-TW" altLang="en-US"/>
        </a:p>
      </dgm:t>
    </dgm:pt>
    <dgm:pt modelId="{54F6B277-D90E-4FCC-83A9-5FD74AAA1DF6}" type="pres">
      <dgm:prSet presAssocID="{E183BDC9-B98E-480F-AEF4-C9579E5E1F87}" presName="CompostProcess" presStyleCnt="0">
        <dgm:presLayoutVars>
          <dgm:dir/>
          <dgm:resizeHandles val="exact"/>
        </dgm:presLayoutVars>
      </dgm:prSet>
      <dgm:spPr/>
    </dgm:pt>
    <dgm:pt modelId="{E90BB931-B2BE-46C9-BD27-A99E838D28D2}" type="pres">
      <dgm:prSet presAssocID="{E183BDC9-B98E-480F-AEF4-C9579E5E1F87}" presName="arrow" presStyleLbl="bgShp" presStyleIdx="0" presStyleCnt="1"/>
      <dgm:spPr/>
    </dgm:pt>
    <dgm:pt modelId="{69979167-4D2B-409A-9045-3DD6383358E7}" type="pres">
      <dgm:prSet presAssocID="{E183BDC9-B98E-480F-AEF4-C9579E5E1F87}" presName="linearProcess" presStyleCnt="0"/>
      <dgm:spPr/>
    </dgm:pt>
    <dgm:pt modelId="{EC741463-BF6A-4AFC-A9CC-EA4852E89BC2}" type="pres">
      <dgm:prSet presAssocID="{756F3B95-85E8-4F9E-AB1B-480F079E54B2}" presName="textNode" presStyleLbl="node1" presStyleIdx="0" presStyleCnt="6">
        <dgm:presLayoutVars>
          <dgm:bulletEnabled val="1"/>
        </dgm:presLayoutVars>
      </dgm:prSet>
      <dgm:spPr/>
      <dgm:t>
        <a:bodyPr/>
        <a:lstStyle/>
        <a:p>
          <a:endParaRPr lang="zh-TW" altLang="en-US"/>
        </a:p>
      </dgm:t>
    </dgm:pt>
    <dgm:pt modelId="{8FECE141-BB70-4D5B-A2FF-E1AF13A43AD4}" type="pres">
      <dgm:prSet presAssocID="{CF6205BB-56F7-49B0-BA78-271A0A0722C3}" presName="sibTrans" presStyleCnt="0"/>
      <dgm:spPr/>
    </dgm:pt>
    <dgm:pt modelId="{9651E62E-1ED2-4BD9-A14A-9B36AD1BAE84}" type="pres">
      <dgm:prSet presAssocID="{D3B7E6EC-E319-416A-B145-16E0EB9EA9ED}" presName="textNode" presStyleLbl="node1" presStyleIdx="1" presStyleCnt="6">
        <dgm:presLayoutVars>
          <dgm:bulletEnabled val="1"/>
        </dgm:presLayoutVars>
      </dgm:prSet>
      <dgm:spPr/>
      <dgm:t>
        <a:bodyPr/>
        <a:lstStyle/>
        <a:p>
          <a:endParaRPr lang="zh-TW" altLang="en-US"/>
        </a:p>
      </dgm:t>
    </dgm:pt>
    <dgm:pt modelId="{CCD896A4-FEC7-4F33-8797-F9D368CB67FA}" type="pres">
      <dgm:prSet presAssocID="{57B5C865-6145-4576-8448-01076D55D05D}" presName="sibTrans" presStyleCnt="0"/>
      <dgm:spPr/>
    </dgm:pt>
    <dgm:pt modelId="{447C6AB5-4618-4F2D-9B90-E850DD0D7405}" type="pres">
      <dgm:prSet presAssocID="{248C4334-4120-45E0-BAB3-A071A3BBEABB}" presName="textNode" presStyleLbl="node1" presStyleIdx="2" presStyleCnt="6">
        <dgm:presLayoutVars>
          <dgm:bulletEnabled val="1"/>
        </dgm:presLayoutVars>
      </dgm:prSet>
      <dgm:spPr/>
      <dgm:t>
        <a:bodyPr/>
        <a:lstStyle/>
        <a:p>
          <a:endParaRPr lang="zh-TW" altLang="en-US"/>
        </a:p>
      </dgm:t>
    </dgm:pt>
    <dgm:pt modelId="{ACB570BA-1ABF-477D-974B-51F869CE336A}" type="pres">
      <dgm:prSet presAssocID="{66415672-FE52-4B92-8359-35FDEC1BAE0A}" presName="sibTrans" presStyleCnt="0"/>
      <dgm:spPr/>
    </dgm:pt>
    <dgm:pt modelId="{B33A416C-36C8-4657-B748-CF127D802A57}" type="pres">
      <dgm:prSet presAssocID="{3B868445-CB10-454A-ACE8-602BE6C62C5C}" presName="textNode" presStyleLbl="node1" presStyleIdx="3" presStyleCnt="6">
        <dgm:presLayoutVars>
          <dgm:bulletEnabled val="1"/>
        </dgm:presLayoutVars>
      </dgm:prSet>
      <dgm:spPr/>
      <dgm:t>
        <a:bodyPr/>
        <a:lstStyle/>
        <a:p>
          <a:endParaRPr lang="zh-TW" altLang="en-US"/>
        </a:p>
      </dgm:t>
    </dgm:pt>
    <dgm:pt modelId="{B6AEEBDC-C1EF-44EE-AC08-C90AAB1E55E0}" type="pres">
      <dgm:prSet presAssocID="{2A1C858C-5F76-4C9E-B1AD-18ED4B6B7DAB}" presName="sibTrans" presStyleCnt="0"/>
      <dgm:spPr/>
    </dgm:pt>
    <dgm:pt modelId="{8E5EECC5-F1D1-4018-A9CB-49BF38D8BEF2}" type="pres">
      <dgm:prSet presAssocID="{B233A75E-D3B1-4CFA-AFA1-1FC32D3F3D53}" presName="textNode" presStyleLbl="node1" presStyleIdx="4" presStyleCnt="6">
        <dgm:presLayoutVars>
          <dgm:bulletEnabled val="1"/>
        </dgm:presLayoutVars>
      </dgm:prSet>
      <dgm:spPr/>
      <dgm:t>
        <a:bodyPr/>
        <a:lstStyle/>
        <a:p>
          <a:endParaRPr lang="zh-TW" altLang="en-US"/>
        </a:p>
      </dgm:t>
    </dgm:pt>
    <dgm:pt modelId="{0378A553-B76A-4208-B4B2-8718EC4B8D2F}" type="pres">
      <dgm:prSet presAssocID="{8AD539C2-8525-4EC6-B2CA-15752D222E80}" presName="sibTrans" presStyleCnt="0"/>
      <dgm:spPr/>
    </dgm:pt>
    <dgm:pt modelId="{D5898446-CB3B-475A-9869-20AA5A1D325F}" type="pres">
      <dgm:prSet presAssocID="{62E01615-5FBE-40E6-9927-F75B1DCCE921}" presName="textNode" presStyleLbl="node1" presStyleIdx="5" presStyleCnt="6">
        <dgm:presLayoutVars>
          <dgm:bulletEnabled val="1"/>
        </dgm:presLayoutVars>
      </dgm:prSet>
      <dgm:spPr/>
      <dgm:t>
        <a:bodyPr/>
        <a:lstStyle/>
        <a:p>
          <a:endParaRPr lang="zh-TW" altLang="en-US"/>
        </a:p>
      </dgm:t>
    </dgm:pt>
  </dgm:ptLst>
  <dgm:cxnLst>
    <dgm:cxn modelId="{406FBF1F-7ED2-467F-868F-F06FDCA55054}" type="presOf" srcId="{3B868445-CB10-454A-ACE8-602BE6C62C5C}" destId="{B33A416C-36C8-4657-B748-CF127D802A57}" srcOrd="0" destOrd="0" presId="urn:microsoft.com/office/officeart/2005/8/layout/hProcess9"/>
    <dgm:cxn modelId="{CB81F10B-D15C-4C67-952B-930C4BB1AC31}" srcId="{E183BDC9-B98E-480F-AEF4-C9579E5E1F87}" destId="{248C4334-4120-45E0-BAB3-A071A3BBEABB}" srcOrd="2" destOrd="0" parTransId="{213E8190-CE2A-478C-BE83-8C2784848FA5}" sibTransId="{66415672-FE52-4B92-8359-35FDEC1BAE0A}"/>
    <dgm:cxn modelId="{FF6F00C6-E819-41A7-9EBA-962090DCF968}" type="presOf" srcId="{D3B7E6EC-E319-416A-B145-16E0EB9EA9ED}" destId="{9651E62E-1ED2-4BD9-A14A-9B36AD1BAE84}" srcOrd="0" destOrd="0" presId="urn:microsoft.com/office/officeart/2005/8/layout/hProcess9"/>
    <dgm:cxn modelId="{BB92F634-7C09-459C-8261-D9AA2DB710A8}" srcId="{E183BDC9-B98E-480F-AEF4-C9579E5E1F87}" destId="{D3B7E6EC-E319-416A-B145-16E0EB9EA9ED}" srcOrd="1" destOrd="0" parTransId="{A41DC5AA-5D6B-4DA5-8F53-8A5863C4914D}" sibTransId="{57B5C865-6145-4576-8448-01076D55D05D}"/>
    <dgm:cxn modelId="{91B36A4E-C6F2-4B46-B3FF-AF14C7D3BD65}" type="presOf" srcId="{756F3B95-85E8-4F9E-AB1B-480F079E54B2}" destId="{EC741463-BF6A-4AFC-A9CC-EA4852E89BC2}" srcOrd="0" destOrd="0" presId="urn:microsoft.com/office/officeart/2005/8/layout/hProcess9"/>
    <dgm:cxn modelId="{56CFD407-1F60-4379-B36A-48F7B4C49080}" type="presOf" srcId="{E183BDC9-B98E-480F-AEF4-C9579E5E1F87}" destId="{54F6B277-D90E-4FCC-83A9-5FD74AAA1DF6}" srcOrd="0" destOrd="0" presId="urn:microsoft.com/office/officeart/2005/8/layout/hProcess9"/>
    <dgm:cxn modelId="{79BF6227-C8C6-403E-93F7-D397E0BDAF6D}" type="presOf" srcId="{248C4334-4120-45E0-BAB3-A071A3BBEABB}" destId="{447C6AB5-4618-4F2D-9B90-E850DD0D7405}" srcOrd="0" destOrd="0" presId="urn:microsoft.com/office/officeart/2005/8/layout/hProcess9"/>
    <dgm:cxn modelId="{FC399FF5-C454-4B60-A994-37CE035B17AE}" srcId="{E183BDC9-B98E-480F-AEF4-C9579E5E1F87}" destId="{B233A75E-D3B1-4CFA-AFA1-1FC32D3F3D53}" srcOrd="4" destOrd="0" parTransId="{242D2618-9206-4DAD-AA7E-86EA8DB1D50A}" sibTransId="{8AD539C2-8525-4EC6-B2CA-15752D222E80}"/>
    <dgm:cxn modelId="{46869968-E502-48B0-A25F-327D637A7DF1}" srcId="{E183BDC9-B98E-480F-AEF4-C9579E5E1F87}" destId="{3B868445-CB10-454A-ACE8-602BE6C62C5C}" srcOrd="3" destOrd="0" parTransId="{F36B00B2-7C81-4337-9239-9BC809D3BBE5}" sibTransId="{2A1C858C-5F76-4C9E-B1AD-18ED4B6B7DAB}"/>
    <dgm:cxn modelId="{0994A8C2-5198-48C1-8215-F8A70BA9BAD5}" srcId="{E183BDC9-B98E-480F-AEF4-C9579E5E1F87}" destId="{62E01615-5FBE-40E6-9927-F75B1DCCE921}" srcOrd="5" destOrd="0" parTransId="{779306C6-FC3F-4F2B-A41F-A9FC9797F8A6}" sibTransId="{8CEBF2F2-D56F-42ED-B195-C2604804A99D}"/>
    <dgm:cxn modelId="{4DE58706-31ED-476A-8C1D-1A684FED909E}" type="presOf" srcId="{62E01615-5FBE-40E6-9927-F75B1DCCE921}" destId="{D5898446-CB3B-475A-9869-20AA5A1D325F}" srcOrd="0" destOrd="0" presId="urn:microsoft.com/office/officeart/2005/8/layout/hProcess9"/>
    <dgm:cxn modelId="{1B71E88A-21C8-4B16-A167-2ED5FDCA09CD}" type="presOf" srcId="{B233A75E-D3B1-4CFA-AFA1-1FC32D3F3D53}" destId="{8E5EECC5-F1D1-4018-A9CB-49BF38D8BEF2}" srcOrd="0" destOrd="0" presId="urn:microsoft.com/office/officeart/2005/8/layout/hProcess9"/>
    <dgm:cxn modelId="{14922D5D-B623-40C5-9787-B89A33E48520}" srcId="{E183BDC9-B98E-480F-AEF4-C9579E5E1F87}" destId="{756F3B95-85E8-4F9E-AB1B-480F079E54B2}" srcOrd="0" destOrd="0" parTransId="{E4EA4F21-496E-4EC8-8B36-C337DE5AA0E2}" sibTransId="{CF6205BB-56F7-49B0-BA78-271A0A0722C3}"/>
    <dgm:cxn modelId="{524FC55F-08D1-4C7E-83C0-248DB8D4182A}" type="presParOf" srcId="{54F6B277-D90E-4FCC-83A9-5FD74AAA1DF6}" destId="{E90BB931-B2BE-46C9-BD27-A99E838D28D2}" srcOrd="0" destOrd="0" presId="urn:microsoft.com/office/officeart/2005/8/layout/hProcess9"/>
    <dgm:cxn modelId="{2D1B3EC5-E17B-4208-B9F6-F5D68E6EEB9D}" type="presParOf" srcId="{54F6B277-D90E-4FCC-83A9-5FD74AAA1DF6}" destId="{69979167-4D2B-409A-9045-3DD6383358E7}" srcOrd="1" destOrd="0" presId="urn:microsoft.com/office/officeart/2005/8/layout/hProcess9"/>
    <dgm:cxn modelId="{CA458115-72F1-4BD2-BC40-EFB1B4122B9A}" type="presParOf" srcId="{69979167-4D2B-409A-9045-3DD6383358E7}" destId="{EC741463-BF6A-4AFC-A9CC-EA4852E89BC2}" srcOrd="0" destOrd="0" presId="urn:microsoft.com/office/officeart/2005/8/layout/hProcess9"/>
    <dgm:cxn modelId="{533ACB4B-2EF6-49F1-9082-CBA1434CF6E6}" type="presParOf" srcId="{69979167-4D2B-409A-9045-3DD6383358E7}" destId="{8FECE141-BB70-4D5B-A2FF-E1AF13A43AD4}" srcOrd="1" destOrd="0" presId="urn:microsoft.com/office/officeart/2005/8/layout/hProcess9"/>
    <dgm:cxn modelId="{7A737FA5-F5B9-44BD-B582-756F3BD4CD63}" type="presParOf" srcId="{69979167-4D2B-409A-9045-3DD6383358E7}" destId="{9651E62E-1ED2-4BD9-A14A-9B36AD1BAE84}" srcOrd="2" destOrd="0" presId="urn:microsoft.com/office/officeart/2005/8/layout/hProcess9"/>
    <dgm:cxn modelId="{9AD2A9F8-499D-4ED6-A54D-D100F171B9DF}" type="presParOf" srcId="{69979167-4D2B-409A-9045-3DD6383358E7}" destId="{CCD896A4-FEC7-4F33-8797-F9D368CB67FA}" srcOrd="3" destOrd="0" presId="urn:microsoft.com/office/officeart/2005/8/layout/hProcess9"/>
    <dgm:cxn modelId="{43484E79-9A96-4D08-A9DB-035569932074}" type="presParOf" srcId="{69979167-4D2B-409A-9045-3DD6383358E7}" destId="{447C6AB5-4618-4F2D-9B90-E850DD0D7405}" srcOrd="4" destOrd="0" presId="urn:microsoft.com/office/officeart/2005/8/layout/hProcess9"/>
    <dgm:cxn modelId="{79937BFB-D06A-4CDC-AFAA-113DF0E9E062}" type="presParOf" srcId="{69979167-4D2B-409A-9045-3DD6383358E7}" destId="{ACB570BA-1ABF-477D-974B-51F869CE336A}" srcOrd="5" destOrd="0" presId="urn:microsoft.com/office/officeart/2005/8/layout/hProcess9"/>
    <dgm:cxn modelId="{D32140F7-F90E-4F2D-9CC2-50D5BE15B6B3}" type="presParOf" srcId="{69979167-4D2B-409A-9045-3DD6383358E7}" destId="{B33A416C-36C8-4657-B748-CF127D802A57}" srcOrd="6" destOrd="0" presId="urn:microsoft.com/office/officeart/2005/8/layout/hProcess9"/>
    <dgm:cxn modelId="{8ABC8479-43D4-47D8-ADAD-4C7EC9AEA56A}" type="presParOf" srcId="{69979167-4D2B-409A-9045-3DD6383358E7}" destId="{B6AEEBDC-C1EF-44EE-AC08-C90AAB1E55E0}" srcOrd="7" destOrd="0" presId="urn:microsoft.com/office/officeart/2005/8/layout/hProcess9"/>
    <dgm:cxn modelId="{2E422635-7F3D-4FD9-8185-768FAAA8676E}" type="presParOf" srcId="{69979167-4D2B-409A-9045-3DD6383358E7}" destId="{8E5EECC5-F1D1-4018-A9CB-49BF38D8BEF2}" srcOrd="8" destOrd="0" presId="urn:microsoft.com/office/officeart/2005/8/layout/hProcess9"/>
    <dgm:cxn modelId="{8C68E1DB-C974-4C6B-AD75-823DA13633EB}" type="presParOf" srcId="{69979167-4D2B-409A-9045-3DD6383358E7}" destId="{0378A553-B76A-4208-B4B2-8718EC4B8D2F}" srcOrd="9" destOrd="0" presId="urn:microsoft.com/office/officeart/2005/8/layout/hProcess9"/>
    <dgm:cxn modelId="{ACA8B2AC-8364-4BC7-8D6F-F35FD9BA1B2C}" type="presParOf" srcId="{69979167-4D2B-409A-9045-3DD6383358E7}" destId="{D5898446-CB3B-475A-9869-20AA5A1D325F}"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183BDC9-B98E-480F-AEF4-C9579E5E1F87}" type="doc">
      <dgm:prSet loTypeId="urn:microsoft.com/office/officeart/2005/8/layout/hProcess9" loCatId="process" qsTypeId="urn:microsoft.com/office/officeart/2005/8/quickstyle/simple1" qsCatId="simple" csTypeId="urn:microsoft.com/office/officeart/2005/8/colors/accent4_3" csCatId="accent4" phldr="1"/>
      <dgm:spPr/>
    </dgm:pt>
    <dgm:pt modelId="{756F3B95-85E8-4F9E-AB1B-480F079E54B2}">
      <dgm:prSet phldrT="[文字]"/>
      <dgm:spPr/>
      <dgm:t>
        <a:bodyPr/>
        <a:lstStyle/>
        <a:p>
          <a:r>
            <a:rPr lang="zh-TW" altLang="en-US" dirty="0" smtClean="0"/>
            <a:t>找尋目標</a:t>
          </a:r>
          <a:endParaRPr lang="zh-TW" altLang="en-US" dirty="0"/>
        </a:p>
      </dgm:t>
    </dgm:pt>
    <dgm:pt modelId="{E4EA4F21-496E-4EC8-8B36-C337DE5AA0E2}" type="parTrans" cxnId="{14922D5D-B623-40C5-9787-B89A33E48520}">
      <dgm:prSet/>
      <dgm:spPr/>
      <dgm:t>
        <a:bodyPr/>
        <a:lstStyle/>
        <a:p>
          <a:endParaRPr lang="zh-TW" altLang="en-US"/>
        </a:p>
      </dgm:t>
    </dgm:pt>
    <dgm:pt modelId="{CF6205BB-56F7-49B0-BA78-271A0A0722C3}" type="sibTrans" cxnId="{14922D5D-B623-40C5-9787-B89A33E48520}">
      <dgm:prSet/>
      <dgm:spPr/>
      <dgm:t>
        <a:bodyPr/>
        <a:lstStyle/>
        <a:p>
          <a:endParaRPr lang="zh-TW" altLang="en-US"/>
        </a:p>
      </dgm:t>
    </dgm:pt>
    <dgm:pt modelId="{D3B7E6EC-E319-416A-B145-16E0EB9EA9ED}">
      <dgm:prSet phldrT="[文字]"/>
      <dgm:spPr/>
      <dgm:t>
        <a:bodyPr/>
        <a:lstStyle/>
        <a:p>
          <a:r>
            <a:rPr lang="zh-TW" altLang="en-US" dirty="0" smtClean="0"/>
            <a:t>收集資訊</a:t>
          </a:r>
          <a:endParaRPr lang="zh-TW" altLang="en-US" dirty="0"/>
        </a:p>
      </dgm:t>
    </dgm:pt>
    <dgm:pt modelId="{A41DC5AA-5D6B-4DA5-8F53-8A5863C4914D}" type="parTrans" cxnId="{BB92F634-7C09-459C-8261-D9AA2DB710A8}">
      <dgm:prSet/>
      <dgm:spPr/>
      <dgm:t>
        <a:bodyPr/>
        <a:lstStyle/>
        <a:p>
          <a:endParaRPr lang="zh-TW" altLang="en-US"/>
        </a:p>
      </dgm:t>
    </dgm:pt>
    <dgm:pt modelId="{57B5C865-6145-4576-8448-01076D55D05D}" type="sibTrans" cxnId="{BB92F634-7C09-459C-8261-D9AA2DB710A8}">
      <dgm:prSet/>
      <dgm:spPr/>
      <dgm:t>
        <a:bodyPr/>
        <a:lstStyle/>
        <a:p>
          <a:endParaRPr lang="zh-TW" altLang="en-US"/>
        </a:p>
      </dgm:t>
    </dgm:pt>
    <dgm:pt modelId="{248C4334-4120-45E0-BAB3-A071A3BBEABB}">
      <dgm:prSet phldrT="[文字]"/>
      <dgm:spPr/>
      <dgm:t>
        <a:bodyPr/>
        <a:lstStyle/>
        <a:p>
          <a:r>
            <a:rPr lang="zh-TW" altLang="en-US" dirty="0" smtClean="0"/>
            <a:t>找尋破口</a:t>
          </a:r>
          <a:endParaRPr lang="zh-TW" altLang="en-US" dirty="0"/>
        </a:p>
      </dgm:t>
    </dgm:pt>
    <dgm:pt modelId="{213E8190-CE2A-478C-BE83-8C2784848FA5}" type="parTrans" cxnId="{CB81F10B-D15C-4C67-952B-930C4BB1AC31}">
      <dgm:prSet/>
      <dgm:spPr/>
      <dgm:t>
        <a:bodyPr/>
        <a:lstStyle/>
        <a:p>
          <a:endParaRPr lang="zh-TW" altLang="en-US"/>
        </a:p>
      </dgm:t>
    </dgm:pt>
    <dgm:pt modelId="{66415672-FE52-4B92-8359-35FDEC1BAE0A}" type="sibTrans" cxnId="{CB81F10B-D15C-4C67-952B-930C4BB1AC31}">
      <dgm:prSet/>
      <dgm:spPr/>
      <dgm:t>
        <a:bodyPr/>
        <a:lstStyle/>
        <a:p>
          <a:endParaRPr lang="zh-TW" altLang="en-US"/>
        </a:p>
      </dgm:t>
    </dgm:pt>
    <dgm:pt modelId="{3B868445-CB10-454A-ACE8-602BE6C62C5C}">
      <dgm:prSet phldrT="[文字]"/>
      <dgm:spPr/>
      <dgm:t>
        <a:bodyPr/>
        <a:lstStyle/>
        <a:p>
          <a:r>
            <a:rPr lang="zh-TW" altLang="en-US" dirty="0" smtClean="0"/>
            <a:t>維持</a:t>
          </a:r>
          <a:r>
            <a:rPr lang="en-US" altLang="zh-TW" dirty="0" smtClean="0"/>
            <a:t>/</a:t>
          </a:r>
          <a:r>
            <a:rPr lang="zh-TW" altLang="en-US" dirty="0" smtClean="0"/>
            <a:t>潛伏</a:t>
          </a:r>
          <a:endParaRPr lang="zh-TW" altLang="en-US" dirty="0"/>
        </a:p>
      </dgm:t>
    </dgm:pt>
    <dgm:pt modelId="{F36B00B2-7C81-4337-9239-9BC809D3BBE5}" type="parTrans" cxnId="{46869968-E502-48B0-A25F-327D637A7DF1}">
      <dgm:prSet/>
      <dgm:spPr/>
      <dgm:t>
        <a:bodyPr/>
        <a:lstStyle/>
        <a:p>
          <a:endParaRPr lang="zh-TW" altLang="en-US"/>
        </a:p>
      </dgm:t>
    </dgm:pt>
    <dgm:pt modelId="{2A1C858C-5F76-4C9E-B1AD-18ED4B6B7DAB}" type="sibTrans" cxnId="{46869968-E502-48B0-A25F-327D637A7DF1}">
      <dgm:prSet/>
      <dgm:spPr/>
      <dgm:t>
        <a:bodyPr/>
        <a:lstStyle/>
        <a:p>
          <a:endParaRPr lang="zh-TW" altLang="en-US"/>
        </a:p>
      </dgm:t>
    </dgm:pt>
    <dgm:pt modelId="{B233A75E-D3B1-4CFA-AFA1-1FC32D3F3D53}">
      <dgm:prSet phldrT="[文字]"/>
      <dgm:spPr/>
      <dgm:t>
        <a:bodyPr/>
        <a:lstStyle/>
        <a:p>
          <a:r>
            <a:rPr lang="zh-TW" altLang="en-US" dirty="0" smtClean="0"/>
            <a:t>匿蹤</a:t>
          </a:r>
          <a:endParaRPr lang="zh-TW" altLang="en-US" dirty="0"/>
        </a:p>
      </dgm:t>
    </dgm:pt>
    <dgm:pt modelId="{242D2618-9206-4DAD-AA7E-86EA8DB1D50A}" type="parTrans" cxnId="{FC399FF5-C454-4B60-A994-37CE035B17AE}">
      <dgm:prSet/>
      <dgm:spPr/>
      <dgm:t>
        <a:bodyPr/>
        <a:lstStyle/>
        <a:p>
          <a:endParaRPr lang="zh-TW" altLang="en-US"/>
        </a:p>
      </dgm:t>
    </dgm:pt>
    <dgm:pt modelId="{8AD539C2-8525-4EC6-B2CA-15752D222E80}" type="sibTrans" cxnId="{FC399FF5-C454-4B60-A994-37CE035B17AE}">
      <dgm:prSet/>
      <dgm:spPr/>
      <dgm:t>
        <a:bodyPr/>
        <a:lstStyle/>
        <a:p>
          <a:endParaRPr lang="zh-TW" altLang="en-US"/>
        </a:p>
      </dgm:t>
    </dgm:pt>
    <dgm:pt modelId="{62E01615-5FBE-40E6-9927-F75B1DCCE921}">
      <dgm:prSet phldrT="[文字]"/>
      <dgm:spPr/>
      <dgm:t>
        <a:bodyPr/>
        <a:lstStyle/>
        <a:p>
          <a:r>
            <a:rPr lang="zh-TW" altLang="en-US" dirty="0" smtClean="0"/>
            <a:t>收集戰果</a:t>
          </a:r>
          <a:endParaRPr lang="zh-TW" altLang="en-US" dirty="0"/>
        </a:p>
      </dgm:t>
    </dgm:pt>
    <dgm:pt modelId="{779306C6-FC3F-4F2B-A41F-A9FC9797F8A6}" type="parTrans" cxnId="{0994A8C2-5198-48C1-8215-F8A70BA9BAD5}">
      <dgm:prSet/>
      <dgm:spPr/>
      <dgm:t>
        <a:bodyPr/>
        <a:lstStyle/>
        <a:p>
          <a:endParaRPr lang="zh-TW" altLang="en-US"/>
        </a:p>
      </dgm:t>
    </dgm:pt>
    <dgm:pt modelId="{8CEBF2F2-D56F-42ED-B195-C2604804A99D}" type="sibTrans" cxnId="{0994A8C2-5198-48C1-8215-F8A70BA9BAD5}">
      <dgm:prSet/>
      <dgm:spPr/>
      <dgm:t>
        <a:bodyPr/>
        <a:lstStyle/>
        <a:p>
          <a:endParaRPr lang="zh-TW" altLang="en-US"/>
        </a:p>
      </dgm:t>
    </dgm:pt>
    <dgm:pt modelId="{54F6B277-D90E-4FCC-83A9-5FD74AAA1DF6}" type="pres">
      <dgm:prSet presAssocID="{E183BDC9-B98E-480F-AEF4-C9579E5E1F87}" presName="CompostProcess" presStyleCnt="0">
        <dgm:presLayoutVars>
          <dgm:dir/>
          <dgm:resizeHandles val="exact"/>
        </dgm:presLayoutVars>
      </dgm:prSet>
      <dgm:spPr/>
    </dgm:pt>
    <dgm:pt modelId="{E90BB931-B2BE-46C9-BD27-A99E838D28D2}" type="pres">
      <dgm:prSet presAssocID="{E183BDC9-B98E-480F-AEF4-C9579E5E1F87}" presName="arrow" presStyleLbl="bgShp" presStyleIdx="0" presStyleCnt="1"/>
      <dgm:spPr/>
    </dgm:pt>
    <dgm:pt modelId="{69979167-4D2B-409A-9045-3DD6383358E7}" type="pres">
      <dgm:prSet presAssocID="{E183BDC9-B98E-480F-AEF4-C9579E5E1F87}" presName="linearProcess" presStyleCnt="0"/>
      <dgm:spPr/>
    </dgm:pt>
    <dgm:pt modelId="{EC741463-BF6A-4AFC-A9CC-EA4852E89BC2}" type="pres">
      <dgm:prSet presAssocID="{756F3B95-85E8-4F9E-AB1B-480F079E54B2}" presName="textNode" presStyleLbl="node1" presStyleIdx="0" presStyleCnt="6">
        <dgm:presLayoutVars>
          <dgm:bulletEnabled val="1"/>
        </dgm:presLayoutVars>
      </dgm:prSet>
      <dgm:spPr/>
      <dgm:t>
        <a:bodyPr/>
        <a:lstStyle/>
        <a:p>
          <a:endParaRPr lang="zh-TW" altLang="en-US"/>
        </a:p>
      </dgm:t>
    </dgm:pt>
    <dgm:pt modelId="{8FECE141-BB70-4D5B-A2FF-E1AF13A43AD4}" type="pres">
      <dgm:prSet presAssocID="{CF6205BB-56F7-49B0-BA78-271A0A0722C3}" presName="sibTrans" presStyleCnt="0"/>
      <dgm:spPr/>
    </dgm:pt>
    <dgm:pt modelId="{9651E62E-1ED2-4BD9-A14A-9B36AD1BAE84}" type="pres">
      <dgm:prSet presAssocID="{D3B7E6EC-E319-416A-B145-16E0EB9EA9ED}" presName="textNode" presStyleLbl="node1" presStyleIdx="1" presStyleCnt="6">
        <dgm:presLayoutVars>
          <dgm:bulletEnabled val="1"/>
        </dgm:presLayoutVars>
      </dgm:prSet>
      <dgm:spPr/>
      <dgm:t>
        <a:bodyPr/>
        <a:lstStyle/>
        <a:p>
          <a:endParaRPr lang="zh-TW" altLang="en-US"/>
        </a:p>
      </dgm:t>
    </dgm:pt>
    <dgm:pt modelId="{CCD896A4-FEC7-4F33-8797-F9D368CB67FA}" type="pres">
      <dgm:prSet presAssocID="{57B5C865-6145-4576-8448-01076D55D05D}" presName="sibTrans" presStyleCnt="0"/>
      <dgm:spPr/>
    </dgm:pt>
    <dgm:pt modelId="{447C6AB5-4618-4F2D-9B90-E850DD0D7405}" type="pres">
      <dgm:prSet presAssocID="{248C4334-4120-45E0-BAB3-A071A3BBEABB}" presName="textNode" presStyleLbl="node1" presStyleIdx="2" presStyleCnt="6">
        <dgm:presLayoutVars>
          <dgm:bulletEnabled val="1"/>
        </dgm:presLayoutVars>
      </dgm:prSet>
      <dgm:spPr/>
      <dgm:t>
        <a:bodyPr/>
        <a:lstStyle/>
        <a:p>
          <a:endParaRPr lang="zh-TW" altLang="en-US"/>
        </a:p>
      </dgm:t>
    </dgm:pt>
    <dgm:pt modelId="{ACB570BA-1ABF-477D-974B-51F869CE336A}" type="pres">
      <dgm:prSet presAssocID="{66415672-FE52-4B92-8359-35FDEC1BAE0A}" presName="sibTrans" presStyleCnt="0"/>
      <dgm:spPr/>
    </dgm:pt>
    <dgm:pt modelId="{B33A416C-36C8-4657-B748-CF127D802A57}" type="pres">
      <dgm:prSet presAssocID="{3B868445-CB10-454A-ACE8-602BE6C62C5C}" presName="textNode" presStyleLbl="node1" presStyleIdx="3" presStyleCnt="6">
        <dgm:presLayoutVars>
          <dgm:bulletEnabled val="1"/>
        </dgm:presLayoutVars>
      </dgm:prSet>
      <dgm:spPr/>
      <dgm:t>
        <a:bodyPr/>
        <a:lstStyle/>
        <a:p>
          <a:endParaRPr lang="zh-TW" altLang="en-US"/>
        </a:p>
      </dgm:t>
    </dgm:pt>
    <dgm:pt modelId="{B6AEEBDC-C1EF-44EE-AC08-C90AAB1E55E0}" type="pres">
      <dgm:prSet presAssocID="{2A1C858C-5F76-4C9E-B1AD-18ED4B6B7DAB}" presName="sibTrans" presStyleCnt="0"/>
      <dgm:spPr/>
    </dgm:pt>
    <dgm:pt modelId="{8E5EECC5-F1D1-4018-A9CB-49BF38D8BEF2}" type="pres">
      <dgm:prSet presAssocID="{B233A75E-D3B1-4CFA-AFA1-1FC32D3F3D53}" presName="textNode" presStyleLbl="node1" presStyleIdx="4" presStyleCnt="6">
        <dgm:presLayoutVars>
          <dgm:bulletEnabled val="1"/>
        </dgm:presLayoutVars>
      </dgm:prSet>
      <dgm:spPr/>
      <dgm:t>
        <a:bodyPr/>
        <a:lstStyle/>
        <a:p>
          <a:endParaRPr lang="zh-TW" altLang="en-US"/>
        </a:p>
      </dgm:t>
    </dgm:pt>
    <dgm:pt modelId="{0378A553-B76A-4208-B4B2-8718EC4B8D2F}" type="pres">
      <dgm:prSet presAssocID="{8AD539C2-8525-4EC6-B2CA-15752D222E80}" presName="sibTrans" presStyleCnt="0"/>
      <dgm:spPr/>
    </dgm:pt>
    <dgm:pt modelId="{D5898446-CB3B-475A-9869-20AA5A1D325F}" type="pres">
      <dgm:prSet presAssocID="{62E01615-5FBE-40E6-9927-F75B1DCCE921}" presName="textNode" presStyleLbl="node1" presStyleIdx="5" presStyleCnt="6">
        <dgm:presLayoutVars>
          <dgm:bulletEnabled val="1"/>
        </dgm:presLayoutVars>
      </dgm:prSet>
      <dgm:spPr/>
      <dgm:t>
        <a:bodyPr/>
        <a:lstStyle/>
        <a:p>
          <a:endParaRPr lang="zh-TW" altLang="en-US"/>
        </a:p>
      </dgm:t>
    </dgm:pt>
  </dgm:ptLst>
  <dgm:cxnLst>
    <dgm:cxn modelId="{CB81F10B-D15C-4C67-952B-930C4BB1AC31}" srcId="{E183BDC9-B98E-480F-AEF4-C9579E5E1F87}" destId="{248C4334-4120-45E0-BAB3-A071A3BBEABB}" srcOrd="2" destOrd="0" parTransId="{213E8190-CE2A-478C-BE83-8C2784848FA5}" sibTransId="{66415672-FE52-4B92-8359-35FDEC1BAE0A}"/>
    <dgm:cxn modelId="{3475E54B-1CC6-41E9-AD7C-C9A39CFC39CD}" type="presOf" srcId="{D3B7E6EC-E319-416A-B145-16E0EB9EA9ED}" destId="{9651E62E-1ED2-4BD9-A14A-9B36AD1BAE84}" srcOrd="0" destOrd="0" presId="urn:microsoft.com/office/officeart/2005/8/layout/hProcess9"/>
    <dgm:cxn modelId="{BB92F634-7C09-459C-8261-D9AA2DB710A8}" srcId="{E183BDC9-B98E-480F-AEF4-C9579E5E1F87}" destId="{D3B7E6EC-E319-416A-B145-16E0EB9EA9ED}" srcOrd="1" destOrd="0" parTransId="{A41DC5AA-5D6B-4DA5-8F53-8A5863C4914D}" sibTransId="{57B5C865-6145-4576-8448-01076D55D05D}"/>
    <dgm:cxn modelId="{8AA6B45F-9969-4278-8903-C7145E7A1172}" type="presOf" srcId="{3B868445-CB10-454A-ACE8-602BE6C62C5C}" destId="{B33A416C-36C8-4657-B748-CF127D802A57}" srcOrd="0" destOrd="0" presId="urn:microsoft.com/office/officeart/2005/8/layout/hProcess9"/>
    <dgm:cxn modelId="{C13FC4F9-A03E-4673-AF0F-F0C640140376}" type="presOf" srcId="{B233A75E-D3B1-4CFA-AFA1-1FC32D3F3D53}" destId="{8E5EECC5-F1D1-4018-A9CB-49BF38D8BEF2}" srcOrd="0" destOrd="0" presId="urn:microsoft.com/office/officeart/2005/8/layout/hProcess9"/>
    <dgm:cxn modelId="{5C2DD540-BAB7-4C8A-81DB-9A0625C71C22}" type="presOf" srcId="{62E01615-5FBE-40E6-9927-F75B1DCCE921}" destId="{D5898446-CB3B-475A-9869-20AA5A1D325F}" srcOrd="0" destOrd="0" presId="urn:microsoft.com/office/officeart/2005/8/layout/hProcess9"/>
    <dgm:cxn modelId="{FC399FF5-C454-4B60-A994-37CE035B17AE}" srcId="{E183BDC9-B98E-480F-AEF4-C9579E5E1F87}" destId="{B233A75E-D3B1-4CFA-AFA1-1FC32D3F3D53}" srcOrd="4" destOrd="0" parTransId="{242D2618-9206-4DAD-AA7E-86EA8DB1D50A}" sibTransId="{8AD539C2-8525-4EC6-B2CA-15752D222E80}"/>
    <dgm:cxn modelId="{46869968-E502-48B0-A25F-327D637A7DF1}" srcId="{E183BDC9-B98E-480F-AEF4-C9579E5E1F87}" destId="{3B868445-CB10-454A-ACE8-602BE6C62C5C}" srcOrd="3" destOrd="0" parTransId="{F36B00B2-7C81-4337-9239-9BC809D3BBE5}" sibTransId="{2A1C858C-5F76-4C9E-B1AD-18ED4B6B7DAB}"/>
    <dgm:cxn modelId="{58D9D54F-2920-44F7-B3F1-ED5C7B07BBA4}" type="presOf" srcId="{756F3B95-85E8-4F9E-AB1B-480F079E54B2}" destId="{EC741463-BF6A-4AFC-A9CC-EA4852E89BC2}" srcOrd="0" destOrd="0" presId="urn:microsoft.com/office/officeart/2005/8/layout/hProcess9"/>
    <dgm:cxn modelId="{0994A8C2-5198-48C1-8215-F8A70BA9BAD5}" srcId="{E183BDC9-B98E-480F-AEF4-C9579E5E1F87}" destId="{62E01615-5FBE-40E6-9927-F75B1DCCE921}" srcOrd="5" destOrd="0" parTransId="{779306C6-FC3F-4F2B-A41F-A9FC9797F8A6}" sibTransId="{8CEBF2F2-D56F-42ED-B195-C2604804A99D}"/>
    <dgm:cxn modelId="{52BFC0B6-F2AC-4D91-B32D-8FBB2B140FCA}" type="presOf" srcId="{248C4334-4120-45E0-BAB3-A071A3BBEABB}" destId="{447C6AB5-4618-4F2D-9B90-E850DD0D7405}" srcOrd="0" destOrd="0" presId="urn:microsoft.com/office/officeart/2005/8/layout/hProcess9"/>
    <dgm:cxn modelId="{14922D5D-B623-40C5-9787-B89A33E48520}" srcId="{E183BDC9-B98E-480F-AEF4-C9579E5E1F87}" destId="{756F3B95-85E8-4F9E-AB1B-480F079E54B2}" srcOrd="0" destOrd="0" parTransId="{E4EA4F21-496E-4EC8-8B36-C337DE5AA0E2}" sibTransId="{CF6205BB-56F7-49B0-BA78-271A0A0722C3}"/>
    <dgm:cxn modelId="{879A3488-3A16-4559-9544-4D7C5ABF9928}" type="presOf" srcId="{E183BDC9-B98E-480F-AEF4-C9579E5E1F87}" destId="{54F6B277-D90E-4FCC-83A9-5FD74AAA1DF6}" srcOrd="0" destOrd="0" presId="urn:microsoft.com/office/officeart/2005/8/layout/hProcess9"/>
    <dgm:cxn modelId="{AAF85C23-B86F-4333-BDB3-C64AFD6E810D}" type="presParOf" srcId="{54F6B277-D90E-4FCC-83A9-5FD74AAA1DF6}" destId="{E90BB931-B2BE-46C9-BD27-A99E838D28D2}" srcOrd="0" destOrd="0" presId="urn:microsoft.com/office/officeart/2005/8/layout/hProcess9"/>
    <dgm:cxn modelId="{1181A654-7800-410C-815B-061951401493}" type="presParOf" srcId="{54F6B277-D90E-4FCC-83A9-5FD74AAA1DF6}" destId="{69979167-4D2B-409A-9045-3DD6383358E7}" srcOrd="1" destOrd="0" presId="urn:microsoft.com/office/officeart/2005/8/layout/hProcess9"/>
    <dgm:cxn modelId="{FEA1728D-774B-403D-9005-9341987B83EC}" type="presParOf" srcId="{69979167-4D2B-409A-9045-3DD6383358E7}" destId="{EC741463-BF6A-4AFC-A9CC-EA4852E89BC2}" srcOrd="0" destOrd="0" presId="urn:microsoft.com/office/officeart/2005/8/layout/hProcess9"/>
    <dgm:cxn modelId="{B3C410FC-D2C9-4061-84FF-B8FE63CC7D3A}" type="presParOf" srcId="{69979167-4D2B-409A-9045-3DD6383358E7}" destId="{8FECE141-BB70-4D5B-A2FF-E1AF13A43AD4}" srcOrd="1" destOrd="0" presId="urn:microsoft.com/office/officeart/2005/8/layout/hProcess9"/>
    <dgm:cxn modelId="{F5E00308-809D-4A2A-8C87-D2B90CD5D6C3}" type="presParOf" srcId="{69979167-4D2B-409A-9045-3DD6383358E7}" destId="{9651E62E-1ED2-4BD9-A14A-9B36AD1BAE84}" srcOrd="2" destOrd="0" presId="urn:microsoft.com/office/officeart/2005/8/layout/hProcess9"/>
    <dgm:cxn modelId="{EB060213-C9DA-474D-91FA-F09E5D642734}" type="presParOf" srcId="{69979167-4D2B-409A-9045-3DD6383358E7}" destId="{CCD896A4-FEC7-4F33-8797-F9D368CB67FA}" srcOrd="3" destOrd="0" presId="urn:microsoft.com/office/officeart/2005/8/layout/hProcess9"/>
    <dgm:cxn modelId="{D6F44601-3B13-40D1-A253-07D96840FC76}" type="presParOf" srcId="{69979167-4D2B-409A-9045-3DD6383358E7}" destId="{447C6AB5-4618-4F2D-9B90-E850DD0D7405}" srcOrd="4" destOrd="0" presId="urn:microsoft.com/office/officeart/2005/8/layout/hProcess9"/>
    <dgm:cxn modelId="{92D05D60-C4E3-48D1-A410-E294D5E3C083}" type="presParOf" srcId="{69979167-4D2B-409A-9045-3DD6383358E7}" destId="{ACB570BA-1ABF-477D-974B-51F869CE336A}" srcOrd="5" destOrd="0" presId="urn:microsoft.com/office/officeart/2005/8/layout/hProcess9"/>
    <dgm:cxn modelId="{290A90A4-DF64-474D-9D57-0D602D2BA78A}" type="presParOf" srcId="{69979167-4D2B-409A-9045-3DD6383358E7}" destId="{B33A416C-36C8-4657-B748-CF127D802A57}" srcOrd="6" destOrd="0" presId="urn:microsoft.com/office/officeart/2005/8/layout/hProcess9"/>
    <dgm:cxn modelId="{E2DC14EB-292A-481E-A9EA-CE1EF6B22D4D}" type="presParOf" srcId="{69979167-4D2B-409A-9045-3DD6383358E7}" destId="{B6AEEBDC-C1EF-44EE-AC08-C90AAB1E55E0}" srcOrd="7" destOrd="0" presId="urn:microsoft.com/office/officeart/2005/8/layout/hProcess9"/>
    <dgm:cxn modelId="{4C74D7B0-5A00-4E2C-891C-6E126DCE9611}" type="presParOf" srcId="{69979167-4D2B-409A-9045-3DD6383358E7}" destId="{8E5EECC5-F1D1-4018-A9CB-49BF38D8BEF2}" srcOrd="8" destOrd="0" presId="urn:microsoft.com/office/officeart/2005/8/layout/hProcess9"/>
    <dgm:cxn modelId="{6EDEA5D3-6285-4B16-9D63-9B9995842DDB}" type="presParOf" srcId="{69979167-4D2B-409A-9045-3DD6383358E7}" destId="{0378A553-B76A-4208-B4B2-8718EC4B8D2F}" srcOrd="9" destOrd="0" presId="urn:microsoft.com/office/officeart/2005/8/layout/hProcess9"/>
    <dgm:cxn modelId="{79AE4F57-76A0-4489-AE62-4752D107830C}" type="presParOf" srcId="{69979167-4D2B-409A-9045-3DD6383358E7}" destId="{D5898446-CB3B-475A-9869-20AA5A1D325F}" srcOrd="10"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DF51F8-1DFA-4DCF-A42F-54C965E75D4D}" type="doc">
      <dgm:prSet loTypeId="urn:microsoft.com/office/officeart/2005/8/layout/radial6" loCatId="cycle" qsTypeId="urn:microsoft.com/office/officeart/2005/8/quickstyle/simple1" qsCatId="simple" csTypeId="urn:microsoft.com/office/officeart/2005/8/colors/accent2_4" csCatId="accent2" phldr="1"/>
      <dgm:spPr/>
      <dgm:t>
        <a:bodyPr/>
        <a:lstStyle/>
        <a:p>
          <a:endParaRPr lang="zh-TW" altLang="en-US"/>
        </a:p>
      </dgm:t>
    </dgm:pt>
    <dgm:pt modelId="{9CE2E93C-1208-4D28-83A3-415EB50C4D75}">
      <dgm:prSet phldrT="[文字]" custT="1"/>
      <dgm:spPr/>
      <dgm:t>
        <a:bodyPr/>
        <a:lstStyle/>
        <a:p>
          <a:r>
            <a:rPr lang="zh-TW" altLang="en-US" sz="2400" dirty="0" smtClean="0">
              <a:latin typeface="標楷體" pitchFamily="65" charset="-120"/>
              <a:ea typeface="標楷體" pitchFamily="65" charset="-120"/>
            </a:rPr>
            <a:t>常見</a:t>
          </a:r>
          <a:endParaRPr lang="en-US" altLang="zh-TW" sz="2400" dirty="0" smtClean="0">
            <a:latin typeface="標楷體" pitchFamily="65" charset="-120"/>
            <a:ea typeface="標楷體" pitchFamily="65" charset="-120"/>
          </a:endParaRPr>
        </a:p>
        <a:p>
          <a:r>
            <a:rPr lang="zh-TW" altLang="en-US" sz="2400" dirty="0" smtClean="0">
              <a:latin typeface="標楷體" pitchFamily="65" charset="-120"/>
              <a:ea typeface="標楷體" pitchFamily="65" charset="-120"/>
            </a:rPr>
            <a:t>網路攻擊</a:t>
          </a:r>
          <a:endParaRPr lang="en-US" altLang="zh-TW" sz="2400" dirty="0" smtClean="0">
            <a:latin typeface="標楷體" pitchFamily="65" charset="-120"/>
            <a:ea typeface="標楷體" pitchFamily="65" charset="-120"/>
          </a:endParaRPr>
        </a:p>
        <a:p>
          <a:r>
            <a:rPr lang="zh-TW" altLang="en-US" sz="2400" dirty="0" smtClean="0">
              <a:latin typeface="標楷體" pitchFamily="65" charset="-120"/>
              <a:ea typeface="標楷體" pitchFamily="65" charset="-120"/>
            </a:rPr>
            <a:t>手法</a:t>
          </a:r>
          <a:endParaRPr lang="zh-TW" altLang="en-US" sz="2400" dirty="0">
            <a:latin typeface="標楷體" pitchFamily="65" charset="-120"/>
            <a:ea typeface="標楷體" pitchFamily="65" charset="-120"/>
          </a:endParaRPr>
        </a:p>
      </dgm:t>
    </dgm:pt>
    <dgm:pt modelId="{C3F950A0-3E1E-4739-B3BA-B34EC4CC15E9}" type="parTrans" cxnId="{4DEF987A-71ED-47E0-8F26-2BCD40E8B9E9}">
      <dgm:prSet/>
      <dgm:spPr/>
      <dgm:t>
        <a:bodyPr/>
        <a:lstStyle/>
        <a:p>
          <a:endParaRPr lang="zh-TW" altLang="en-US" sz="2800">
            <a:latin typeface="標楷體" pitchFamily="65" charset="-120"/>
            <a:ea typeface="標楷體" pitchFamily="65" charset="-120"/>
          </a:endParaRPr>
        </a:p>
      </dgm:t>
    </dgm:pt>
    <dgm:pt modelId="{42EB34D0-692F-49C1-AB9A-0B9B622F6E74}" type="sibTrans" cxnId="{4DEF987A-71ED-47E0-8F26-2BCD40E8B9E9}">
      <dgm:prSet/>
      <dgm:spPr/>
      <dgm:t>
        <a:bodyPr/>
        <a:lstStyle/>
        <a:p>
          <a:endParaRPr lang="zh-TW" altLang="en-US" sz="2800">
            <a:latin typeface="標楷體" pitchFamily="65" charset="-120"/>
            <a:ea typeface="標楷體" pitchFamily="65" charset="-120"/>
          </a:endParaRPr>
        </a:p>
      </dgm:t>
    </dgm:pt>
    <dgm:pt modelId="{FD2D6674-BBE9-4E06-8045-14EC3B1F8A59}">
      <dgm:prSet phldrT="[文字]" custT="1"/>
      <dgm:spPr/>
      <dgm:t>
        <a:bodyPr/>
        <a:lstStyle/>
        <a:p>
          <a:r>
            <a:rPr lang="en-US" sz="2800" b="1" i="0" dirty="0" smtClean="0">
              <a:latin typeface="標楷體" pitchFamily="65" charset="-120"/>
              <a:ea typeface="標楷體" pitchFamily="65" charset="-120"/>
            </a:rPr>
            <a:t>XSS</a:t>
          </a:r>
          <a:endParaRPr lang="zh-TW" altLang="en-US" sz="2800" dirty="0">
            <a:latin typeface="標楷體" pitchFamily="65" charset="-120"/>
            <a:ea typeface="標楷體" pitchFamily="65" charset="-120"/>
          </a:endParaRPr>
        </a:p>
      </dgm:t>
    </dgm:pt>
    <dgm:pt modelId="{DDFF30A1-7381-4157-B617-0F551AA1E051}" type="parTrans" cxnId="{F5825F1F-A139-457C-AD04-0CE9F6EC8C33}">
      <dgm:prSet/>
      <dgm:spPr/>
      <dgm:t>
        <a:bodyPr/>
        <a:lstStyle/>
        <a:p>
          <a:endParaRPr lang="zh-TW" altLang="en-US" sz="2800">
            <a:latin typeface="標楷體" pitchFamily="65" charset="-120"/>
            <a:ea typeface="標楷體" pitchFamily="65" charset="-120"/>
          </a:endParaRPr>
        </a:p>
      </dgm:t>
    </dgm:pt>
    <dgm:pt modelId="{A0247D12-FA66-48A6-BD97-02DA0B51618F}" type="sibTrans" cxnId="{F5825F1F-A139-457C-AD04-0CE9F6EC8C33}">
      <dgm:prSet/>
      <dgm:spPr/>
      <dgm:t>
        <a:bodyPr/>
        <a:lstStyle/>
        <a:p>
          <a:endParaRPr lang="zh-TW" altLang="en-US" sz="2800">
            <a:latin typeface="標楷體" pitchFamily="65" charset="-120"/>
            <a:ea typeface="標楷體" pitchFamily="65" charset="-120"/>
          </a:endParaRPr>
        </a:p>
      </dgm:t>
    </dgm:pt>
    <dgm:pt modelId="{833F51EB-AB56-4E86-990B-C19D1D027B0A}">
      <dgm:prSet phldrT="[文字]" custT="1"/>
      <dgm:spPr/>
      <dgm:t>
        <a:bodyPr/>
        <a:lstStyle/>
        <a:p>
          <a:r>
            <a:rPr lang="en-US" sz="2800" b="1" i="0" dirty="0" smtClean="0">
              <a:latin typeface="標楷體" pitchFamily="65" charset="-120"/>
              <a:ea typeface="標楷體" pitchFamily="65" charset="-120"/>
            </a:rPr>
            <a:t>XSRF</a:t>
          </a:r>
          <a:endParaRPr lang="zh-TW" altLang="en-US" sz="2800" dirty="0">
            <a:latin typeface="標楷體" pitchFamily="65" charset="-120"/>
            <a:ea typeface="標楷體" pitchFamily="65" charset="-120"/>
          </a:endParaRPr>
        </a:p>
      </dgm:t>
    </dgm:pt>
    <dgm:pt modelId="{80CDB5EB-D0AF-4716-83EF-8D8094BA975D}" type="parTrans" cxnId="{5ED600A2-BAA0-4775-BB12-429F5A8BDB28}">
      <dgm:prSet/>
      <dgm:spPr/>
      <dgm:t>
        <a:bodyPr/>
        <a:lstStyle/>
        <a:p>
          <a:endParaRPr lang="zh-TW" altLang="en-US" sz="2800">
            <a:latin typeface="標楷體" pitchFamily="65" charset="-120"/>
            <a:ea typeface="標楷體" pitchFamily="65" charset="-120"/>
          </a:endParaRPr>
        </a:p>
      </dgm:t>
    </dgm:pt>
    <dgm:pt modelId="{90BF2C12-C747-44F8-830E-F458AE08889D}" type="sibTrans" cxnId="{5ED600A2-BAA0-4775-BB12-429F5A8BDB28}">
      <dgm:prSet/>
      <dgm:spPr/>
      <dgm:t>
        <a:bodyPr/>
        <a:lstStyle/>
        <a:p>
          <a:endParaRPr lang="zh-TW" altLang="en-US" sz="2800">
            <a:latin typeface="標楷體" pitchFamily="65" charset="-120"/>
            <a:ea typeface="標楷體" pitchFamily="65" charset="-120"/>
          </a:endParaRPr>
        </a:p>
      </dgm:t>
    </dgm:pt>
    <dgm:pt modelId="{EC16A43A-3036-4A54-9BBE-A762832CA583}">
      <dgm:prSet phldrT="[文字]" custT="1"/>
      <dgm:spPr/>
      <dgm:t>
        <a:bodyPr/>
        <a:lstStyle/>
        <a:p>
          <a:r>
            <a:rPr lang="en-US" sz="3200" b="1" i="0" dirty="0" smtClean="0">
              <a:latin typeface="標楷體" pitchFamily="65" charset="-120"/>
              <a:ea typeface="標楷體" pitchFamily="65" charset="-120"/>
            </a:rPr>
            <a:t>SQL </a:t>
          </a:r>
          <a:r>
            <a:rPr lang="en-US" sz="1600" b="1" i="0" dirty="0" smtClean="0">
              <a:latin typeface="標楷體" pitchFamily="65" charset="-120"/>
              <a:ea typeface="標楷體" pitchFamily="65" charset="-120"/>
            </a:rPr>
            <a:t>Injection</a:t>
          </a:r>
          <a:endParaRPr lang="zh-TW" altLang="en-US" sz="1600" dirty="0">
            <a:latin typeface="標楷體" pitchFamily="65" charset="-120"/>
            <a:ea typeface="標楷體" pitchFamily="65" charset="-120"/>
          </a:endParaRPr>
        </a:p>
      </dgm:t>
    </dgm:pt>
    <dgm:pt modelId="{A185DB73-D4CC-4C93-ACA4-90D91F2F2A66}" type="parTrans" cxnId="{BE05018F-4F30-45D6-B058-94141FF552C2}">
      <dgm:prSet/>
      <dgm:spPr/>
      <dgm:t>
        <a:bodyPr/>
        <a:lstStyle/>
        <a:p>
          <a:endParaRPr lang="zh-TW" altLang="en-US" sz="2800">
            <a:latin typeface="標楷體" pitchFamily="65" charset="-120"/>
            <a:ea typeface="標楷體" pitchFamily="65" charset="-120"/>
          </a:endParaRPr>
        </a:p>
      </dgm:t>
    </dgm:pt>
    <dgm:pt modelId="{265B043A-42CD-475A-AEFA-CDB1D4E60A44}" type="sibTrans" cxnId="{BE05018F-4F30-45D6-B058-94141FF552C2}">
      <dgm:prSet/>
      <dgm:spPr/>
      <dgm:t>
        <a:bodyPr/>
        <a:lstStyle/>
        <a:p>
          <a:endParaRPr lang="zh-TW" altLang="en-US" sz="2800">
            <a:latin typeface="標楷體" pitchFamily="65" charset="-120"/>
            <a:ea typeface="標楷體" pitchFamily="65" charset="-120"/>
          </a:endParaRPr>
        </a:p>
      </dgm:t>
    </dgm:pt>
    <dgm:pt modelId="{0859E5F7-6C51-4BB8-96EC-599EF76851EA}">
      <dgm:prSet phldrT="[文字]" custT="1"/>
      <dgm:spPr/>
      <dgm:t>
        <a:bodyPr/>
        <a:lstStyle/>
        <a:p>
          <a:r>
            <a:rPr kumimoji="0" lang="en-US" altLang="zh-TW" sz="2000" b="1" spc="50" dirty="0" err="1" smtClean="0">
              <a:ln w="11430"/>
              <a:gradFill>
                <a:gsLst>
                  <a:gs pos="25000">
                    <a:schemeClr val="accent2">
                      <a:satMod val="155000"/>
                    </a:schemeClr>
                  </a:gs>
                  <a:gs pos="100000">
                    <a:schemeClr val="accent2">
                      <a:shade val="45000"/>
                      <a:satMod val="165000"/>
                    </a:schemeClr>
                  </a:gs>
                </a:gsLst>
                <a:lin ang="5400000"/>
              </a:gradFill>
              <a:latin typeface="標楷體" pitchFamily="65" charset="-120"/>
              <a:ea typeface="標楷體" pitchFamily="65" charset="-120"/>
            </a:rPr>
            <a:t>Heartbleed</a:t>
          </a:r>
          <a:endParaRPr lang="zh-TW" altLang="en-US" sz="2000" dirty="0">
            <a:latin typeface="標楷體" pitchFamily="65" charset="-120"/>
            <a:ea typeface="標楷體" pitchFamily="65" charset="-120"/>
          </a:endParaRPr>
        </a:p>
      </dgm:t>
    </dgm:pt>
    <dgm:pt modelId="{46002AF4-B8CE-44EE-94A9-AE4B5A5B35EC}" type="parTrans" cxnId="{09F1972C-DB06-4C10-A405-256FF474A0AF}">
      <dgm:prSet/>
      <dgm:spPr/>
      <dgm:t>
        <a:bodyPr/>
        <a:lstStyle/>
        <a:p>
          <a:endParaRPr lang="zh-TW" altLang="en-US" sz="2800">
            <a:latin typeface="標楷體" pitchFamily="65" charset="-120"/>
            <a:ea typeface="標楷體" pitchFamily="65" charset="-120"/>
          </a:endParaRPr>
        </a:p>
      </dgm:t>
    </dgm:pt>
    <dgm:pt modelId="{EC471A74-3C1B-47C5-8B95-BC9AB4A8F392}" type="sibTrans" cxnId="{09F1972C-DB06-4C10-A405-256FF474A0AF}">
      <dgm:prSet/>
      <dgm:spPr/>
      <dgm:t>
        <a:bodyPr/>
        <a:lstStyle/>
        <a:p>
          <a:endParaRPr lang="zh-TW" altLang="en-US" sz="2800">
            <a:latin typeface="標楷體" pitchFamily="65" charset="-120"/>
            <a:ea typeface="標楷體" pitchFamily="65" charset="-120"/>
          </a:endParaRPr>
        </a:p>
      </dgm:t>
    </dgm:pt>
    <dgm:pt modelId="{A43F7041-FC86-4693-A29E-C4BC203D5B34}">
      <dgm:prSet phldrT="[文字]" custT="1"/>
      <dgm:spPr/>
      <dgm:t>
        <a:bodyPr/>
        <a:lstStyle/>
        <a:p>
          <a:endParaRPr lang="zh-TW" altLang="en-US" sz="2800" dirty="0">
            <a:latin typeface="標楷體" pitchFamily="65" charset="-120"/>
            <a:ea typeface="標楷體" pitchFamily="65" charset="-120"/>
          </a:endParaRPr>
        </a:p>
      </dgm:t>
    </dgm:pt>
    <dgm:pt modelId="{8C4A598A-ABB1-4986-8E6E-993CA2D36FC7}" type="parTrans" cxnId="{458A4AE8-1B0A-4903-9597-0618BAB82158}">
      <dgm:prSet/>
      <dgm:spPr/>
      <dgm:t>
        <a:bodyPr/>
        <a:lstStyle/>
        <a:p>
          <a:endParaRPr lang="zh-TW" altLang="en-US" sz="2800">
            <a:latin typeface="標楷體" pitchFamily="65" charset="-120"/>
            <a:ea typeface="標楷體" pitchFamily="65" charset="-120"/>
          </a:endParaRPr>
        </a:p>
      </dgm:t>
    </dgm:pt>
    <dgm:pt modelId="{4F27E87D-05BE-476E-87E2-8F3768D2A952}" type="sibTrans" cxnId="{458A4AE8-1B0A-4903-9597-0618BAB82158}">
      <dgm:prSet/>
      <dgm:spPr/>
      <dgm:t>
        <a:bodyPr/>
        <a:lstStyle/>
        <a:p>
          <a:endParaRPr lang="zh-TW" altLang="en-US" sz="2800">
            <a:latin typeface="標楷體" pitchFamily="65" charset="-120"/>
            <a:ea typeface="標楷體" pitchFamily="65" charset="-120"/>
          </a:endParaRPr>
        </a:p>
      </dgm:t>
    </dgm:pt>
    <dgm:pt modelId="{F65452E2-C74F-48A9-AC48-5A25DAC713E5}">
      <dgm:prSet phldrT="[文字]" custT="1"/>
      <dgm:spPr/>
      <dgm:t>
        <a:bodyPr/>
        <a:lstStyle/>
        <a:p>
          <a:r>
            <a:rPr lang="en-US" altLang="zh-TW" sz="2800" dirty="0" smtClean="0">
              <a:latin typeface="標楷體" pitchFamily="65" charset="-120"/>
              <a:ea typeface="標楷體" pitchFamily="65" charset="-120"/>
            </a:rPr>
            <a:t>APT</a:t>
          </a:r>
          <a:endParaRPr lang="zh-TW" altLang="en-US" sz="2800" dirty="0">
            <a:latin typeface="標楷體" pitchFamily="65" charset="-120"/>
            <a:ea typeface="標楷體" pitchFamily="65" charset="-120"/>
          </a:endParaRPr>
        </a:p>
      </dgm:t>
    </dgm:pt>
    <dgm:pt modelId="{C1782A53-9E6B-41F4-A427-10E8DACBF844}" type="parTrans" cxnId="{C011730B-85AD-46F1-B521-3BD1B28ADD51}">
      <dgm:prSet/>
      <dgm:spPr/>
      <dgm:t>
        <a:bodyPr/>
        <a:lstStyle/>
        <a:p>
          <a:endParaRPr lang="zh-TW" altLang="en-US" sz="2800">
            <a:latin typeface="標楷體" pitchFamily="65" charset="-120"/>
            <a:ea typeface="標楷體" pitchFamily="65" charset="-120"/>
          </a:endParaRPr>
        </a:p>
      </dgm:t>
    </dgm:pt>
    <dgm:pt modelId="{7FA7C5D4-CF63-4BCC-B91C-5FEEE0422A3A}" type="sibTrans" cxnId="{C011730B-85AD-46F1-B521-3BD1B28ADD51}">
      <dgm:prSet/>
      <dgm:spPr/>
      <dgm:t>
        <a:bodyPr/>
        <a:lstStyle/>
        <a:p>
          <a:endParaRPr lang="zh-TW" altLang="en-US" sz="2800">
            <a:latin typeface="標楷體" pitchFamily="65" charset="-120"/>
            <a:ea typeface="標楷體" pitchFamily="65" charset="-120"/>
          </a:endParaRPr>
        </a:p>
      </dgm:t>
    </dgm:pt>
    <dgm:pt modelId="{3AA86715-373D-4531-93FB-2E842EF5148C}">
      <dgm:prSet phldrT="[文字]" custT="1"/>
      <dgm:spPr/>
      <dgm:t>
        <a:bodyPr/>
        <a:lstStyle/>
        <a:p>
          <a:r>
            <a:rPr lang="en-US" altLang="zh-TW" sz="2800" dirty="0" err="1" smtClean="0">
              <a:latin typeface="標楷體" pitchFamily="65" charset="-120"/>
              <a:ea typeface="標楷體" pitchFamily="65" charset="-120"/>
            </a:rPr>
            <a:t>DDoS</a:t>
          </a:r>
          <a:endParaRPr lang="zh-TW" altLang="en-US" sz="2800" dirty="0">
            <a:latin typeface="標楷體" pitchFamily="65" charset="-120"/>
            <a:ea typeface="標楷體" pitchFamily="65" charset="-120"/>
          </a:endParaRPr>
        </a:p>
      </dgm:t>
    </dgm:pt>
    <dgm:pt modelId="{8CE98E36-AED2-41AD-ABD4-CD723AC94BD8}" type="parTrans" cxnId="{7C32C315-57FC-461A-A9EF-E3AA8AD942EE}">
      <dgm:prSet/>
      <dgm:spPr/>
      <dgm:t>
        <a:bodyPr/>
        <a:lstStyle/>
        <a:p>
          <a:endParaRPr lang="zh-TW" altLang="en-US" sz="2800">
            <a:latin typeface="標楷體" pitchFamily="65" charset="-120"/>
            <a:ea typeface="標楷體" pitchFamily="65" charset="-120"/>
          </a:endParaRPr>
        </a:p>
      </dgm:t>
    </dgm:pt>
    <dgm:pt modelId="{6187A4FE-FBFA-4739-84E5-06FA7792CC0C}" type="sibTrans" cxnId="{7C32C315-57FC-461A-A9EF-E3AA8AD942EE}">
      <dgm:prSet/>
      <dgm:spPr/>
      <dgm:t>
        <a:bodyPr/>
        <a:lstStyle/>
        <a:p>
          <a:endParaRPr lang="zh-TW" altLang="en-US" sz="2800">
            <a:latin typeface="標楷體" pitchFamily="65" charset="-120"/>
            <a:ea typeface="標楷體" pitchFamily="65" charset="-120"/>
          </a:endParaRPr>
        </a:p>
      </dgm:t>
    </dgm:pt>
    <dgm:pt modelId="{38A3C725-66F7-4A15-9F01-1922C2C20B6B}" type="pres">
      <dgm:prSet presAssocID="{E0DF51F8-1DFA-4DCF-A42F-54C965E75D4D}" presName="Name0" presStyleCnt="0">
        <dgm:presLayoutVars>
          <dgm:chMax val="1"/>
          <dgm:dir/>
          <dgm:animLvl val="ctr"/>
          <dgm:resizeHandles val="exact"/>
        </dgm:presLayoutVars>
      </dgm:prSet>
      <dgm:spPr/>
      <dgm:t>
        <a:bodyPr/>
        <a:lstStyle/>
        <a:p>
          <a:endParaRPr lang="zh-TW" altLang="en-US"/>
        </a:p>
      </dgm:t>
    </dgm:pt>
    <dgm:pt modelId="{A58F446D-592E-49D8-99B1-56B2A0F57D0A}" type="pres">
      <dgm:prSet presAssocID="{9CE2E93C-1208-4D28-83A3-415EB50C4D75}" presName="centerShape" presStyleLbl="node0" presStyleIdx="0" presStyleCnt="1" custScaleX="111680"/>
      <dgm:spPr/>
      <dgm:t>
        <a:bodyPr/>
        <a:lstStyle/>
        <a:p>
          <a:endParaRPr lang="zh-TW" altLang="en-US"/>
        </a:p>
      </dgm:t>
    </dgm:pt>
    <dgm:pt modelId="{FC1B9449-83EC-4381-BAEF-9C1F983B50EA}" type="pres">
      <dgm:prSet presAssocID="{FD2D6674-BBE9-4E06-8045-14EC3B1F8A59}" presName="node" presStyleLbl="node1" presStyleIdx="0" presStyleCnt="6">
        <dgm:presLayoutVars>
          <dgm:bulletEnabled val="1"/>
        </dgm:presLayoutVars>
      </dgm:prSet>
      <dgm:spPr/>
      <dgm:t>
        <a:bodyPr/>
        <a:lstStyle/>
        <a:p>
          <a:endParaRPr lang="zh-TW" altLang="en-US"/>
        </a:p>
      </dgm:t>
    </dgm:pt>
    <dgm:pt modelId="{193E0969-AE73-4E1F-9197-687928AC4EEA}" type="pres">
      <dgm:prSet presAssocID="{FD2D6674-BBE9-4E06-8045-14EC3B1F8A59}" presName="dummy" presStyleCnt="0"/>
      <dgm:spPr/>
    </dgm:pt>
    <dgm:pt modelId="{57441BD7-8316-42A9-BE6B-24A7810DA951}" type="pres">
      <dgm:prSet presAssocID="{A0247D12-FA66-48A6-BD97-02DA0B51618F}" presName="sibTrans" presStyleLbl="sibTrans2D1" presStyleIdx="0" presStyleCnt="6"/>
      <dgm:spPr/>
      <dgm:t>
        <a:bodyPr/>
        <a:lstStyle/>
        <a:p>
          <a:endParaRPr lang="zh-TW" altLang="en-US"/>
        </a:p>
      </dgm:t>
    </dgm:pt>
    <dgm:pt modelId="{E6601257-54B8-4B1E-835F-982EA49DC287}" type="pres">
      <dgm:prSet presAssocID="{833F51EB-AB56-4E86-990B-C19D1D027B0A}" presName="node" presStyleLbl="node1" presStyleIdx="1" presStyleCnt="6">
        <dgm:presLayoutVars>
          <dgm:bulletEnabled val="1"/>
        </dgm:presLayoutVars>
      </dgm:prSet>
      <dgm:spPr/>
      <dgm:t>
        <a:bodyPr/>
        <a:lstStyle/>
        <a:p>
          <a:endParaRPr lang="zh-TW" altLang="en-US"/>
        </a:p>
      </dgm:t>
    </dgm:pt>
    <dgm:pt modelId="{E624AF9C-5797-49FA-9A30-B164B354B9F4}" type="pres">
      <dgm:prSet presAssocID="{833F51EB-AB56-4E86-990B-C19D1D027B0A}" presName="dummy" presStyleCnt="0"/>
      <dgm:spPr/>
    </dgm:pt>
    <dgm:pt modelId="{ABA56EF7-5FB9-4F95-8FDE-F8D0BB3B4768}" type="pres">
      <dgm:prSet presAssocID="{90BF2C12-C747-44F8-830E-F458AE08889D}" presName="sibTrans" presStyleLbl="sibTrans2D1" presStyleIdx="1" presStyleCnt="6"/>
      <dgm:spPr/>
      <dgm:t>
        <a:bodyPr/>
        <a:lstStyle/>
        <a:p>
          <a:endParaRPr lang="zh-TW" altLang="en-US"/>
        </a:p>
      </dgm:t>
    </dgm:pt>
    <dgm:pt modelId="{711DBC89-F124-463D-A769-1568D51F9C9C}" type="pres">
      <dgm:prSet presAssocID="{EC16A43A-3036-4A54-9BBE-A762832CA583}" presName="node" presStyleLbl="node1" presStyleIdx="2" presStyleCnt="6">
        <dgm:presLayoutVars>
          <dgm:bulletEnabled val="1"/>
        </dgm:presLayoutVars>
      </dgm:prSet>
      <dgm:spPr/>
      <dgm:t>
        <a:bodyPr/>
        <a:lstStyle/>
        <a:p>
          <a:endParaRPr lang="zh-TW" altLang="en-US"/>
        </a:p>
      </dgm:t>
    </dgm:pt>
    <dgm:pt modelId="{6173AE25-62E6-4502-A433-FC7AF4C523E5}" type="pres">
      <dgm:prSet presAssocID="{EC16A43A-3036-4A54-9BBE-A762832CA583}" presName="dummy" presStyleCnt="0"/>
      <dgm:spPr/>
    </dgm:pt>
    <dgm:pt modelId="{AEB9292B-ED46-4F66-9CBF-677AC084CEE0}" type="pres">
      <dgm:prSet presAssocID="{265B043A-42CD-475A-AEFA-CDB1D4E60A44}" presName="sibTrans" presStyleLbl="sibTrans2D1" presStyleIdx="2" presStyleCnt="6"/>
      <dgm:spPr/>
      <dgm:t>
        <a:bodyPr/>
        <a:lstStyle/>
        <a:p>
          <a:endParaRPr lang="zh-TW" altLang="en-US"/>
        </a:p>
      </dgm:t>
    </dgm:pt>
    <dgm:pt modelId="{092C2589-4385-4747-9576-1E26E4DC9BB3}" type="pres">
      <dgm:prSet presAssocID="{0859E5F7-6C51-4BB8-96EC-599EF76851EA}" presName="node" presStyleLbl="node1" presStyleIdx="3" presStyleCnt="6" custRadScaleRad="104048" custRadScaleInc="3186">
        <dgm:presLayoutVars>
          <dgm:bulletEnabled val="1"/>
        </dgm:presLayoutVars>
      </dgm:prSet>
      <dgm:spPr/>
      <dgm:t>
        <a:bodyPr/>
        <a:lstStyle/>
        <a:p>
          <a:endParaRPr lang="zh-TW" altLang="en-US"/>
        </a:p>
      </dgm:t>
    </dgm:pt>
    <dgm:pt modelId="{AFF09F8F-3B8A-4AB9-8371-A36254B48589}" type="pres">
      <dgm:prSet presAssocID="{0859E5F7-6C51-4BB8-96EC-599EF76851EA}" presName="dummy" presStyleCnt="0"/>
      <dgm:spPr/>
    </dgm:pt>
    <dgm:pt modelId="{E9349483-AA88-4BA2-B2FC-85575810FEDD}" type="pres">
      <dgm:prSet presAssocID="{EC471A74-3C1B-47C5-8B95-BC9AB4A8F392}" presName="sibTrans" presStyleLbl="sibTrans2D1" presStyleIdx="3" presStyleCnt="6"/>
      <dgm:spPr/>
      <dgm:t>
        <a:bodyPr/>
        <a:lstStyle/>
        <a:p>
          <a:endParaRPr lang="zh-TW" altLang="en-US"/>
        </a:p>
      </dgm:t>
    </dgm:pt>
    <dgm:pt modelId="{5450C994-2E84-40C1-B951-0F46C3BB4D20}" type="pres">
      <dgm:prSet presAssocID="{F65452E2-C74F-48A9-AC48-5A25DAC713E5}" presName="node" presStyleLbl="node1" presStyleIdx="4" presStyleCnt="6">
        <dgm:presLayoutVars>
          <dgm:bulletEnabled val="1"/>
        </dgm:presLayoutVars>
      </dgm:prSet>
      <dgm:spPr/>
      <dgm:t>
        <a:bodyPr/>
        <a:lstStyle/>
        <a:p>
          <a:endParaRPr lang="zh-TW" altLang="en-US"/>
        </a:p>
      </dgm:t>
    </dgm:pt>
    <dgm:pt modelId="{BB1F1725-BDF6-458E-B0C4-08C7F4C62F3D}" type="pres">
      <dgm:prSet presAssocID="{F65452E2-C74F-48A9-AC48-5A25DAC713E5}" presName="dummy" presStyleCnt="0"/>
      <dgm:spPr/>
    </dgm:pt>
    <dgm:pt modelId="{1D7BFC5C-3CB3-4BEC-AA15-F74E7C75C8F9}" type="pres">
      <dgm:prSet presAssocID="{7FA7C5D4-CF63-4BCC-B91C-5FEEE0422A3A}" presName="sibTrans" presStyleLbl="sibTrans2D1" presStyleIdx="4" presStyleCnt="6"/>
      <dgm:spPr/>
      <dgm:t>
        <a:bodyPr/>
        <a:lstStyle/>
        <a:p>
          <a:endParaRPr lang="zh-TW" altLang="en-US"/>
        </a:p>
      </dgm:t>
    </dgm:pt>
    <dgm:pt modelId="{C83E8952-4AE1-4C53-8480-F7DF2BBEFE08}" type="pres">
      <dgm:prSet presAssocID="{3AA86715-373D-4531-93FB-2E842EF5148C}" presName="node" presStyleLbl="node1" presStyleIdx="5" presStyleCnt="6">
        <dgm:presLayoutVars>
          <dgm:bulletEnabled val="1"/>
        </dgm:presLayoutVars>
      </dgm:prSet>
      <dgm:spPr/>
      <dgm:t>
        <a:bodyPr/>
        <a:lstStyle/>
        <a:p>
          <a:endParaRPr lang="zh-TW" altLang="en-US"/>
        </a:p>
      </dgm:t>
    </dgm:pt>
    <dgm:pt modelId="{451E692A-B50B-49B7-B553-C068FC9C69E3}" type="pres">
      <dgm:prSet presAssocID="{3AA86715-373D-4531-93FB-2E842EF5148C}" presName="dummy" presStyleCnt="0"/>
      <dgm:spPr/>
    </dgm:pt>
    <dgm:pt modelId="{EE457A81-1B7A-488D-9457-92D13896EB51}" type="pres">
      <dgm:prSet presAssocID="{6187A4FE-FBFA-4739-84E5-06FA7792CC0C}" presName="sibTrans" presStyleLbl="sibTrans2D1" presStyleIdx="5" presStyleCnt="6"/>
      <dgm:spPr/>
      <dgm:t>
        <a:bodyPr/>
        <a:lstStyle/>
        <a:p>
          <a:endParaRPr lang="zh-TW" altLang="en-US"/>
        </a:p>
      </dgm:t>
    </dgm:pt>
  </dgm:ptLst>
  <dgm:cxnLst>
    <dgm:cxn modelId="{022BB236-CAB6-4314-BAEA-0F4C1EBD08C7}" type="presOf" srcId="{0859E5F7-6C51-4BB8-96EC-599EF76851EA}" destId="{092C2589-4385-4747-9576-1E26E4DC9BB3}" srcOrd="0" destOrd="0" presId="urn:microsoft.com/office/officeart/2005/8/layout/radial6"/>
    <dgm:cxn modelId="{BE05018F-4F30-45D6-B058-94141FF552C2}" srcId="{9CE2E93C-1208-4D28-83A3-415EB50C4D75}" destId="{EC16A43A-3036-4A54-9BBE-A762832CA583}" srcOrd="2" destOrd="0" parTransId="{A185DB73-D4CC-4C93-ACA4-90D91F2F2A66}" sibTransId="{265B043A-42CD-475A-AEFA-CDB1D4E60A44}"/>
    <dgm:cxn modelId="{5ED600A2-BAA0-4775-BB12-429F5A8BDB28}" srcId="{9CE2E93C-1208-4D28-83A3-415EB50C4D75}" destId="{833F51EB-AB56-4E86-990B-C19D1D027B0A}" srcOrd="1" destOrd="0" parTransId="{80CDB5EB-D0AF-4716-83EF-8D8094BA975D}" sibTransId="{90BF2C12-C747-44F8-830E-F458AE08889D}"/>
    <dgm:cxn modelId="{CFB33F15-C5A1-472B-98AF-8E69DDE994B0}" type="presOf" srcId="{EC471A74-3C1B-47C5-8B95-BC9AB4A8F392}" destId="{E9349483-AA88-4BA2-B2FC-85575810FEDD}" srcOrd="0" destOrd="0" presId="urn:microsoft.com/office/officeart/2005/8/layout/radial6"/>
    <dgm:cxn modelId="{68C6ABA3-951D-4A91-9D81-92723A571D91}" type="presOf" srcId="{FD2D6674-BBE9-4E06-8045-14EC3B1F8A59}" destId="{FC1B9449-83EC-4381-BAEF-9C1F983B50EA}" srcOrd="0" destOrd="0" presId="urn:microsoft.com/office/officeart/2005/8/layout/radial6"/>
    <dgm:cxn modelId="{458A4AE8-1B0A-4903-9597-0618BAB82158}" srcId="{E0DF51F8-1DFA-4DCF-A42F-54C965E75D4D}" destId="{A43F7041-FC86-4693-A29E-C4BC203D5B34}" srcOrd="1" destOrd="0" parTransId="{8C4A598A-ABB1-4986-8E6E-993CA2D36FC7}" sibTransId="{4F27E87D-05BE-476E-87E2-8F3768D2A952}"/>
    <dgm:cxn modelId="{93851A3F-D062-468A-955C-485CFA1C2E92}" type="presOf" srcId="{3AA86715-373D-4531-93FB-2E842EF5148C}" destId="{C83E8952-4AE1-4C53-8480-F7DF2BBEFE08}" srcOrd="0" destOrd="0" presId="urn:microsoft.com/office/officeart/2005/8/layout/radial6"/>
    <dgm:cxn modelId="{C011730B-85AD-46F1-B521-3BD1B28ADD51}" srcId="{9CE2E93C-1208-4D28-83A3-415EB50C4D75}" destId="{F65452E2-C74F-48A9-AC48-5A25DAC713E5}" srcOrd="4" destOrd="0" parTransId="{C1782A53-9E6B-41F4-A427-10E8DACBF844}" sibTransId="{7FA7C5D4-CF63-4BCC-B91C-5FEEE0422A3A}"/>
    <dgm:cxn modelId="{2A69EDDD-1FCC-4C39-AA20-184C871BAF9E}" type="presOf" srcId="{EC16A43A-3036-4A54-9BBE-A762832CA583}" destId="{711DBC89-F124-463D-A769-1568D51F9C9C}" srcOrd="0" destOrd="0" presId="urn:microsoft.com/office/officeart/2005/8/layout/radial6"/>
    <dgm:cxn modelId="{FCE700CF-F1D1-4FAC-AA57-43A14F762256}" type="presOf" srcId="{9CE2E93C-1208-4D28-83A3-415EB50C4D75}" destId="{A58F446D-592E-49D8-99B1-56B2A0F57D0A}" srcOrd="0" destOrd="0" presId="urn:microsoft.com/office/officeart/2005/8/layout/radial6"/>
    <dgm:cxn modelId="{CF3EA96C-F98B-42B5-AE28-E87EDAABC608}" type="presOf" srcId="{F65452E2-C74F-48A9-AC48-5A25DAC713E5}" destId="{5450C994-2E84-40C1-B951-0F46C3BB4D20}" srcOrd="0" destOrd="0" presId="urn:microsoft.com/office/officeart/2005/8/layout/radial6"/>
    <dgm:cxn modelId="{09F1972C-DB06-4C10-A405-256FF474A0AF}" srcId="{9CE2E93C-1208-4D28-83A3-415EB50C4D75}" destId="{0859E5F7-6C51-4BB8-96EC-599EF76851EA}" srcOrd="3" destOrd="0" parTransId="{46002AF4-B8CE-44EE-94A9-AE4B5A5B35EC}" sibTransId="{EC471A74-3C1B-47C5-8B95-BC9AB4A8F392}"/>
    <dgm:cxn modelId="{F5825F1F-A139-457C-AD04-0CE9F6EC8C33}" srcId="{9CE2E93C-1208-4D28-83A3-415EB50C4D75}" destId="{FD2D6674-BBE9-4E06-8045-14EC3B1F8A59}" srcOrd="0" destOrd="0" parTransId="{DDFF30A1-7381-4157-B617-0F551AA1E051}" sibTransId="{A0247D12-FA66-48A6-BD97-02DA0B51618F}"/>
    <dgm:cxn modelId="{B1CA28A4-BD6C-4496-BDA4-E8933DDF3D39}" type="presOf" srcId="{6187A4FE-FBFA-4739-84E5-06FA7792CC0C}" destId="{EE457A81-1B7A-488D-9457-92D13896EB51}" srcOrd="0" destOrd="0" presId="urn:microsoft.com/office/officeart/2005/8/layout/radial6"/>
    <dgm:cxn modelId="{72EB41E8-E8F5-4806-BB75-7607E4EC7C0A}" type="presOf" srcId="{265B043A-42CD-475A-AEFA-CDB1D4E60A44}" destId="{AEB9292B-ED46-4F66-9CBF-677AC084CEE0}" srcOrd="0" destOrd="0" presId="urn:microsoft.com/office/officeart/2005/8/layout/radial6"/>
    <dgm:cxn modelId="{8FD870D0-FB2A-4F82-88FD-8A0B85305C15}" type="presOf" srcId="{A0247D12-FA66-48A6-BD97-02DA0B51618F}" destId="{57441BD7-8316-42A9-BE6B-24A7810DA951}" srcOrd="0" destOrd="0" presId="urn:microsoft.com/office/officeart/2005/8/layout/radial6"/>
    <dgm:cxn modelId="{4FFBAFB7-3A7A-480C-8AD4-B9B75A798C7E}" type="presOf" srcId="{7FA7C5D4-CF63-4BCC-B91C-5FEEE0422A3A}" destId="{1D7BFC5C-3CB3-4BEC-AA15-F74E7C75C8F9}" srcOrd="0" destOrd="0" presId="urn:microsoft.com/office/officeart/2005/8/layout/radial6"/>
    <dgm:cxn modelId="{4DEF987A-71ED-47E0-8F26-2BCD40E8B9E9}" srcId="{E0DF51F8-1DFA-4DCF-A42F-54C965E75D4D}" destId="{9CE2E93C-1208-4D28-83A3-415EB50C4D75}" srcOrd="0" destOrd="0" parTransId="{C3F950A0-3E1E-4739-B3BA-B34EC4CC15E9}" sibTransId="{42EB34D0-692F-49C1-AB9A-0B9B622F6E74}"/>
    <dgm:cxn modelId="{7C32C315-57FC-461A-A9EF-E3AA8AD942EE}" srcId="{9CE2E93C-1208-4D28-83A3-415EB50C4D75}" destId="{3AA86715-373D-4531-93FB-2E842EF5148C}" srcOrd="5" destOrd="0" parTransId="{8CE98E36-AED2-41AD-ABD4-CD723AC94BD8}" sibTransId="{6187A4FE-FBFA-4739-84E5-06FA7792CC0C}"/>
    <dgm:cxn modelId="{93ECD962-1AEC-46BE-B1F3-07534C6C55D2}" type="presOf" srcId="{833F51EB-AB56-4E86-990B-C19D1D027B0A}" destId="{E6601257-54B8-4B1E-835F-982EA49DC287}" srcOrd="0" destOrd="0" presId="urn:microsoft.com/office/officeart/2005/8/layout/radial6"/>
    <dgm:cxn modelId="{BF0C2D51-0064-4588-80B2-5924B195F67B}" type="presOf" srcId="{E0DF51F8-1DFA-4DCF-A42F-54C965E75D4D}" destId="{38A3C725-66F7-4A15-9F01-1922C2C20B6B}" srcOrd="0" destOrd="0" presId="urn:microsoft.com/office/officeart/2005/8/layout/radial6"/>
    <dgm:cxn modelId="{2CF9BF39-E1DF-4DEB-9A2F-515DF44E01F7}" type="presOf" srcId="{90BF2C12-C747-44F8-830E-F458AE08889D}" destId="{ABA56EF7-5FB9-4F95-8FDE-F8D0BB3B4768}" srcOrd="0" destOrd="0" presId="urn:microsoft.com/office/officeart/2005/8/layout/radial6"/>
    <dgm:cxn modelId="{6DD7A177-3366-4C8F-B4C5-2810BA04F054}" type="presParOf" srcId="{38A3C725-66F7-4A15-9F01-1922C2C20B6B}" destId="{A58F446D-592E-49D8-99B1-56B2A0F57D0A}" srcOrd="0" destOrd="0" presId="urn:microsoft.com/office/officeart/2005/8/layout/radial6"/>
    <dgm:cxn modelId="{5A6C975E-DE9E-4724-82BE-2B61580FB143}" type="presParOf" srcId="{38A3C725-66F7-4A15-9F01-1922C2C20B6B}" destId="{FC1B9449-83EC-4381-BAEF-9C1F983B50EA}" srcOrd="1" destOrd="0" presId="urn:microsoft.com/office/officeart/2005/8/layout/radial6"/>
    <dgm:cxn modelId="{73F6569A-C96D-4284-968B-6050FAA1E376}" type="presParOf" srcId="{38A3C725-66F7-4A15-9F01-1922C2C20B6B}" destId="{193E0969-AE73-4E1F-9197-687928AC4EEA}" srcOrd="2" destOrd="0" presId="urn:microsoft.com/office/officeart/2005/8/layout/radial6"/>
    <dgm:cxn modelId="{479D01AE-3338-4D48-83EE-8548D8AA2CCD}" type="presParOf" srcId="{38A3C725-66F7-4A15-9F01-1922C2C20B6B}" destId="{57441BD7-8316-42A9-BE6B-24A7810DA951}" srcOrd="3" destOrd="0" presId="urn:microsoft.com/office/officeart/2005/8/layout/radial6"/>
    <dgm:cxn modelId="{2101BC5A-7358-4056-A32F-98C1860F5E2B}" type="presParOf" srcId="{38A3C725-66F7-4A15-9F01-1922C2C20B6B}" destId="{E6601257-54B8-4B1E-835F-982EA49DC287}" srcOrd="4" destOrd="0" presId="urn:microsoft.com/office/officeart/2005/8/layout/radial6"/>
    <dgm:cxn modelId="{865D7D19-C601-40CB-9888-115F6FC6C640}" type="presParOf" srcId="{38A3C725-66F7-4A15-9F01-1922C2C20B6B}" destId="{E624AF9C-5797-49FA-9A30-B164B354B9F4}" srcOrd="5" destOrd="0" presId="urn:microsoft.com/office/officeart/2005/8/layout/radial6"/>
    <dgm:cxn modelId="{528C3B6F-5F75-4AE8-86F6-03D710EE33E2}" type="presParOf" srcId="{38A3C725-66F7-4A15-9F01-1922C2C20B6B}" destId="{ABA56EF7-5FB9-4F95-8FDE-F8D0BB3B4768}" srcOrd="6" destOrd="0" presId="urn:microsoft.com/office/officeart/2005/8/layout/radial6"/>
    <dgm:cxn modelId="{B8482619-FD85-47D1-AB63-89D3BF3403BC}" type="presParOf" srcId="{38A3C725-66F7-4A15-9F01-1922C2C20B6B}" destId="{711DBC89-F124-463D-A769-1568D51F9C9C}" srcOrd="7" destOrd="0" presId="urn:microsoft.com/office/officeart/2005/8/layout/radial6"/>
    <dgm:cxn modelId="{72EA04EA-5859-40D0-AA63-663A9FDD9509}" type="presParOf" srcId="{38A3C725-66F7-4A15-9F01-1922C2C20B6B}" destId="{6173AE25-62E6-4502-A433-FC7AF4C523E5}" srcOrd="8" destOrd="0" presId="urn:microsoft.com/office/officeart/2005/8/layout/radial6"/>
    <dgm:cxn modelId="{9C19AE35-3952-4CB6-95FA-BF00840FA1CB}" type="presParOf" srcId="{38A3C725-66F7-4A15-9F01-1922C2C20B6B}" destId="{AEB9292B-ED46-4F66-9CBF-677AC084CEE0}" srcOrd="9" destOrd="0" presId="urn:microsoft.com/office/officeart/2005/8/layout/radial6"/>
    <dgm:cxn modelId="{A996EB14-E1CE-4EF5-8598-C8C4346545FE}" type="presParOf" srcId="{38A3C725-66F7-4A15-9F01-1922C2C20B6B}" destId="{092C2589-4385-4747-9576-1E26E4DC9BB3}" srcOrd="10" destOrd="0" presId="urn:microsoft.com/office/officeart/2005/8/layout/radial6"/>
    <dgm:cxn modelId="{55FEDF7B-BF92-4156-9E94-DAC0086872B5}" type="presParOf" srcId="{38A3C725-66F7-4A15-9F01-1922C2C20B6B}" destId="{AFF09F8F-3B8A-4AB9-8371-A36254B48589}" srcOrd="11" destOrd="0" presId="urn:microsoft.com/office/officeart/2005/8/layout/radial6"/>
    <dgm:cxn modelId="{61D51A7C-EE48-44CC-AB63-67D0F3256E55}" type="presParOf" srcId="{38A3C725-66F7-4A15-9F01-1922C2C20B6B}" destId="{E9349483-AA88-4BA2-B2FC-85575810FEDD}" srcOrd="12" destOrd="0" presId="urn:microsoft.com/office/officeart/2005/8/layout/radial6"/>
    <dgm:cxn modelId="{159E0CE5-6643-45FD-BB47-3594C8CA7171}" type="presParOf" srcId="{38A3C725-66F7-4A15-9F01-1922C2C20B6B}" destId="{5450C994-2E84-40C1-B951-0F46C3BB4D20}" srcOrd="13" destOrd="0" presId="urn:microsoft.com/office/officeart/2005/8/layout/radial6"/>
    <dgm:cxn modelId="{763AA6B4-E4F4-4ED5-90FD-1EFCE57ADDB1}" type="presParOf" srcId="{38A3C725-66F7-4A15-9F01-1922C2C20B6B}" destId="{BB1F1725-BDF6-458E-B0C4-08C7F4C62F3D}" srcOrd="14" destOrd="0" presId="urn:microsoft.com/office/officeart/2005/8/layout/radial6"/>
    <dgm:cxn modelId="{E3B05EE3-68FD-4938-B49A-29A179946ED1}" type="presParOf" srcId="{38A3C725-66F7-4A15-9F01-1922C2C20B6B}" destId="{1D7BFC5C-3CB3-4BEC-AA15-F74E7C75C8F9}" srcOrd="15" destOrd="0" presId="urn:microsoft.com/office/officeart/2005/8/layout/radial6"/>
    <dgm:cxn modelId="{906BF0A1-0749-4C66-A746-5DA79AEAB878}" type="presParOf" srcId="{38A3C725-66F7-4A15-9F01-1922C2C20B6B}" destId="{C83E8952-4AE1-4C53-8480-F7DF2BBEFE08}" srcOrd="16" destOrd="0" presId="urn:microsoft.com/office/officeart/2005/8/layout/radial6"/>
    <dgm:cxn modelId="{9283D01E-65EA-4F01-BA05-2BA8E94D8A30}" type="presParOf" srcId="{38A3C725-66F7-4A15-9F01-1922C2C20B6B}" destId="{451E692A-B50B-49B7-B553-C068FC9C69E3}" srcOrd="17" destOrd="0" presId="urn:microsoft.com/office/officeart/2005/8/layout/radial6"/>
    <dgm:cxn modelId="{C12A6F7D-741B-47AB-B5AC-B8115C99CF7A}" type="presParOf" srcId="{38A3C725-66F7-4A15-9F01-1922C2C20B6B}" destId="{EE457A81-1B7A-488D-9457-92D13896EB51}"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92CB5-665B-4166-9B44-0999FB1C5694}">
      <dsp:nvSpPr>
        <dsp:cNvPr id="0" name=""/>
        <dsp:cNvSpPr/>
      </dsp:nvSpPr>
      <dsp:spPr>
        <a:xfrm>
          <a:off x="2656998" y="60741"/>
          <a:ext cx="2915602" cy="2915602"/>
        </a:xfrm>
        <a:prstGeom prst="ellipse">
          <a:avLst/>
        </a:prstGeom>
        <a:solidFill>
          <a:srgbClr val="FF0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r>
            <a:rPr lang="zh-TW" altLang="en-US" sz="6500" kern="1200" dirty="0" smtClean="0"/>
            <a:t>攻擊</a:t>
          </a:r>
          <a:endParaRPr lang="zh-TW" altLang="en-US" sz="6500" kern="1200" dirty="0"/>
        </a:p>
      </dsp:txBody>
      <dsp:txXfrm>
        <a:off x="3045745" y="570972"/>
        <a:ext cx="2138108" cy="1312021"/>
      </dsp:txXfrm>
    </dsp:sp>
    <dsp:sp modelId="{73C3AF09-D654-425A-BE22-1B0C24E4CC0F}">
      <dsp:nvSpPr>
        <dsp:cNvPr id="0" name=""/>
        <dsp:cNvSpPr/>
      </dsp:nvSpPr>
      <dsp:spPr>
        <a:xfrm>
          <a:off x="3709045" y="1882993"/>
          <a:ext cx="2915602" cy="2915602"/>
        </a:xfrm>
        <a:prstGeom prst="ellipse">
          <a:avLst/>
        </a:prstGeom>
        <a:solidFill>
          <a:srgbClr val="0070C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r>
            <a:rPr lang="zh-TW" altLang="en-US" sz="6500" kern="1200" dirty="0" smtClean="0"/>
            <a:t>防護</a:t>
          </a:r>
          <a:endParaRPr lang="zh-TW" altLang="en-US" sz="6500" kern="1200" dirty="0"/>
        </a:p>
      </dsp:txBody>
      <dsp:txXfrm>
        <a:off x="4600733" y="2636190"/>
        <a:ext cx="1749361" cy="1603581"/>
      </dsp:txXfrm>
    </dsp:sp>
    <dsp:sp modelId="{14258E8E-E812-4247-956E-B7F3FC23E8E1}">
      <dsp:nvSpPr>
        <dsp:cNvPr id="0" name=""/>
        <dsp:cNvSpPr/>
      </dsp:nvSpPr>
      <dsp:spPr>
        <a:xfrm>
          <a:off x="1604951" y="1882993"/>
          <a:ext cx="2915602" cy="2915602"/>
        </a:xfrm>
        <a:prstGeom prst="ellipse">
          <a:avLst/>
        </a:prstGeom>
        <a:solidFill>
          <a:srgbClr val="33CC33">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r>
            <a:rPr lang="zh-TW" altLang="en-US" sz="6500" kern="1200" dirty="0" smtClean="0"/>
            <a:t>鑑識</a:t>
          </a:r>
          <a:endParaRPr lang="zh-TW" altLang="en-US" sz="6500" kern="1200" dirty="0"/>
        </a:p>
      </dsp:txBody>
      <dsp:txXfrm>
        <a:off x="1879504" y="2636190"/>
        <a:ext cx="1749361" cy="16035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BB931-B2BE-46C9-BD27-A99E838D28D2}">
      <dsp:nvSpPr>
        <dsp:cNvPr id="0" name=""/>
        <dsp:cNvSpPr/>
      </dsp:nvSpPr>
      <dsp:spPr>
        <a:xfrm>
          <a:off x="622843" y="0"/>
          <a:ext cx="7058896" cy="20320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741463-BF6A-4AFC-A9CC-EA4852E89BC2}">
      <dsp:nvSpPr>
        <dsp:cNvPr id="0" name=""/>
        <dsp:cNvSpPr/>
      </dsp:nvSpPr>
      <dsp:spPr>
        <a:xfrm>
          <a:off x="4054" y="609599"/>
          <a:ext cx="1271233" cy="81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kern="1200" dirty="0" smtClean="0"/>
            <a:t>取得授權</a:t>
          </a:r>
          <a:endParaRPr lang="zh-TW" altLang="en-US" sz="2000" kern="1200" dirty="0"/>
        </a:p>
      </dsp:txBody>
      <dsp:txXfrm>
        <a:off x="43732" y="649277"/>
        <a:ext cx="1191877" cy="733444"/>
      </dsp:txXfrm>
    </dsp:sp>
    <dsp:sp modelId="{9651E62E-1ED2-4BD9-A14A-9B36AD1BAE84}">
      <dsp:nvSpPr>
        <dsp:cNvPr id="0" name=""/>
        <dsp:cNvSpPr/>
      </dsp:nvSpPr>
      <dsp:spPr>
        <a:xfrm>
          <a:off x="1409102" y="609599"/>
          <a:ext cx="1271233" cy="81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kern="1200" dirty="0" smtClean="0"/>
            <a:t>收集資訊</a:t>
          </a:r>
          <a:endParaRPr lang="zh-TW" altLang="en-US" sz="2000" kern="1200" dirty="0"/>
        </a:p>
      </dsp:txBody>
      <dsp:txXfrm>
        <a:off x="1448780" y="649277"/>
        <a:ext cx="1191877" cy="733444"/>
      </dsp:txXfrm>
    </dsp:sp>
    <dsp:sp modelId="{447C6AB5-4618-4F2D-9B90-E850DD0D7405}">
      <dsp:nvSpPr>
        <dsp:cNvPr id="0" name=""/>
        <dsp:cNvSpPr/>
      </dsp:nvSpPr>
      <dsp:spPr>
        <a:xfrm>
          <a:off x="2814151" y="609599"/>
          <a:ext cx="1271233" cy="81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kern="1200" dirty="0" smtClean="0"/>
            <a:t>掃描</a:t>
          </a:r>
          <a:endParaRPr lang="zh-TW" altLang="en-US" sz="2000" kern="1200" dirty="0"/>
        </a:p>
      </dsp:txBody>
      <dsp:txXfrm>
        <a:off x="2853829" y="649277"/>
        <a:ext cx="1191877" cy="733444"/>
      </dsp:txXfrm>
    </dsp:sp>
    <dsp:sp modelId="{B33A416C-36C8-4657-B748-CF127D802A57}">
      <dsp:nvSpPr>
        <dsp:cNvPr id="0" name=""/>
        <dsp:cNvSpPr/>
      </dsp:nvSpPr>
      <dsp:spPr>
        <a:xfrm>
          <a:off x="4219199" y="609599"/>
          <a:ext cx="1271233" cy="81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kern="1200" dirty="0" smtClean="0"/>
            <a:t>漏洞利用</a:t>
          </a:r>
          <a:endParaRPr lang="zh-TW" altLang="en-US" sz="2000" kern="1200" dirty="0"/>
        </a:p>
      </dsp:txBody>
      <dsp:txXfrm>
        <a:off x="4258877" y="649277"/>
        <a:ext cx="1191877" cy="733444"/>
      </dsp:txXfrm>
    </dsp:sp>
    <dsp:sp modelId="{8E5EECC5-F1D1-4018-A9CB-49BF38D8BEF2}">
      <dsp:nvSpPr>
        <dsp:cNvPr id="0" name=""/>
        <dsp:cNvSpPr/>
      </dsp:nvSpPr>
      <dsp:spPr>
        <a:xfrm>
          <a:off x="5624247" y="609599"/>
          <a:ext cx="1271233" cy="81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kern="1200" dirty="0" smtClean="0"/>
            <a:t>插旗</a:t>
          </a:r>
          <a:endParaRPr lang="zh-TW" altLang="en-US" sz="2000" kern="1200" dirty="0"/>
        </a:p>
      </dsp:txBody>
      <dsp:txXfrm>
        <a:off x="5663925" y="649277"/>
        <a:ext cx="1191877" cy="733444"/>
      </dsp:txXfrm>
    </dsp:sp>
    <dsp:sp modelId="{D5898446-CB3B-475A-9869-20AA5A1D325F}">
      <dsp:nvSpPr>
        <dsp:cNvPr id="0" name=""/>
        <dsp:cNvSpPr/>
      </dsp:nvSpPr>
      <dsp:spPr>
        <a:xfrm>
          <a:off x="7029295" y="609599"/>
          <a:ext cx="1271233" cy="81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kern="1200" dirty="0" smtClean="0"/>
            <a:t>提交報告</a:t>
          </a:r>
          <a:endParaRPr lang="zh-TW" altLang="en-US" sz="2000" kern="1200" dirty="0"/>
        </a:p>
      </dsp:txBody>
      <dsp:txXfrm>
        <a:off x="7068973" y="649277"/>
        <a:ext cx="1191877" cy="7334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BB931-B2BE-46C9-BD27-A99E838D28D2}">
      <dsp:nvSpPr>
        <dsp:cNvPr id="0" name=""/>
        <dsp:cNvSpPr/>
      </dsp:nvSpPr>
      <dsp:spPr>
        <a:xfrm>
          <a:off x="621068" y="0"/>
          <a:ext cx="7038782" cy="2032000"/>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741463-BF6A-4AFC-A9CC-EA4852E89BC2}">
      <dsp:nvSpPr>
        <dsp:cNvPr id="0" name=""/>
        <dsp:cNvSpPr/>
      </dsp:nvSpPr>
      <dsp:spPr>
        <a:xfrm>
          <a:off x="4043" y="609599"/>
          <a:ext cx="1267611" cy="812800"/>
        </a:xfrm>
        <a:prstGeom prst="roundRect">
          <a:avLst/>
        </a:prstGeom>
        <a:solidFill>
          <a:schemeClr val="accent4">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TW" altLang="en-US" sz="1900" kern="1200" dirty="0" smtClean="0"/>
            <a:t>找尋目標</a:t>
          </a:r>
          <a:endParaRPr lang="zh-TW" altLang="en-US" sz="1900" kern="1200" dirty="0"/>
        </a:p>
      </dsp:txBody>
      <dsp:txXfrm>
        <a:off x="43721" y="649277"/>
        <a:ext cx="1188255" cy="733444"/>
      </dsp:txXfrm>
    </dsp:sp>
    <dsp:sp modelId="{9651E62E-1ED2-4BD9-A14A-9B36AD1BAE84}">
      <dsp:nvSpPr>
        <dsp:cNvPr id="0" name=""/>
        <dsp:cNvSpPr/>
      </dsp:nvSpPr>
      <dsp:spPr>
        <a:xfrm>
          <a:off x="1405087" y="609599"/>
          <a:ext cx="1267611" cy="812800"/>
        </a:xfrm>
        <a:prstGeom prst="roundRect">
          <a:avLst/>
        </a:prstGeom>
        <a:solidFill>
          <a:schemeClr val="accent4">
            <a:shade val="80000"/>
            <a:hueOff val="0"/>
            <a:satOff val="0"/>
            <a:lumOff val="116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TW" altLang="en-US" sz="1900" kern="1200" dirty="0" smtClean="0"/>
            <a:t>收集資訊</a:t>
          </a:r>
          <a:endParaRPr lang="zh-TW" altLang="en-US" sz="1900" kern="1200" dirty="0"/>
        </a:p>
      </dsp:txBody>
      <dsp:txXfrm>
        <a:off x="1444765" y="649277"/>
        <a:ext cx="1188255" cy="733444"/>
      </dsp:txXfrm>
    </dsp:sp>
    <dsp:sp modelId="{447C6AB5-4618-4F2D-9B90-E850DD0D7405}">
      <dsp:nvSpPr>
        <dsp:cNvPr id="0" name=""/>
        <dsp:cNvSpPr/>
      </dsp:nvSpPr>
      <dsp:spPr>
        <a:xfrm>
          <a:off x="2806132" y="609599"/>
          <a:ext cx="1267611" cy="812800"/>
        </a:xfrm>
        <a:prstGeom prst="roundRect">
          <a:avLst/>
        </a:prstGeom>
        <a:solidFill>
          <a:schemeClr val="accent4">
            <a:shade val="80000"/>
            <a:hueOff val="0"/>
            <a:satOff val="0"/>
            <a:lumOff val="23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TW" altLang="en-US" sz="1900" kern="1200" dirty="0" smtClean="0"/>
            <a:t>找尋破口</a:t>
          </a:r>
          <a:endParaRPr lang="zh-TW" altLang="en-US" sz="1900" kern="1200" dirty="0"/>
        </a:p>
      </dsp:txBody>
      <dsp:txXfrm>
        <a:off x="2845810" y="649277"/>
        <a:ext cx="1188255" cy="733444"/>
      </dsp:txXfrm>
    </dsp:sp>
    <dsp:sp modelId="{B33A416C-36C8-4657-B748-CF127D802A57}">
      <dsp:nvSpPr>
        <dsp:cNvPr id="0" name=""/>
        <dsp:cNvSpPr/>
      </dsp:nvSpPr>
      <dsp:spPr>
        <a:xfrm>
          <a:off x="4207176" y="609599"/>
          <a:ext cx="1267611" cy="812800"/>
        </a:xfrm>
        <a:prstGeom prst="roundRect">
          <a:avLst/>
        </a:prstGeom>
        <a:solidFill>
          <a:schemeClr val="accent4">
            <a:shade val="80000"/>
            <a:hueOff val="0"/>
            <a:satOff val="0"/>
            <a:lumOff val="35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TW" altLang="en-US" sz="1900" kern="1200" dirty="0" smtClean="0"/>
            <a:t>維持</a:t>
          </a:r>
          <a:r>
            <a:rPr lang="en-US" altLang="zh-TW" sz="1900" kern="1200" dirty="0" smtClean="0"/>
            <a:t>/</a:t>
          </a:r>
          <a:r>
            <a:rPr lang="zh-TW" altLang="en-US" sz="1900" kern="1200" dirty="0" smtClean="0"/>
            <a:t>潛伏</a:t>
          </a:r>
          <a:endParaRPr lang="zh-TW" altLang="en-US" sz="1900" kern="1200" dirty="0"/>
        </a:p>
      </dsp:txBody>
      <dsp:txXfrm>
        <a:off x="4246854" y="649277"/>
        <a:ext cx="1188255" cy="733444"/>
      </dsp:txXfrm>
    </dsp:sp>
    <dsp:sp modelId="{8E5EECC5-F1D1-4018-A9CB-49BF38D8BEF2}">
      <dsp:nvSpPr>
        <dsp:cNvPr id="0" name=""/>
        <dsp:cNvSpPr/>
      </dsp:nvSpPr>
      <dsp:spPr>
        <a:xfrm>
          <a:off x="5608220" y="609599"/>
          <a:ext cx="1267611" cy="812800"/>
        </a:xfrm>
        <a:prstGeom prst="roundRect">
          <a:avLst/>
        </a:prstGeom>
        <a:solidFill>
          <a:schemeClr val="accent4">
            <a:shade val="80000"/>
            <a:hueOff val="0"/>
            <a:satOff val="0"/>
            <a:lumOff val="46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TW" altLang="en-US" sz="1900" kern="1200" dirty="0" smtClean="0"/>
            <a:t>匿蹤</a:t>
          </a:r>
          <a:endParaRPr lang="zh-TW" altLang="en-US" sz="1900" kern="1200" dirty="0"/>
        </a:p>
      </dsp:txBody>
      <dsp:txXfrm>
        <a:off x="5647898" y="649277"/>
        <a:ext cx="1188255" cy="733444"/>
      </dsp:txXfrm>
    </dsp:sp>
    <dsp:sp modelId="{D5898446-CB3B-475A-9869-20AA5A1D325F}">
      <dsp:nvSpPr>
        <dsp:cNvPr id="0" name=""/>
        <dsp:cNvSpPr/>
      </dsp:nvSpPr>
      <dsp:spPr>
        <a:xfrm>
          <a:off x="7009265" y="609599"/>
          <a:ext cx="1267611" cy="812800"/>
        </a:xfrm>
        <a:prstGeom prst="roundRect">
          <a:avLst/>
        </a:prstGeom>
        <a:solidFill>
          <a:schemeClr val="accent4">
            <a:shade val="80000"/>
            <a:hueOff val="0"/>
            <a:satOff val="0"/>
            <a:lumOff val="583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TW" altLang="en-US" sz="1900" kern="1200" dirty="0" smtClean="0"/>
            <a:t>收集戰果</a:t>
          </a:r>
          <a:endParaRPr lang="zh-TW" altLang="en-US" sz="1900" kern="1200" dirty="0"/>
        </a:p>
      </dsp:txBody>
      <dsp:txXfrm>
        <a:off x="7048943" y="649277"/>
        <a:ext cx="1188255" cy="7334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57A81-1B7A-488D-9457-92D13896EB51}">
      <dsp:nvSpPr>
        <dsp:cNvPr id="0" name=""/>
        <dsp:cNvSpPr/>
      </dsp:nvSpPr>
      <dsp:spPr>
        <a:xfrm>
          <a:off x="1433578" y="542479"/>
          <a:ext cx="3721575" cy="3721575"/>
        </a:xfrm>
        <a:prstGeom prst="blockArc">
          <a:avLst>
            <a:gd name="adj1" fmla="val 12600000"/>
            <a:gd name="adj2" fmla="val 16200000"/>
            <a:gd name="adj3" fmla="val 4514"/>
          </a:avLst>
        </a:prstGeom>
        <a:solidFill>
          <a:schemeClr val="accent2">
            <a:shade val="90000"/>
            <a:hueOff val="0"/>
            <a:satOff val="-10000"/>
            <a:lumOff val="1361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7BFC5C-3CB3-4BEC-AA15-F74E7C75C8F9}">
      <dsp:nvSpPr>
        <dsp:cNvPr id="0" name=""/>
        <dsp:cNvSpPr/>
      </dsp:nvSpPr>
      <dsp:spPr>
        <a:xfrm>
          <a:off x="1433578" y="542479"/>
          <a:ext cx="3721575" cy="3721575"/>
        </a:xfrm>
        <a:prstGeom prst="blockArc">
          <a:avLst>
            <a:gd name="adj1" fmla="val 9000000"/>
            <a:gd name="adj2" fmla="val 12600000"/>
            <a:gd name="adj3" fmla="val 4514"/>
          </a:avLst>
        </a:prstGeom>
        <a:solidFill>
          <a:schemeClr val="accent2">
            <a:shade val="90000"/>
            <a:hueOff val="0"/>
            <a:satOff val="-19999"/>
            <a:lumOff val="2723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349483-AA88-4BA2-B2FC-85575810FEDD}">
      <dsp:nvSpPr>
        <dsp:cNvPr id="0" name=""/>
        <dsp:cNvSpPr/>
      </dsp:nvSpPr>
      <dsp:spPr>
        <a:xfrm>
          <a:off x="1434348" y="543814"/>
          <a:ext cx="3721575" cy="3721575"/>
        </a:xfrm>
        <a:prstGeom prst="blockArc">
          <a:avLst>
            <a:gd name="adj1" fmla="val 5441236"/>
            <a:gd name="adj2" fmla="val 9002914"/>
            <a:gd name="adj3" fmla="val 4514"/>
          </a:avLst>
        </a:prstGeom>
        <a:solidFill>
          <a:schemeClr val="accent2">
            <a:shade val="90000"/>
            <a:hueOff val="0"/>
            <a:satOff val="-29999"/>
            <a:lumOff val="4085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B9292B-ED46-4F66-9CBF-677AC084CEE0}">
      <dsp:nvSpPr>
        <dsp:cNvPr id="0" name=""/>
        <dsp:cNvSpPr/>
      </dsp:nvSpPr>
      <dsp:spPr>
        <a:xfrm>
          <a:off x="1432818" y="543796"/>
          <a:ext cx="3721575" cy="3721575"/>
        </a:xfrm>
        <a:prstGeom prst="blockArc">
          <a:avLst>
            <a:gd name="adj1" fmla="val 1797125"/>
            <a:gd name="adj2" fmla="val 5438343"/>
            <a:gd name="adj3" fmla="val 4514"/>
          </a:avLst>
        </a:prstGeom>
        <a:solidFill>
          <a:schemeClr val="accent2">
            <a:shade val="90000"/>
            <a:hueOff val="0"/>
            <a:satOff val="-19999"/>
            <a:lumOff val="2723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A56EF7-5FB9-4F95-8FDE-F8D0BB3B4768}">
      <dsp:nvSpPr>
        <dsp:cNvPr id="0" name=""/>
        <dsp:cNvSpPr/>
      </dsp:nvSpPr>
      <dsp:spPr>
        <a:xfrm>
          <a:off x="1433578" y="542479"/>
          <a:ext cx="3721575" cy="3721575"/>
        </a:xfrm>
        <a:prstGeom prst="blockArc">
          <a:avLst>
            <a:gd name="adj1" fmla="val 19800000"/>
            <a:gd name="adj2" fmla="val 1800000"/>
            <a:gd name="adj3" fmla="val 4514"/>
          </a:avLst>
        </a:prstGeom>
        <a:solidFill>
          <a:schemeClr val="accent2">
            <a:shade val="90000"/>
            <a:hueOff val="0"/>
            <a:satOff val="-10000"/>
            <a:lumOff val="1361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441BD7-8316-42A9-BE6B-24A7810DA951}">
      <dsp:nvSpPr>
        <dsp:cNvPr id="0" name=""/>
        <dsp:cNvSpPr/>
      </dsp:nvSpPr>
      <dsp:spPr>
        <a:xfrm>
          <a:off x="1433578" y="542479"/>
          <a:ext cx="3721575" cy="3721575"/>
        </a:xfrm>
        <a:prstGeom prst="blockArc">
          <a:avLst>
            <a:gd name="adj1" fmla="val 16200000"/>
            <a:gd name="adj2" fmla="val 19800000"/>
            <a:gd name="adj3" fmla="val 4514"/>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8F446D-592E-49D8-99B1-56B2A0F57D0A}">
      <dsp:nvSpPr>
        <dsp:cNvPr id="0" name=""/>
        <dsp:cNvSpPr/>
      </dsp:nvSpPr>
      <dsp:spPr>
        <a:xfrm>
          <a:off x="2363800" y="1570024"/>
          <a:ext cx="1861131" cy="1666485"/>
        </a:xfrm>
        <a:prstGeom prst="ellipse">
          <a:avLst/>
        </a:prstGeom>
        <a:solidFill>
          <a:schemeClr val="accent2">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TW" altLang="en-US" sz="2400" kern="1200" dirty="0" smtClean="0">
              <a:latin typeface="標楷體" pitchFamily="65" charset="-120"/>
              <a:ea typeface="標楷體" pitchFamily="65" charset="-120"/>
            </a:rPr>
            <a:t>常見</a:t>
          </a:r>
          <a:endParaRPr lang="en-US" altLang="zh-TW" sz="2400" kern="1200" dirty="0" smtClean="0">
            <a:latin typeface="標楷體" pitchFamily="65" charset="-120"/>
            <a:ea typeface="標楷體" pitchFamily="65" charset="-120"/>
          </a:endParaRPr>
        </a:p>
        <a:p>
          <a:pPr lvl="0" algn="ctr" defTabSz="1066800">
            <a:lnSpc>
              <a:spcPct val="90000"/>
            </a:lnSpc>
            <a:spcBef>
              <a:spcPct val="0"/>
            </a:spcBef>
            <a:spcAft>
              <a:spcPct val="35000"/>
            </a:spcAft>
          </a:pPr>
          <a:r>
            <a:rPr lang="zh-TW" altLang="en-US" sz="2400" kern="1200" dirty="0" smtClean="0">
              <a:latin typeface="標楷體" pitchFamily="65" charset="-120"/>
              <a:ea typeface="標楷體" pitchFamily="65" charset="-120"/>
            </a:rPr>
            <a:t>網路攻擊</a:t>
          </a:r>
          <a:endParaRPr lang="en-US" altLang="zh-TW" sz="2400" kern="1200" dirty="0" smtClean="0">
            <a:latin typeface="標楷體" pitchFamily="65" charset="-120"/>
            <a:ea typeface="標楷體" pitchFamily="65" charset="-120"/>
          </a:endParaRPr>
        </a:p>
        <a:p>
          <a:pPr lvl="0" algn="ctr" defTabSz="1066800">
            <a:lnSpc>
              <a:spcPct val="90000"/>
            </a:lnSpc>
            <a:spcBef>
              <a:spcPct val="0"/>
            </a:spcBef>
            <a:spcAft>
              <a:spcPct val="35000"/>
            </a:spcAft>
          </a:pPr>
          <a:r>
            <a:rPr lang="zh-TW" altLang="en-US" sz="2400" kern="1200" dirty="0" smtClean="0">
              <a:latin typeface="標楷體" pitchFamily="65" charset="-120"/>
              <a:ea typeface="標楷體" pitchFamily="65" charset="-120"/>
            </a:rPr>
            <a:t>手法</a:t>
          </a:r>
          <a:endParaRPr lang="zh-TW" altLang="en-US" sz="2400" kern="1200" dirty="0">
            <a:latin typeface="標楷體" pitchFamily="65" charset="-120"/>
            <a:ea typeface="標楷體" pitchFamily="65" charset="-120"/>
          </a:endParaRPr>
        </a:p>
      </dsp:txBody>
      <dsp:txXfrm>
        <a:off x="2636356" y="1814075"/>
        <a:ext cx="1316019" cy="1178383"/>
      </dsp:txXfrm>
    </dsp:sp>
    <dsp:sp modelId="{FC1B9449-83EC-4381-BAEF-9C1F983B50EA}">
      <dsp:nvSpPr>
        <dsp:cNvPr id="0" name=""/>
        <dsp:cNvSpPr/>
      </dsp:nvSpPr>
      <dsp:spPr>
        <a:xfrm>
          <a:off x="2711095" y="1204"/>
          <a:ext cx="1166540" cy="1166540"/>
        </a:xfrm>
        <a:prstGeom prst="ellipse">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1" i="0" kern="1200" dirty="0" smtClean="0">
              <a:latin typeface="標楷體" pitchFamily="65" charset="-120"/>
              <a:ea typeface="標楷體" pitchFamily="65" charset="-120"/>
            </a:rPr>
            <a:t>XSS</a:t>
          </a:r>
          <a:endParaRPr lang="zh-TW" altLang="en-US" sz="2800" kern="1200" dirty="0">
            <a:latin typeface="標楷體" pitchFamily="65" charset="-120"/>
            <a:ea typeface="標楷體" pitchFamily="65" charset="-120"/>
          </a:endParaRPr>
        </a:p>
      </dsp:txBody>
      <dsp:txXfrm>
        <a:off x="2881931" y="172040"/>
        <a:ext cx="824868" cy="824868"/>
      </dsp:txXfrm>
    </dsp:sp>
    <dsp:sp modelId="{E6601257-54B8-4B1E-835F-982EA49DC287}">
      <dsp:nvSpPr>
        <dsp:cNvPr id="0" name=""/>
        <dsp:cNvSpPr/>
      </dsp:nvSpPr>
      <dsp:spPr>
        <a:xfrm>
          <a:off x="4286216" y="910600"/>
          <a:ext cx="1166540" cy="1166540"/>
        </a:xfrm>
        <a:prstGeom prst="ellipse">
          <a:avLst/>
        </a:prstGeom>
        <a:solidFill>
          <a:schemeClr val="accent2">
            <a:shade val="50000"/>
            <a:hueOff val="0"/>
            <a:satOff val="-10844"/>
            <a:lumOff val="175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1" i="0" kern="1200" dirty="0" smtClean="0">
              <a:latin typeface="標楷體" pitchFamily="65" charset="-120"/>
              <a:ea typeface="標楷體" pitchFamily="65" charset="-120"/>
            </a:rPr>
            <a:t>XSRF</a:t>
          </a:r>
          <a:endParaRPr lang="zh-TW" altLang="en-US" sz="2800" kern="1200" dirty="0">
            <a:latin typeface="標楷體" pitchFamily="65" charset="-120"/>
            <a:ea typeface="標楷體" pitchFamily="65" charset="-120"/>
          </a:endParaRPr>
        </a:p>
      </dsp:txBody>
      <dsp:txXfrm>
        <a:off x="4457052" y="1081436"/>
        <a:ext cx="824868" cy="824868"/>
      </dsp:txXfrm>
    </dsp:sp>
    <dsp:sp modelId="{711DBC89-F124-463D-A769-1568D51F9C9C}">
      <dsp:nvSpPr>
        <dsp:cNvPr id="0" name=""/>
        <dsp:cNvSpPr/>
      </dsp:nvSpPr>
      <dsp:spPr>
        <a:xfrm>
          <a:off x="4286216" y="2729393"/>
          <a:ext cx="1166540" cy="1166540"/>
        </a:xfrm>
        <a:prstGeom prst="ellipse">
          <a:avLst/>
        </a:prstGeom>
        <a:solidFill>
          <a:schemeClr val="accent2">
            <a:shade val="50000"/>
            <a:hueOff val="0"/>
            <a:satOff val="-21688"/>
            <a:lumOff val="351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b="1" i="0" kern="1200" dirty="0" smtClean="0">
              <a:latin typeface="標楷體" pitchFamily="65" charset="-120"/>
              <a:ea typeface="標楷體" pitchFamily="65" charset="-120"/>
            </a:rPr>
            <a:t>SQL </a:t>
          </a:r>
          <a:r>
            <a:rPr lang="en-US" sz="1600" b="1" i="0" kern="1200" dirty="0" smtClean="0">
              <a:latin typeface="標楷體" pitchFamily="65" charset="-120"/>
              <a:ea typeface="標楷體" pitchFamily="65" charset="-120"/>
            </a:rPr>
            <a:t>Injection</a:t>
          </a:r>
          <a:endParaRPr lang="zh-TW" altLang="en-US" sz="1600" kern="1200" dirty="0">
            <a:latin typeface="標楷體" pitchFamily="65" charset="-120"/>
            <a:ea typeface="標楷體" pitchFamily="65" charset="-120"/>
          </a:endParaRPr>
        </a:p>
      </dsp:txBody>
      <dsp:txXfrm>
        <a:off x="4457052" y="2900229"/>
        <a:ext cx="824868" cy="824868"/>
      </dsp:txXfrm>
    </dsp:sp>
    <dsp:sp modelId="{092C2589-4385-4747-9576-1E26E4DC9BB3}">
      <dsp:nvSpPr>
        <dsp:cNvPr id="0" name=""/>
        <dsp:cNvSpPr/>
      </dsp:nvSpPr>
      <dsp:spPr>
        <a:xfrm>
          <a:off x="2690050" y="3639993"/>
          <a:ext cx="1166540" cy="1166540"/>
        </a:xfrm>
        <a:prstGeom prst="ellipse">
          <a:avLst/>
        </a:prstGeom>
        <a:solidFill>
          <a:schemeClr val="accent2">
            <a:shade val="50000"/>
            <a:hueOff val="0"/>
            <a:satOff val="-32532"/>
            <a:lumOff val="527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kumimoji="0" lang="en-US" altLang="zh-TW" sz="2000" b="1" kern="1200" spc="50" dirty="0" err="1" smtClean="0">
              <a:ln w="11430"/>
              <a:gradFill>
                <a:gsLst>
                  <a:gs pos="25000">
                    <a:schemeClr val="accent2">
                      <a:satMod val="155000"/>
                    </a:schemeClr>
                  </a:gs>
                  <a:gs pos="100000">
                    <a:schemeClr val="accent2">
                      <a:shade val="45000"/>
                      <a:satMod val="165000"/>
                    </a:schemeClr>
                  </a:gs>
                </a:gsLst>
                <a:lin ang="5400000"/>
              </a:gradFill>
              <a:latin typeface="標楷體" pitchFamily="65" charset="-120"/>
              <a:ea typeface="標楷體" pitchFamily="65" charset="-120"/>
            </a:rPr>
            <a:t>Heartbleed</a:t>
          </a:r>
          <a:endParaRPr lang="zh-TW" altLang="en-US" sz="2000" kern="1200" dirty="0">
            <a:latin typeface="標楷體" pitchFamily="65" charset="-120"/>
            <a:ea typeface="標楷體" pitchFamily="65" charset="-120"/>
          </a:endParaRPr>
        </a:p>
      </dsp:txBody>
      <dsp:txXfrm>
        <a:off x="2860886" y="3810829"/>
        <a:ext cx="824868" cy="824868"/>
      </dsp:txXfrm>
    </dsp:sp>
    <dsp:sp modelId="{5450C994-2E84-40C1-B951-0F46C3BB4D20}">
      <dsp:nvSpPr>
        <dsp:cNvPr id="0" name=""/>
        <dsp:cNvSpPr/>
      </dsp:nvSpPr>
      <dsp:spPr>
        <a:xfrm>
          <a:off x="1135975" y="2729393"/>
          <a:ext cx="1166540" cy="1166540"/>
        </a:xfrm>
        <a:prstGeom prst="ellipse">
          <a:avLst/>
        </a:prstGeom>
        <a:solidFill>
          <a:schemeClr val="accent2">
            <a:shade val="50000"/>
            <a:hueOff val="0"/>
            <a:satOff val="-21688"/>
            <a:lumOff val="351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zh-TW" sz="2800" kern="1200" dirty="0" smtClean="0">
              <a:latin typeface="標楷體" pitchFamily="65" charset="-120"/>
              <a:ea typeface="標楷體" pitchFamily="65" charset="-120"/>
            </a:rPr>
            <a:t>APT</a:t>
          </a:r>
          <a:endParaRPr lang="zh-TW" altLang="en-US" sz="2800" kern="1200" dirty="0">
            <a:latin typeface="標楷體" pitchFamily="65" charset="-120"/>
            <a:ea typeface="標楷體" pitchFamily="65" charset="-120"/>
          </a:endParaRPr>
        </a:p>
      </dsp:txBody>
      <dsp:txXfrm>
        <a:off x="1306811" y="2900229"/>
        <a:ext cx="824868" cy="824868"/>
      </dsp:txXfrm>
    </dsp:sp>
    <dsp:sp modelId="{C83E8952-4AE1-4C53-8480-F7DF2BBEFE08}">
      <dsp:nvSpPr>
        <dsp:cNvPr id="0" name=""/>
        <dsp:cNvSpPr/>
      </dsp:nvSpPr>
      <dsp:spPr>
        <a:xfrm>
          <a:off x="1135975" y="910600"/>
          <a:ext cx="1166540" cy="1166540"/>
        </a:xfrm>
        <a:prstGeom prst="ellipse">
          <a:avLst/>
        </a:prstGeom>
        <a:solidFill>
          <a:schemeClr val="accent2">
            <a:shade val="50000"/>
            <a:hueOff val="0"/>
            <a:satOff val="-10844"/>
            <a:lumOff val="175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altLang="zh-TW" sz="2800" kern="1200" dirty="0" err="1" smtClean="0">
              <a:latin typeface="標楷體" pitchFamily="65" charset="-120"/>
              <a:ea typeface="標楷體" pitchFamily="65" charset="-120"/>
            </a:rPr>
            <a:t>DDoS</a:t>
          </a:r>
          <a:endParaRPr lang="zh-TW" altLang="en-US" sz="2800" kern="1200" dirty="0">
            <a:latin typeface="標楷體" pitchFamily="65" charset="-120"/>
            <a:ea typeface="標楷體" pitchFamily="65" charset="-120"/>
          </a:endParaRPr>
        </a:p>
      </dsp:txBody>
      <dsp:txXfrm>
        <a:off x="1306811" y="1081436"/>
        <a:ext cx="824868" cy="82486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4303313" cy="340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defRPr sz="1200">
                <a:ea typeface="新細明體" pitchFamily="18" charset="-120"/>
              </a:defRPr>
            </a:lvl1pPr>
          </a:lstStyle>
          <a:p>
            <a:endParaRPr lang="en-US" altLang="zh-TW"/>
          </a:p>
        </p:txBody>
      </p:sp>
      <p:sp>
        <p:nvSpPr>
          <p:cNvPr id="258051" name="Rectangle 3"/>
          <p:cNvSpPr>
            <a:spLocks noGrp="1" noChangeArrowheads="1"/>
          </p:cNvSpPr>
          <p:nvPr>
            <p:ph type="dt" sz="quarter" idx="1"/>
          </p:nvPr>
        </p:nvSpPr>
        <p:spPr bwMode="auto">
          <a:xfrm>
            <a:off x="5622594" y="0"/>
            <a:ext cx="4303313" cy="340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lgn="r">
              <a:defRPr sz="1200">
                <a:ea typeface="新細明體" pitchFamily="18" charset="-120"/>
              </a:defRPr>
            </a:lvl1pPr>
          </a:lstStyle>
          <a:p>
            <a:endParaRPr lang="en-US" altLang="zh-TW"/>
          </a:p>
        </p:txBody>
      </p:sp>
      <p:sp>
        <p:nvSpPr>
          <p:cNvPr id="258052" name="Rectangle 4"/>
          <p:cNvSpPr>
            <a:spLocks noGrp="1" noChangeArrowheads="1"/>
          </p:cNvSpPr>
          <p:nvPr>
            <p:ph type="ftr" sz="quarter" idx="2"/>
          </p:nvPr>
        </p:nvSpPr>
        <p:spPr bwMode="auto">
          <a:xfrm>
            <a:off x="0" y="6456378"/>
            <a:ext cx="4303313" cy="340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b" anchorCtr="0" compatLnSpc="1">
            <a:prstTxWarp prst="textNoShape">
              <a:avLst/>
            </a:prstTxWarp>
          </a:bodyPr>
          <a:lstStyle>
            <a:lvl1pPr>
              <a:defRPr sz="1200">
                <a:ea typeface="新細明體" pitchFamily="18" charset="-120"/>
              </a:defRPr>
            </a:lvl1pPr>
          </a:lstStyle>
          <a:p>
            <a:endParaRPr lang="en-US" altLang="zh-TW"/>
          </a:p>
        </p:txBody>
      </p:sp>
      <p:sp>
        <p:nvSpPr>
          <p:cNvPr id="258053" name="Rectangle 5"/>
          <p:cNvSpPr>
            <a:spLocks noGrp="1" noChangeArrowheads="1"/>
          </p:cNvSpPr>
          <p:nvPr>
            <p:ph type="sldNum" sz="quarter" idx="3"/>
          </p:nvPr>
        </p:nvSpPr>
        <p:spPr bwMode="auto">
          <a:xfrm>
            <a:off x="5622594" y="6456378"/>
            <a:ext cx="4303313" cy="340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b" anchorCtr="0" compatLnSpc="1">
            <a:prstTxWarp prst="textNoShape">
              <a:avLst/>
            </a:prstTxWarp>
          </a:bodyPr>
          <a:lstStyle>
            <a:lvl1pPr algn="r">
              <a:defRPr sz="1200">
                <a:ea typeface="新細明體" pitchFamily="18" charset="-120"/>
              </a:defRPr>
            </a:lvl1pPr>
          </a:lstStyle>
          <a:p>
            <a:fld id="{485C26BF-A2D0-4760-A37A-B71F8DAADE21}" type="slidenum">
              <a:rPr lang="en-US" altLang="zh-TW"/>
              <a:pPr/>
              <a:t>‹#›</a:t>
            </a:fld>
            <a:endParaRPr lang="en-US" altLang="zh-TW"/>
          </a:p>
        </p:txBody>
      </p:sp>
    </p:spTree>
    <p:extLst>
      <p:ext uri="{BB962C8B-B14F-4D97-AF65-F5344CB8AC3E}">
        <p14:creationId xmlns:p14="http://schemas.microsoft.com/office/powerpoint/2010/main" val="1546748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303313" cy="340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defRPr sz="1200">
                <a:ea typeface="新細明體" pitchFamily="18" charset="-120"/>
              </a:defRPr>
            </a:lvl1pPr>
          </a:lstStyle>
          <a:p>
            <a:endParaRPr lang="en-US" altLang="zh-TW"/>
          </a:p>
        </p:txBody>
      </p:sp>
      <p:sp>
        <p:nvSpPr>
          <p:cNvPr id="4099" name="Rectangle 3"/>
          <p:cNvSpPr>
            <a:spLocks noGrp="1" noChangeArrowheads="1"/>
          </p:cNvSpPr>
          <p:nvPr>
            <p:ph type="dt" idx="1"/>
          </p:nvPr>
        </p:nvSpPr>
        <p:spPr bwMode="auto">
          <a:xfrm>
            <a:off x="5622594" y="0"/>
            <a:ext cx="4303313" cy="340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lgn="r">
              <a:defRPr sz="1200">
                <a:ea typeface="新細明體" pitchFamily="18" charset="-120"/>
              </a:defRPr>
            </a:lvl1pPr>
          </a:lstStyle>
          <a:p>
            <a:endParaRPr lang="en-US" altLang="zh-TW"/>
          </a:p>
        </p:txBody>
      </p:sp>
      <p:sp>
        <p:nvSpPr>
          <p:cNvPr id="4100" name="Rectangle 4"/>
          <p:cNvSpPr>
            <a:spLocks noGrp="1" noRot="1" noChangeAspect="1" noChangeArrowheads="1" noTextEdit="1"/>
          </p:cNvSpPr>
          <p:nvPr>
            <p:ph type="sldImg" idx="2"/>
          </p:nvPr>
        </p:nvSpPr>
        <p:spPr bwMode="auto">
          <a:xfrm>
            <a:off x="3263900" y="508000"/>
            <a:ext cx="3400425" cy="25511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92360" y="3229277"/>
            <a:ext cx="7943507" cy="3059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102" name="Rectangle 6"/>
          <p:cNvSpPr>
            <a:spLocks noGrp="1" noChangeArrowheads="1"/>
          </p:cNvSpPr>
          <p:nvPr>
            <p:ph type="ftr" sz="quarter" idx="4"/>
          </p:nvPr>
        </p:nvSpPr>
        <p:spPr bwMode="auto">
          <a:xfrm>
            <a:off x="0" y="6456378"/>
            <a:ext cx="4303313" cy="340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b" anchorCtr="0" compatLnSpc="1">
            <a:prstTxWarp prst="textNoShape">
              <a:avLst/>
            </a:prstTxWarp>
          </a:bodyPr>
          <a:lstStyle>
            <a:lvl1pPr>
              <a:defRPr sz="1200">
                <a:ea typeface="新細明體" pitchFamily="18" charset="-120"/>
              </a:defRPr>
            </a:lvl1pPr>
          </a:lstStyle>
          <a:p>
            <a:endParaRPr lang="en-US" altLang="zh-TW"/>
          </a:p>
        </p:txBody>
      </p:sp>
      <p:sp>
        <p:nvSpPr>
          <p:cNvPr id="4103" name="Rectangle 7"/>
          <p:cNvSpPr>
            <a:spLocks noGrp="1" noChangeArrowheads="1"/>
          </p:cNvSpPr>
          <p:nvPr>
            <p:ph type="sldNum" sz="quarter" idx="5"/>
          </p:nvPr>
        </p:nvSpPr>
        <p:spPr bwMode="auto">
          <a:xfrm>
            <a:off x="5622594" y="6456378"/>
            <a:ext cx="4303313" cy="340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b" anchorCtr="0" compatLnSpc="1">
            <a:prstTxWarp prst="textNoShape">
              <a:avLst/>
            </a:prstTxWarp>
          </a:bodyPr>
          <a:lstStyle>
            <a:lvl1pPr algn="r">
              <a:defRPr sz="1200">
                <a:ea typeface="新細明體" pitchFamily="18" charset="-120"/>
              </a:defRPr>
            </a:lvl1pPr>
          </a:lstStyle>
          <a:p>
            <a:fld id="{BC9059D9-2B42-4A0D-9310-925FB029BA83}" type="slidenum">
              <a:rPr lang="en-US" altLang="zh-TW"/>
              <a:pPr/>
              <a:t>‹#›</a:t>
            </a:fld>
            <a:endParaRPr lang="en-US" altLang="zh-TW"/>
          </a:p>
        </p:txBody>
      </p:sp>
    </p:spTree>
    <p:extLst>
      <p:ext uri="{BB962C8B-B14F-4D97-AF65-F5344CB8AC3E}">
        <p14:creationId xmlns:p14="http://schemas.microsoft.com/office/powerpoint/2010/main" val="261457347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fontAlgn="base">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fontAlgn="base">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fontAlgn="base">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fontAlgn="base">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www.cve.mitre.org/cgi-bin/cvename.cgi?name=2016-4657" TargetMode="External"/><Relationship Id="rId2" Type="http://schemas.openxmlformats.org/officeDocument/2006/relationships/slide" Target="../slides/slide159.xml"/><Relationship Id="rId1" Type="http://schemas.openxmlformats.org/officeDocument/2006/relationships/notesMaster" Target="../notesMasters/notesMaster1.xml"/><Relationship Id="rId5" Type="http://schemas.openxmlformats.org/officeDocument/2006/relationships/hyperlink" Target="http://www.cve.mitre.org/cgi-bin/cvename.cgi?name=2016-4656" TargetMode="External"/><Relationship Id="rId4" Type="http://schemas.openxmlformats.org/officeDocument/2006/relationships/hyperlink" Target="http://www.cve.mitre.org/cgi-bin/cvename.cgi?name=2016-4655"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tfmagazine.com/index.php/2014/world-war-3-cyber-wa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ntdtv.com/xtr/b5/articlelistbytag_%E5%81%87%E6%96%B0%E8%81%9E.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ntdtv.com/xtr/b5/articlelistbytag_%E5%81%87%E6%96%B0%E8%81%9E.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cve.mitre.org/cgi-bin/cvename.cgi?name=2016-4657"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www.cve.mitre.org/cgi-bin/cvename.cgi?name=2016-4656" TargetMode="External"/><Relationship Id="rId4" Type="http://schemas.openxmlformats.org/officeDocument/2006/relationships/hyperlink" Target="http://www.cve.mitre.org/cgi-bin/cvename.cgi?name=2016-4655"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cve.mitre.org/cgi-bin/cvename.cgi?name=2016-4657"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www.cve.mitre.org/cgi-bin/cvename.cgi?name=2016-4656" TargetMode="External"/><Relationship Id="rId4" Type="http://schemas.openxmlformats.org/officeDocument/2006/relationships/hyperlink" Target="http://www.cve.mitre.org/cgi-bin/cvename.cgi?name=2016-4655"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cve.mitre.org/cgi-bin/cvename.cgi?name=2016-4657"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www.cve.mitre.org/cgi-bin/cvename.cgi?name=2016-4656" TargetMode="External"/><Relationship Id="rId4" Type="http://schemas.openxmlformats.org/officeDocument/2006/relationships/hyperlink" Target="http://www.cve.mitre.org/cgi-bin/cvename.cgi?name=2016-4655"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cve.mitre.org/cgi-bin/cvename.cgi?name=2016-4657"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www.cve.mitre.org/cgi-bin/cvename.cgi?name=2016-4656" TargetMode="External"/><Relationship Id="rId4" Type="http://schemas.openxmlformats.org/officeDocument/2006/relationships/hyperlink" Target="http://www.cve.mitre.org/cgi-bin/cvename.cgi?name=2016-4655"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cve.mitre.org/cgi-bin/cvename.cgi?name=2016-4657"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www.cve.mitre.org/cgi-bin/cvename.cgi?name=2016-4656" TargetMode="External"/><Relationship Id="rId4" Type="http://schemas.openxmlformats.org/officeDocument/2006/relationships/hyperlink" Target="http://www.cve.mitre.org/cgi-bin/cvename.cgi?name=2016-4655"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cve.mitre.org/cgi-bin/cvename.cgi?name=2016-4657"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www.cve.mitre.org/cgi-bin/cvename.cgi?name=2016-4656" TargetMode="External"/><Relationship Id="rId4" Type="http://schemas.openxmlformats.org/officeDocument/2006/relationships/hyperlink" Target="http://www.cve.mitre.org/cgi-bin/cvename.cgi?name=2016-4655"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src.nist.gov/publications/detail/nistir/8138/draft"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twcert.org.tw/subpages/ServeThePublic/public_document_details.aspx?id=65" TargetMode="External"/><Relationship Id="rId4" Type="http://schemas.openxmlformats.org/officeDocument/2006/relationships/hyperlink" Target="https://cve.mitre.org/cve/cna/rules.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zh.wikipedia.org/wiki/%E5%9F%9F%E5%90%8D%E7%B3%BB%E7%BB%9F"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zh.wikipedia.org/wiki/%E7%AE%80%E5%8D%95%E9%82%AE%E4%BB%B6%E4%BC%A0%E8%BE%93%E5%8D%8F%E8%AE%AE"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en.wikipedia.org/wiki/Resource_record" TargetMode="External"/><Relationship Id="rId2" Type="http://schemas.openxmlformats.org/officeDocument/2006/relationships/slide" Target="../slides/slide88.xml"/><Relationship Id="rId1" Type="http://schemas.openxmlformats.org/officeDocument/2006/relationships/notesMaster" Target="../notesMasters/notesMaster1.xml"/><Relationship Id="rId5" Type="http://schemas.openxmlformats.org/officeDocument/2006/relationships/hyperlink" Target="https://en.wikipedia.org/wiki/DNS_zone_transfer" TargetMode="External"/><Relationship Id="rId4" Type="http://schemas.openxmlformats.org/officeDocument/2006/relationships/hyperlink" Target="https://en.wikipedia.org/wiki/Domain_Name_System"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smtClean="0">
                <a:solidFill>
                  <a:schemeClr val="tx1"/>
                </a:solidFill>
                <a:effectLst/>
                <a:latin typeface="Arial" charset="0"/>
                <a:ea typeface="新細明體" pitchFamily="18" charset="-120"/>
                <a:cs typeface="+mn-cs"/>
              </a:rPr>
              <a:t>各位同學，接下來有</a:t>
            </a:r>
            <a:r>
              <a:rPr kumimoji="1" lang="en-US" altLang="zh-TW" sz="1200" kern="1200" dirty="0" smtClean="0">
                <a:solidFill>
                  <a:schemeClr val="tx1"/>
                </a:solidFill>
                <a:effectLst/>
                <a:latin typeface="Arial" charset="0"/>
                <a:ea typeface="新細明體" pitchFamily="18" charset="-120"/>
                <a:cs typeface="+mn-cs"/>
              </a:rPr>
              <a:t>4</a:t>
            </a:r>
            <a:r>
              <a:rPr kumimoji="1" lang="zh-TW" altLang="zh-TW" sz="1200" kern="1200" dirty="0" smtClean="0">
                <a:solidFill>
                  <a:schemeClr val="tx1"/>
                </a:solidFill>
                <a:effectLst/>
                <a:latin typeface="Arial" charset="0"/>
                <a:ea typeface="新細明體" pitchFamily="18" charset="-120"/>
                <a:cs typeface="+mn-cs"/>
              </a:rPr>
              <a:t>小時的課程，跟各位講授「</a:t>
            </a:r>
            <a:r>
              <a:rPr lang="zh-TW" altLang="en-US" sz="1200" dirty="0" smtClean="0"/>
              <a:t>基礎滲透手法介紹</a:t>
            </a:r>
            <a:r>
              <a:rPr kumimoji="1" lang="zh-TW" altLang="zh-TW" sz="1200" kern="1200" dirty="0" smtClean="0">
                <a:solidFill>
                  <a:schemeClr val="tx1"/>
                </a:solidFill>
                <a:effectLst/>
                <a:latin typeface="Arial" charset="0"/>
                <a:ea typeface="新細明體" pitchFamily="18" charset="-120"/>
                <a:cs typeface="+mn-cs"/>
              </a:rPr>
              <a:t>」的課程。</a:t>
            </a:r>
            <a:r>
              <a:rPr kumimoji="1" lang="zh-TW" altLang="en-US" sz="1200" kern="1200" dirty="0" smtClean="0">
                <a:solidFill>
                  <a:schemeClr val="tx1"/>
                </a:solidFill>
                <a:effectLst/>
                <a:latin typeface="Arial" charset="0"/>
                <a:ea typeface="新細明體" pitchFamily="18" charset="-120"/>
                <a:cs typeface="+mn-cs"/>
              </a:rPr>
              <a:t>網路</a:t>
            </a:r>
            <a:r>
              <a:rPr kumimoji="1" lang="zh-TW" altLang="zh-TW" sz="1200" kern="1200" dirty="0" smtClean="0">
                <a:solidFill>
                  <a:schemeClr val="tx1"/>
                </a:solidFill>
                <a:effectLst/>
                <a:latin typeface="Arial" charset="0"/>
                <a:ea typeface="新細明體" pitchFamily="18" charset="-120"/>
                <a:cs typeface="+mn-cs"/>
              </a:rPr>
              <a:t>戰在現代戰爭中，已達到不可或缺的地步，本課程目的讓同學們</a:t>
            </a:r>
            <a:r>
              <a:rPr kumimoji="1" lang="zh-TW" altLang="en-US" sz="1200" kern="1200" dirty="0" smtClean="0">
                <a:solidFill>
                  <a:schemeClr val="tx1"/>
                </a:solidFill>
                <a:effectLst/>
                <a:latin typeface="Arial" charset="0"/>
                <a:ea typeface="新細明體" pitchFamily="18" charset="-120"/>
                <a:cs typeface="+mn-cs"/>
              </a:rPr>
              <a:t>認識滲透手法</a:t>
            </a:r>
            <a:r>
              <a:rPr kumimoji="1" lang="zh-TW" altLang="zh-TW" sz="1200" kern="1200" dirty="0" smtClean="0">
                <a:solidFill>
                  <a:schemeClr val="tx1"/>
                </a:solidFill>
                <a:effectLst/>
                <a:latin typeface="Arial" charset="0"/>
                <a:ea typeface="新細明體" pitchFamily="18" charset="-120"/>
                <a:cs typeface="+mn-cs"/>
              </a:rPr>
              <a:t>的理論與</a:t>
            </a:r>
            <a:r>
              <a:rPr kumimoji="1" lang="zh-TW" altLang="en-US" sz="1200" kern="1200" dirty="0" smtClean="0">
                <a:solidFill>
                  <a:schemeClr val="tx1"/>
                </a:solidFill>
                <a:effectLst/>
                <a:latin typeface="Arial" charset="0"/>
                <a:ea typeface="新細明體" pitchFamily="18" charset="-120"/>
                <a:cs typeface="+mn-cs"/>
              </a:rPr>
              <a:t>案例</a:t>
            </a:r>
            <a:r>
              <a:rPr kumimoji="1" lang="zh-TW" altLang="zh-TW" sz="1200" kern="1200" dirty="0" smtClean="0">
                <a:solidFill>
                  <a:schemeClr val="tx1"/>
                </a:solidFill>
                <a:effectLst/>
                <a:latin typeface="Arial" charset="0"/>
                <a:ea typeface="新細明體" pitchFamily="18" charset="-120"/>
                <a:cs typeface="+mn-cs"/>
              </a:rPr>
              <a:t>，也歡迎同學提出看法討論。</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a:t>
            </a:fld>
            <a:endParaRPr lang="en-US" altLang="zh-TW"/>
          </a:p>
        </p:txBody>
      </p:sp>
    </p:spTree>
    <p:extLst>
      <p:ext uri="{BB962C8B-B14F-4D97-AF65-F5344CB8AC3E}">
        <p14:creationId xmlns:p14="http://schemas.microsoft.com/office/powerpoint/2010/main" val="520665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結合生活 利益 目的</a:t>
            </a:r>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11</a:t>
            </a:fld>
            <a:endParaRPr lang="zh-TW" altLang="en-US"/>
          </a:p>
        </p:txBody>
      </p:sp>
    </p:spTree>
    <p:extLst>
      <p:ext uri="{BB962C8B-B14F-4D97-AF65-F5344CB8AC3E}">
        <p14:creationId xmlns:p14="http://schemas.microsoft.com/office/powerpoint/2010/main" val="1621653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zh-TW" sz="1200" b="0" i="0" u="none" strike="noStrike" cap="none" dirty="0" smtClean="0">
                <a:solidFill>
                  <a:schemeClr val="dk1"/>
                </a:solidFill>
                <a:latin typeface="標楷體" pitchFamily="65" charset="-120"/>
                <a:ea typeface="標楷體" pitchFamily="65" charset="-120"/>
                <a:cs typeface="Arial"/>
                <a:sym typeface="Arial"/>
              </a:rPr>
              <a:t>該</a:t>
            </a:r>
            <a:r>
              <a:rPr lang="zh-TW" altLang="en-US" sz="1200" b="0" i="0" u="none" strike="noStrike" cap="none" dirty="0" smtClean="0">
                <a:solidFill>
                  <a:schemeClr val="dk1"/>
                </a:solidFill>
                <a:latin typeface="標楷體" pitchFamily="65" charset="-120"/>
                <a:ea typeface="標楷體" pitchFamily="65" charset="-120"/>
                <a:cs typeface="Arial"/>
                <a:sym typeface="Arial"/>
              </a:rPr>
              <a:t>如何</a:t>
            </a:r>
            <a:r>
              <a:rPr lang="zh-TW" altLang="zh-TW" sz="1200" b="0" i="0" u="none" strike="noStrike" cap="none" dirty="0" smtClean="0">
                <a:solidFill>
                  <a:schemeClr val="dk1"/>
                </a:solidFill>
                <a:latin typeface="標楷體" pitchFamily="65" charset="-120"/>
                <a:ea typeface="標楷體" pitchFamily="65" charset="-120"/>
                <a:cs typeface="Arial"/>
                <a:sym typeface="Arial"/>
              </a:rPr>
              <a:t>知道網頁資料夾的結構？大部分的網站伺服器都是 apache、IIS、nginx、appserver 等，而作業系統不是 Windows 就是 Linux，</a:t>
            </a:r>
            <a:r>
              <a:rPr lang="zh-TW" altLang="en-US" sz="1200" b="0" i="0" u="none" strike="noStrike" cap="none" dirty="0" smtClean="0">
                <a:solidFill>
                  <a:schemeClr val="dk1"/>
                </a:solidFill>
                <a:latin typeface="標楷體" pitchFamily="65" charset="-120"/>
                <a:ea typeface="標楷體" pitchFamily="65" charset="-120"/>
                <a:cs typeface="Arial"/>
                <a:sym typeface="Arial"/>
              </a:rPr>
              <a:t>只</a:t>
            </a:r>
            <a:r>
              <a:rPr lang="zh-TW" altLang="zh-TW" sz="1200" b="0" i="0" u="none" strike="noStrike" cap="none" dirty="0" smtClean="0">
                <a:solidFill>
                  <a:schemeClr val="dk1"/>
                </a:solidFill>
                <a:latin typeface="標楷體" pitchFamily="65" charset="-120"/>
                <a:ea typeface="標楷體" pitchFamily="65" charset="-120"/>
                <a:cs typeface="Arial"/>
                <a:sym typeface="Arial"/>
              </a:rPr>
              <a:t>要對這些軟體有足夠的認識，那麼就可以猜出重要檔案的路徑。</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143</a:t>
            </a:fld>
            <a:endParaRPr lang="en-US" altLang="zh-TW"/>
          </a:p>
        </p:txBody>
      </p:sp>
    </p:spTree>
    <p:extLst>
      <p:ext uri="{BB962C8B-B14F-4D97-AF65-F5344CB8AC3E}">
        <p14:creationId xmlns:p14="http://schemas.microsoft.com/office/powerpoint/2010/main" val="17106399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sz="1200" dirty="0" smtClean="0"/>
              <a:t>顯示</a:t>
            </a:r>
            <a:r>
              <a:rPr lang="en-US" altLang="zh-TW" sz="1200" dirty="0" smtClean="0"/>
              <a:t>Linux</a:t>
            </a:r>
            <a:r>
              <a:rPr lang="zh-TW" altLang="en-US" sz="1200" dirty="0" smtClean="0"/>
              <a:t>系統的帳號密碼資料：</a:t>
            </a:r>
          </a:p>
          <a:p>
            <a:pPr marL="0" indent="0">
              <a:buNone/>
            </a:pPr>
            <a:r>
              <a:rPr lang="en-US" altLang="zh-TW" sz="1200" dirty="0" smtClean="0"/>
              <a:t>http://www.example.com/../../../</a:t>
            </a:r>
            <a:r>
              <a:rPr lang="en-US" altLang="zh-TW" sz="1200" dirty="0" err="1" smtClean="0"/>
              <a:t>etc</a:t>
            </a:r>
            <a:r>
              <a:rPr lang="en-US" altLang="zh-TW" sz="1200" dirty="0" smtClean="0"/>
              <a:t>/</a:t>
            </a:r>
            <a:r>
              <a:rPr lang="en-US" altLang="zh-TW" sz="1200" dirty="0" err="1" smtClean="0"/>
              <a:t>passwd</a:t>
            </a:r>
            <a:endParaRPr lang="en-US" altLang="zh-TW" sz="1200" dirty="0" smtClean="0"/>
          </a:p>
          <a:p>
            <a:pPr marL="0" indent="0">
              <a:buNone/>
            </a:pPr>
            <a:r>
              <a:rPr lang="en-US" altLang="zh-TW" sz="1200" dirty="0" smtClean="0"/>
              <a:t>http://www.example.com%2f..%2f..%2f..%2fetc%2fpasswd</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144</a:t>
            </a:fld>
            <a:endParaRPr lang="en-US" altLang="zh-TW"/>
          </a:p>
        </p:txBody>
      </p:sp>
    </p:spTree>
    <p:extLst>
      <p:ext uri="{BB962C8B-B14F-4D97-AF65-F5344CB8AC3E}">
        <p14:creationId xmlns:p14="http://schemas.microsoft.com/office/powerpoint/2010/main" val="557715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大多數的網站都會安裝資料庫伺服器</a:t>
            </a:r>
            <a:r>
              <a:rPr lang="en-US" altLang="zh-TW" dirty="0" smtClean="0"/>
              <a:t>(Database)</a:t>
            </a:r>
            <a:r>
              <a:rPr lang="zh-TW" altLang="en-US" dirty="0" smtClean="0"/>
              <a:t>，</a:t>
            </a:r>
            <a:r>
              <a:rPr lang="en-US" altLang="zh-TW" dirty="0" smtClean="0"/>
              <a:t>Database </a:t>
            </a:r>
            <a:r>
              <a:rPr lang="zh-TW" altLang="en-US" dirty="0" smtClean="0"/>
              <a:t>的功能就是將資料依序儲存下來，然後以最快的速度，找出想要的資料，而在尋找資料之前，必須輸入 </a:t>
            </a:r>
            <a:r>
              <a:rPr lang="en-US" altLang="zh-TW" dirty="0" smtClean="0"/>
              <a:t>Database </a:t>
            </a:r>
            <a:r>
              <a:rPr lang="zh-TW" altLang="en-US" dirty="0" smtClean="0"/>
              <a:t>指令，你輸入的這串指令，我們就稱為 </a:t>
            </a:r>
            <a:r>
              <a:rPr lang="en-US" altLang="zh-TW" dirty="0" smtClean="0"/>
              <a:t>SQL </a:t>
            </a:r>
            <a:r>
              <a:rPr lang="zh-TW" altLang="en-US" dirty="0" smtClean="0"/>
              <a:t>語法。</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145</a:t>
            </a:fld>
            <a:endParaRPr lang="en-US" altLang="zh-TW"/>
          </a:p>
        </p:txBody>
      </p:sp>
    </p:spTree>
    <p:extLst>
      <p:ext uri="{BB962C8B-B14F-4D97-AF65-F5344CB8AC3E}">
        <p14:creationId xmlns:p14="http://schemas.microsoft.com/office/powerpoint/2010/main" val="15734169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注入點不一定僅有帳密登入如下拉式選單、輸入數值的欄位，甚至網址列</a:t>
            </a:r>
            <a:r>
              <a:rPr lang="en-US" altLang="zh-TW" dirty="0" smtClean="0"/>
              <a:t>http://www.example.com/id=1</a:t>
            </a:r>
            <a:r>
              <a:rPr lang="zh-TW" altLang="en-US" dirty="0" smtClean="0"/>
              <a:t>的</a:t>
            </a:r>
            <a:r>
              <a:rPr lang="en-US" altLang="zh-TW" dirty="0" smtClean="0"/>
              <a:t>id=1</a:t>
            </a:r>
            <a:r>
              <a:rPr lang="zh-TW" altLang="en-US" dirty="0" smtClean="0"/>
              <a:t>部分只要須回傳值給網站的點皆可能為可入侵的注入點。</a:t>
            </a:r>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146</a:t>
            </a:fld>
            <a:endParaRPr lang="en-US" altLang="zh-TW"/>
          </a:p>
        </p:txBody>
      </p:sp>
    </p:spTree>
    <p:extLst>
      <p:ext uri="{BB962C8B-B14F-4D97-AF65-F5344CB8AC3E}">
        <p14:creationId xmlns:p14="http://schemas.microsoft.com/office/powerpoint/2010/main" val="15734169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type=“</a:t>
            </a:r>
            <a:r>
              <a:rPr lang="zh-TW" altLang="en-US" baseline="0" dirty="0" smtClean="0"/>
              <a:t>  </a:t>
            </a:r>
            <a:r>
              <a:rPr lang="en-US" altLang="zh-TW" dirty="0" smtClean="0"/>
              <a:t>” </a:t>
            </a:r>
            <a:r>
              <a:rPr lang="zh-TW" altLang="en-US" dirty="0" smtClean="0"/>
              <a:t>即是資料狀態，</a:t>
            </a:r>
            <a:r>
              <a:rPr lang="en-US" altLang="zh-TW" dirty="0" smtClean="0"/>
              <a:t>text</a:t>
            </a:r>
            <a:r>
              <a:rPr lang="zh-TW" altLang="en-US" dirty="0" smtClean="0"/>
              <a:t>即意明文傳輸，</a:t>
            </a:r>
            <a:r>
              <a:rPr lang="en-US" altLang="zh-TW" dirty="0" smtClean="0"/>
              <a:t>password</a:t>
            </a:r>
            <a:r>
              <a:rPr lang="zh-TW" altLang="en-US" dirty="0" smtClean="0"/>
              <a:t>即意明密文傳輸</a:t>
            </a:r>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147</a:t>
            </a:fld>
            <a:endParaRPr lang="en-US" altLang="zh-TW"/>
          </a:p>
        </p:txBody>
      </p:sp>
    </p:spTree>
    <p:extLst>
      <p:ext uri="{BB962C8B-B14F-4D97-AF65-F5344CB8AC3E}">
        <p14:creationId xmlns:p14="http://schemas.microsoft.com/office/powerpoint/2010/main" val="15734169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smtClean="0"/>
              <a:t>$user = $_REQUEST[‘user’];</a:t>
            </a:r>
            <a:r>
              <a:rPr lang="zh-TW" altLang="en-US" dirty="0" smtClean="0"/>
              <a:t>帳號接收格式</a:t>
            </a:r>
            <a:endParaRPr lang="en-US" altLang="zh-TW" dirty="0" smtClean="0"/>
          </a:p>
          <a:p>
            <a:pPr marL="0" indent="0">
              <a:buNone/>
            </a:pPr>
            <a:r>
              <a:rPr lang="en-US" altLang="zh-TW" dirty="0" smtClean="0"/>
              <a:t>$pass = $_REQUEST[‘password’];</a:t>
            </a:r>
            <a:r>
              <a:rPr lang="zh-TW" altLang="en-US" dirty="0" smtClean="0"/>
              <a:t>密碼接收格式</a:t>
            </a:r>
            <a:endParaRPr lang="en-US" altLang="zh-TW" dirty="0" smtClean="0"/>
          </a:p>
          <a:p>
            <a:pPr marL="0" indent="0">
              <a:buNone/>
            </a:pPr>
            <a:endParaRPr lang="en-US" altLang="zh-TW" dirty="0" smtClean="0"/>
          </a:p>
          <a:p>
            <a:pPr marL="0" indent="0">
              <a:buNone/>
            </a:pPr>
            <a:r>
              <a:rPr lang="en-US" altLang="zh-TW" dirty="0" smtClean="0"/>
              <a:t> $</a:t>
            </a:r>
            <a:r>
              <a:rPr lang="en-US" altLang="zh-TW" dirty="0" err="1" smtClean="0"/>
              <a:t>sql</a:t>
            </a:r>
            <a:r>
              <a:rPr lang="en-US" altLang="zh-TW" dirty="0" smtClean="0"/>
              <a:t> = “SELECT * FROM table WHERE user ='$user' AND password = '$password'”;</a:t>
            </a:r>
          </a:p>
          <a:p>
            <a:pPr marL="0" indent="0">
              <a:buNone/>
            </a:pPr>
            <a:endParaRPr lang="en-US" altLang="zh-TW" dirty="0" smtClean="0"/>
          </a:p>
          <a:p>
            <a:pPr marL="0" indent="0">
              <a:buNone/>
            </a:pPr>
            <a:r>
              <a:rPr lang="en-US" altLang="zh-TW" dirty="0" smtClean="0"/>
              <a:t>SELECT * FROM table </a:t>
            </a:r>
            <a:r>
              <a:rPr lang="zh-TW" altLang="en-US" dirty="0" smtClean="0"/>
              <a:t>是資料庫語法，意味著從名稱為</a:t>
            </a:r>
            <a:r>
              <a:rPr lang="en-US" altLang="zh-TW" dirty="0" smtClean="0"/>
              <a:t>table</a:t>
            </a:r>
            <a:r>
              <a:rPr lang="zh-TW" altLang="en-US" dirty="0" smtClean="0"/>
              <a:t>的表單中選擇名稱*的欄位</a:t>
            </a:r>
            <a:r>
              <a:rPr lang="en-US" altLang="zh-TW" dirty="0" smtClean="0"/>
              <a:t>(</a:t>
            </a:r>
            <a:r>
              <a:rPr lang="zh-TW" altLang="en-US" dirty="0" smtClean="0"/>
              <a:t>*符號代表全選</a:t>
            </a:r>
            <a:r>
              <a:rPr lang="en-US" altLang="zh-TW" dirty="0" smtClean="0"/>
              <a:t>)</a:t>
            </a:r>
          </a:p>
          <a:p>
            <a:pPr marL="0" indent="0">
              <a:buNone/>
            </a:pPr>
            <a:r>
              <a:rPr lang="en-US" altLang="zh-TW" dirty="0" smtClean="0"/>
              <a:t>WHERE </a:t>
            </a:r>
            <a:r>
              <a:rPr lang="zh-TW" altLang="en-US" dirty="0" smtClean="0"/>
              <a:t>則是篩選符合條件的語法</a:t>
            </a:r>
            <a:endParaRPr lang="en-US" altLang="zh-TW"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148</a:t>
            </a:fld>
            <a:endParaRPr lang="en-US" altLang="zh-TW"/>
          </a:p>
        </p:txBody>
      </p:sp>
    </p:spTree>
    <p:extLst>
      <p:ext uri="{BB962C8B-B14F-4D97-AF65-F5344CB8AC3E}">
        <p14:creationId xmlns:p14="http://schemas.microsoft.com/office/powerpoint/2010/main" val="15734169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smtClean="0"/>
              <a:t>此時帳號要驗證的條件變成必須在資料庫找到名為</a:t>
            </a:r>
            <a:r>
              <a:rPr lang="zh-TW" altLang="en-US" baseline="0" dirty="0" smtClean="0"/>
              <a:t>   </a:t>
            </a:r>
            <a:r>
              <a:rPr lang="en-US" altLang="zh-TW" baseline="0" dirty="0" smtClean="0"/>
              <a:t>(</a:t>
            </a:r>
            <a:r>
              <a:rPr lang="zh-TW" altLang="en-US" baseline="0" dirty="0" smtClean="0"/>
              <a:t>空白</a:t>
            </a:r>
            <a:r>
              <a:rPr lang="en-US" altLang="zh-TW" baseline="0" dirty="0" smtClean="0"/>
              <a:t>)</a:t>
            </a:r>
            <a:r>
              <a:rPr lang="zh-TW" altLang="en-US" baseline="0" dirty="0" smtClean="0"/>
              <a:t>   </a:t>
            </a:r>
            <a:r>
              <a:rPr lang="zh-TW" altLang="en-US" dirty="0" smtClean="0"/>
              <a:t>的帳號或者是可以通關，後面密碼的部分被 </a:t>
            </a:r>
            <a:r>
              <a:rPr lang="en-US" altLang="zh-TW" dirty="0" smtClean="0"/>
              <a:t>-</a:t>
            </a:r>
            <a:r>
              <a:rPr lang="zh-TW" altLang="en-US" baseline="0" dirty="0" smtClean="0"/>
              <a:t> </a:t>
            </a:r>
            <a:r>
              <a:rPr lang="en-US" altLang="zh-TW" baseline="0" dirty="0" smtClean="0"/>
              <a:t>-</a:t>
            </a:r>
            <a:r>
              <a:rPr lang="zh-TW" altLang="en-US" dirty="0" smtClean="0"/>
              <a:t>註解掉了所以無關緊要。</a:t>
            </a:r>
            <a:endParaRPr lang="en-US" altLang="zh-TW" dirty="0" smtClean="0"/>
          </a:p>
          <a:p>
            <a:pPr marL="0" indent="0">
              <a:buNone/>
            </a:pPr>
            <a:r>
              <a:rPr lang="zh-TW" altLang="en-US" dirty="0" smtClean="0"/>
              <a:t>那此時會取得表單的哪個帳號呢</a:t>
            </a:r>
            <a:r>
              <a:rPr lang="en-US" altLang="zh-TW" dirty="0" smtClean="0"/>
              <a:t>?</a:t>
            </a:r>
            <a:r>
              <a:rPr lang="zh-TW" altLang="en-US" dirty="0" smtClean="0"/>
              <a:t>此時會取得表單第</a:t>
            </a:r>
            <a:r>
              <a:rPr lang="en-US" altLang="zh-TW" dirty="0" smtClean="0"/>
              <a:t>1</a:t>
            </a:r>
            <a:r>
              <a:rPr lang="zh-TW" altLang="en-US" dirty="0" smtClean="0"/>
              <a:t>欄位帳號權限，而此欄位通常是最高管理者權限。</a:t>
            </a:r>
            <a:endParaRPr lang="en-US" altLang="zh-TW"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149</a:t>
            </a:fld>
            <a:endParaRPr lang="en-US" altLang="zh-TW"/>
          </a:p>
        </p:txBody>
      </p:sp>
    </p:spTree>
    <p:extLst>
      <p:ext uri="{BB962C8B-B14F-4D97-AF65-F5344CB8AC3E}">
        <p14:creationId xmlns:p14="http://schemas.microsoft.com/office/powerpoint/2010/main" val="15734169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smtClean="0"/>
              <a:t>使用者輸入的值會被</a:t>
            </a:r>
            <a:r>
              <a:rPr lang="en-US" altLang="zh-TW" dirty="0" smtClean="0"/>
              <a:t>server</a:t>
            </a:r>
            <a:r>
              <a:rPr lang="zh-TW" altLang="en-US" dirty="0" smtClean="0"/>
              <a:t>轉為資料語法</a:t>
            </a:r>
            <a:r>
              <a:rPr lang="en-US" altLang="zh-TW" dirty="0" smtClean="0"/>
              <a:t>(SELECT * FROM table )</a:t>
            </a:r>
            <a:r>
              <a:rPr lang="zh-TW" altLang="en-US" dirty="0" smtClean="0"/>
              <a:t>去找尋符合的條件。</a:t>
            </a:r>
            <a:endParaRPr lang="en-US" altLang="zh-TW" dirty="0" smtClean="0"/>
          </a:p>
          <a:p>
            <a:pPr marL="0" indent="0">
              <a:buNone/>
            </a:pP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參考資料：</a:t>
            </a:r>
            <a:br>
              <a:rPr lang="zh-TW" altLang="en-US" dirty="0" smtClean="0"/>
            </a:br>
            <a:r>
              <a:rPr lang="en-US" altLang="zh-TW" dirty="0" smtClean="0"/>
              <a:t>[1] https://ithelp.ithome.com.tw</a:t>
            </a:r>
          </a:p>
          <a:p>
            <a:pPr marL="0" indent="0">
              <a:buNone/>
            </a:pPr>
            <a:endParaRPr lang="en-US" altLang="zh-TW" dirty="0" smtClean="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150</a:t>
            </a:fld>
            <a:endParaRPr lang="en-US" altLang="zh-TW"/>
          </a:p>
        </p:txBody>
      </p:sp>
    </p:spTree>
    <p:extLst>
      <p:ext uri="{BB962C8B-B14F-4D97-AF65-F5344CB8AC3E}">
        <p14:creationId xmlns:p14="http://schemas.microsoft.com/office/powerpoint/2010/main" val="15734169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參考資料：</a:t>
            </a:r>
            <a:br>
              <a:rPr lang="zh-TW" altLang="en-US" dirty="0" smtClean="0"/>
            </a:br>
            <a:r>
              <a:rPr lang="en-US" altLang="zh-TW" dirty="0" smtClean="0"/>
              <a:t>[1] https://zh.m.wikipedia.org</a:t>
            </a:r>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151</a:t>
            </a:fld>
            <a:endParaRPr lang="en-US" altLang="zh-TW"/>
          </a:p>
        </p:txBody>
      </p:sp>
    </p:spTree>
    <p:extLst>
      <p:ext uri="{BB962C8B-B14F-4D97-AF65-F5344CB8AC3E}">
        <p14:creationId xmlns:p14="http://schemas.microsoft.com/office/powerpoint/2010/main" val="15734169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The Trident Exploit Chain:</a:t>
            </a:r>
            <a:endParaRPr lang="en-US" altLang="zh-TW" sz="1200" b="0" i="0" kern="1200" dirty="0" smtClean="0">
              <a:solidFill>
                <a:schemeClr val="tx1"/>
              </a:solidFill>
              <a:effectLst/>
              <a:latin typeface="+mn-lt"/>
              <a:ea typeface="+mn-ea"/>
              <a:cs typeface="+mn-cs"/>
            </a:endParaRPr>
          </a:p>
          <a:p>
            <a:r>
              <a:rPr lang="en-US" altLang="zh-TW" sz="1200" b="1" i="0" u="none" strike="noStrike" kern="1200" dirty="0" smtClean="0">
                <a:solidFill>
                  <a:schemeClr val="tx1"/>
                </a:solidFill>
                <a:effectLst/>
                <a:latin typeface="+mn-lt"/>
                <a:ea typeface="+mn-ea"/>
                <a:cs typeface="+mn-cs"/>
                <a:hlinkClick r:id="rId3"/>
              </a:rPr>
              <a:t>CVE-2016-4657</a:t>
            </a:r>
            <a:r>
              <a:rPr lang="en-US" altLang="zh-TW" sz="1200" b="0" i="0" kern="1200" dirty="0" smtClean="0">
                <a:solidFill>
                  <a:schemeClr val="tx1"/>
                </a:solidFill>
                <a:effectLst/>
                <a:latin typeface="+mn-lt"/>
                <a:ea typeface="+mn-ea"/>
                <a:cs typeface="+mn-cs"/>
              </a:rPr>
              <a:t>: Visiting a maliciously crafted website may lead to arbitrary code execution</a:t>
            </a:r>
          </a:p>
          <a:p>
            <a:r>
              <a:rPr lang="en-US" altLang="zh-TW" sz="1200" b="1" i="0" u="none" strike="noStrike" kern="1200" dirty="0" smtClean="0">
                <a:solidFill>
                  <a:schemeClr val="tx1"/>
                </a:solidFill>
                <a:effectLst/>
                <a:latin typeface="+mn-lt"/>
                <a:ea typeface="+mn-ea"/>
                <a:cs typeface="+mn-cs"/>
                <a:hlinkClick r:id="rId4"/>
              </a:rPr>
              <a:t>CVE-2016-4655</a:t>
            </a:r>
            <a:r>
              <a:rPr lang="en-US" altLang="zh-TW" sz="1200" b="0" i="0" kern="1200" dirty="0" smtClean="0">
                <a:solidFill>
                  <a:schemeClr val="tx1"/>
                </a:solidFill>
                <a:effectLst/>
                <a:latin typeface="+mn-lt"/>
                <a:ea typeface="+mn-ea"/>
                <a:cs typeface="+mn-cs"/>
              </a:rPr>
              <a:t>: An application may be able to disclose kernel memory</a:t>
            </a:r>
          </a:p>
          <a:p>
            <a:r>
              <a:rPr lang="en-US" altLang="zh-TW" sz="1200" b="1" i="0" u="none" strike="noStrike" kern="1200" dirty="0" smtClean="0">
                <a:solidFill>
                  <a:schemeClr val="tx1"/>
                </a:solidFill>
                <a:effectLst/>
                <a:latin typeface="+mn-lt"/>
                <a:ea typeface="+mn-ea"/>
                <a:cs typeface="+mn-cs"/>
                <a:hlinkClick r:id="rId5"/>
              </a:rPr>
              <a:t>CVE-2016-4656</a:t>
            </a:r>
            <a:r>
              <a:rPr lang="en-US" altLang="zh-TW" sz="1200" b="0" i="0" kern="1200" dirty="0" smtClean="0">
                <a:solidFill>
                  <a:schemeClr val="tx1"/>
                </a:solidFill>
                <a:effectLst/>
                <a:latin typeface="+mn-lt"/>
                <a:ea typeface="+mn-ea"/>
                <a:cs typeface="+mn-cs"/>
              </a:rPr>
              <a:t>: An application may be able to execute arbitrary code with kernel privileges</a:t>
            </a:r>
          </a:p>
          <a:p>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159</a:t>
            </a:fld>
            <a:endParaRPr lang="zh-TW" altLang="en-US"/>
          </a:p>
        </p:txBody>
      </p:sp>
    </p:spTree>
    <p:extLst>
      <p:ext uri="{BB962C8B-B14F-4D97-AF65-F5344CB8AC3E}">
        <p14:creationId xmlns:p14="http://schemas.microsoft.com/office/powerpoint/2010/main" val="1379327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effectLst/>
                <a:hlinkClick r:id="rId3"/>
              </a:rPr>
              <a:t>World War 3: Cyber War? </a:t>
            </a:r>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13</a:t>
            </a:fld>
            <a:endParaRPr lang="zh-TW" altLang="en-US"/>
          </a:p>
        </p:txBody>
      </p:sp>
    </p:spTree>
    <p:extLst>
      <p:ext uri="{BB962C8B-B14F-4D97-AF65-F5344CB8AC3E}">
        <p14:creationId xmlns:p14="http://schemas.microsoft.com/office/powerpoint/2010/main" val="18146303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160</a:t>
            </a:fld>
            <a:endParaRPr lang="en-US" altLang="zh-TW"/>
          </a:p>
        </p:txBody>
      </p:sp>
    </p:spTree>
    <p:extLst>
      <p:ext uri="{BB962C8B-B14F-4D97-AF65-F5344CB8AC3E}">
        <p14:creationId xmlns:p14="http://schemas.microsoft.com/office/powerpoint/2010/main" val="2291726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hlinkClick r:id="rId3"/>
              </a:rPr>
              <a:t>假新聞</a:t>
            </a:r>
            <a:r>
              <a:rPr lang="zh-TW" altLang="en-US" dirty="0" smtClean="0"/>
              <a:t>一出，道瓊工業指數大跌</a:t>
            </a:r>
            <a:r>
              <a:rPr lang="en-US" altLang="zh-TW" dirty="0" smtClean="0"/>
              <a:t>130</a:t>
            </a:r>
            <a:r>
              <a:rPr lang="zh-TW" altLang="en-US" dirty="0" smtClean="0"/>
              <a:t>點，約</a:t>
            </a:r>
            <a:r>
              <a:rPr lang="en-US" altLang="zh-TW" dirty="0" smtClean="0"/>
              <a:t>0.9%</a:t>
            </a:r>
            <a:r>
              <a:rPr lang="zh-TW" altLang="en-US" dirty="0" smtClean="0"/>
              <a:t>，標準普爾</a:t>
            </a:r>
            <a:r>
              <a:rPr lang="en-US" altLang="zh-TW" dirty="0" smtClean="0"/>
              <a:t>500</a:t>
            </a:r>
            <a:r>
              <a:rPr lang="zh-TW" altLang="en-US" dirty="0" smtClean="0"/>
              <a:t>指數市值也瞬間蒸發</a:t>
            </a:r>
            <a:r>
              <a:rPr lang="en-US" altLang="zh-TW" dirty="0" smtClean="0"/>
              <a:t>1365</a:t>
            </a:r>
            <a:r>
              <a:rPr lang="zh-TW" altLang="en-US" dirty="0" smtClean="0"/>
              <a:t>億美元，不過就在</a:t>
            </a:r>
            <a:r>
              <a:rPr lang="en-US" altLang="zh-TW" dirty="0" smtClean="0"/>
              <a:t>3</a:t>
            </a:r>
            <a:r>
              <a:rPr lang="zh-TW" altLang="en-US" dirty="0" smtClean="0"/>
              <a:t>至</a:t>
            </a:r>
            <a:r>
              <a:rPr lang="en-US" altLang="zh-TW" dirty="0" smtClean="0"/>
              <a:t>4</a:t>
            </a:r>
            <a:r>
              <a:rPr lang="zh-TW" altLang="en-US" dirty="0" smtClean="0"/>
              <a:t>分鐘後，指數隨即反彈。部分券商將這樣的劇烈震盪歸咎於自動電子交易。</a:t>
            </a:r>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20</a:t>
            </a:fld>
            <a:endParaRPr lang="zh-TW" altLang="en-US"/>
          </a:p>
        </p:txBody>
      </p:sp>
    </p:spTree>
    <p:extLst>
      <p:ext uri="{BB962C8B-B14F-4D97-AF65-F5344CB8AC3E}">
        <p14:creationId xmlns:p14="http://schemas.microsoft.com/office/powerpoint/2010/main" val="1113225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hlinkClick r:id="rId3"/>
              </a:rPr>
              <a:t>假新聞</a:t>
            </a:r>
            <a:r>
              <a:rPr lang="zh-TW" altLang="en-US" dirty="0" smtClean="0"/>
              <a:t>一出，道瓊工業指數大跌</a:t>
            </a:r>
            <a:r>
              <a:rPr lang="en-US" altLang="zh-TW" dirty="0" smtClean="0"/>
              <a:t>130</a:t>
            </a:r>
            <a:r>
              <a:rPr lang="zh-TW" altLang="en-US" dirty="0" smtClean="0"/>
              <a:t>點，約</a:t>
            </a:r>
            <a:r>
              <a:rPr lang="en-US" altLang="zh-TW" dirty="0" smtClean="0"/>
              <a:t>0.9%</a:t>
            </a:r>
            <a:r>
              <a:rPr lang="zh-TW" altLang="en-US" dirty="0" smtClean="0"/>
              <a:t>，標準普爾</a:t>
            </a:r>
            <a:r>
              <a:rPr lang="en-US" altLang="zh-TW" dirty="0" smtClean="0"/>
              <a:t>500</a:t>
            </a:r>
            <a:r>
              <a:rPr lang="zh-TW" altLang="en-US" dirty="0" smtClean="0"/>
              <a:t>指數市值也瞬間蒸發</a:t>
            </a:r>
            <a:r>
              <a:rPr lang="en-US" altLang="zh-TW" dirty="0" smtClean="0"/>
              <a:t>1365</a:t>
            </a:r>
            <a:r>
              <a:rPr lang="zh-TW" altLang="en-US" dirty="0" smtClean="0"/>
              <a:t>億美元，不過就在</a:t>
            </a:r>
            <a:r>
              <a:rPr lang="en-US" altLang="zh-TW" dirty="0" smtClean="0"/>
              <a:t>3</a:t>
            </a:r>
            <a:r>
              <a:rPr lang="zh-TW" altLang="en-US" dirty="0" smtClean="0"/>
              <a:t>至</a:t>
            </a:r>
            <a:r>
              <a:rPr lang="en-US" altLang="zh-TW" dirty="0" smtClean="0"/>
              <a:t>4</a:t>
            </a:r>
            <a:r>
              <a:rPr lang="zh-TW" altLang="en-US" dirty="0" smtClean="0"/>
              <a:t>分鐘後，指數隨即反彈。部分券商將這樣的劇烈震盪歸咎於自動電子交易。</a:t>
            </a:r>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21</a:t>
            </a:fld>
            <a:endParaRPr lang="zh-TW" altLang="en-US"/>
          </a:p>
        </p:txBody>
      </p:sp>
    </p:spTree>
    <p:extLst>
      <p:ext uri="{BB962C8B-B14F-4D97-AF65-F5344CB8AC3E}">
        <p14:creationId xmlns:p14="http://schemas.microsoft.com/office/powerpoint/2010/main" val="147346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3072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5E8D353C-BD3B-4A3A-837E-CFDD6DCA2B6F}" type="slidenum">
              <a:rPr lang="zh-TW" altLang="en-US"/>
              <a:pPr eaLnBrk="1" hangingPunct="1"/>
              <a:t>30</a:t>
            </a:fld>
            <a:endParaRPr lang="zh-TW" altLang="en-US"/>
          </a:p>
        </p:txBody>
      </p:sp>
    </p:spTree>
    <p:extLst>
      <p:ext uri="{BB962C8B-B14F-4D97-AF65-F5344CB8AC3E}">
        <p14:creationId xmlns:p14="http://schemas.microsoft.com/office/powerpoint/2010/main" val="351795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3</a:t>
            </a:r>
            <a:r>
              <a:rPr lang="zh-TW" altLang="zh-TW" smtClean="0"/>
              <a:t>月</a:t>
            </a:r>
            <a:r>
              <a:rPr lang="en-US" altLang="zh-TW" smtClean="0"/>
              <a:t>20</a:t>
            </a:r>
            <a:r>
              <a:rPr lang="zh-TW" altLang="zh-TW" smtClean="0"/>
              <a:t>日，下午兩點，韓國</a:t>
            </a:r>
            <a:r>
              <a:rPr lang="en-US" altLang="zh-TW" smtClean="0"/>
              <a:t>KBS</a:t>
            </a:r>
            <a:r>
              <a:rPr lang="zh-TW" altLang="zh-TW" smtClean="0"/>
              <a:t>電視臺的上千名員工紛紛發現正在使用的個人電腦突然關機，而且重新開機後螢幕一片漆黑，只跳出一行字「</a:t>
            </a:r>
            <a:r>
              <a:rPr lang="en-US" altLang="zh-TW" smtClean="0"/>
              <a:t>ErrorCode 8002: Invalid MBR</a:t>
            </a:r>
            <a:r>
              <a:rPr lang="zh-TW" altLang="zh-TW" smtClean="0"/>
              <a:t>」，意味著這臺電腦的硬碟開機磁區已經損毀了。不只</a:t>
            </a:r>
            <a:r>
              <a:rPr lang="en-US" altLang="zh-TW" smtClean="0"/>
              <a:t>KBS</a:t>
            </a:r>
            <a:r>
              <a:rPr lang="zh-TW" altLang="zh-TW" smtClean="0"/>
              <a:t>如此，韓國另外兩家電視臺</a:t>
            </a:r>
            <a:r>
              <a:rPr lang="en-US" altLang="zh-TW" smtClean="0"/>
              <a:t>MBC</a:t>
            </a:r>
            <a:r>
              <a:rPr lang="zh-TW" altLang="zh-TW" smtClean="0"/>
              <a:t>和</a:t>
            </a:r>
            <a:r>
              <a:rPr lang="en-US" altLang="zh-TW" smtClean="0"/>
              <a:t>YTN</a:t>
            </a:r>
            <a:r>
              <a:rPr lang="zh-TW" altLang="zh-TW" smtClean="0"/>
              <a:t>也同樣在</a:t>
            </a:r>
            <a:r>
              <a:rPr lang="en-US" altLang="zh-TW" smtClean="0"/>
              <a:t>2</a:t>
            </a:r>
            <a:r>
              <a:rPr lang="zh-TW" altLang="zh-TW" smtClean="0"/>
              <a:t>點前後有大批個人電腦當機。</a:t>
            </a:r>
          </a:p>
          <a:p>
            <a:r>
              <a:rPr lang="zh-TW" altLang="zh-TW" smtClean="0"/>
              <a:t>同一時間，新韓銀行、農協銀行和濟州銀行也合計有上萬臺個人電腦故障，部分銀行伺服器停擺，網路銀行交易中斷，甚至導致</a:t>
            </a:r>
            <a:r>
              <a:rPr lang="en-US" altLang="zh-TW" smtClean="0"/>
              <a:t>ATM</a:t>
            </a:r>
            <a:r>
              <a:rPr lang="zh-TW" altLang="zh-TW" smtClean="0"/>
              <a:t>服務自動關機。新韓銀行是擁有</a:t>
            </a:r>
            <a:r>
              <a:rPr lang="en-US" altLang="zh-TW" smtClean="0"/>
              <a:t>1</a:t>
            </a:r>
            <a:r>
              <a:rPr lang="zh-TW" altLang="zh-TW" smtClean="0"/>
              <a:t>千多家分行的全國性商業銀行，遭受攻擊後，中央伺服器當機當機、金融交易受損，網路銀行停擺、</a:t>
            </a:r>
            <a:r>
              <a:rPr lang="en-US" altLang="zh-TW" smtClean="0"/>
              <a:t>57</a:t>
            </a:r>
            <a:r>
              <a:rPr lang="zh-TW" altLang="zh-TW" smtClean="0"/>
              <a:t>間旗下商店營運中斷，多處</a:t>
            </a:r>
            <a:r>
              <a:rPr lang="en-US" altLang="zh-TW" smtClean="0"/>
              <a:t>ATM</a:t>
            </a:r>
            <a:r>
              <a:rPr lang="zh-TW" altLang="zh-TW" smtClean="0"/>
              <a:t>和</a:t>
            </a:r>
            <a:r>
              <a:rPr lang="en-US" altLang="zh-TW" smtClean="0"/>
              <a:t>POS</a:t>
            </a:r>
            <a:r>
              <a:rPr lang="zh-TW" altLang="zh-TW" smtClean="0"/>
              <a:t>系統故障。</a:t>
            </a:r>
            <a:endParaRPr lang="en-US" altLang="zh-TW" smtClean="0"/>
          </a:p>
          <a:p>
            <a:endParaRPr lang="en-US" altLang="zh-TW" smtClean="0"/>
          </a:p>
          <a:p>
            <a:endParaRPr lang="en-US" altLang="zh-TW" smtClean="0"/>
          </a:p>
          <a:p>
            <a:r>
              <a:rPr lang="zh-TW" altLang="zh-TW" smtClean="0"/>
              <a:t>社交工程</a:t>
            </a:r>
            <a:r>
              <a:rPr lang="en-US" altLang="zh-TW" smtClean="0"/>
              <a:t> -&gt; </a:t>
            </a:r>
            <a:r>
              <a:rPr lang="zh-TW" altLang="zh-TW" smtClean="0"/>
              <a:t>透過網頁下載並植入程式</a:t>
            </a:r>
            <a:r>
              <a:rPr lang="en-US" altLang="zh-TW" smtClean="0"/>
              <a:t> -&gt;  </a:t>
            </a:r>
            <a:r>
              <a:rPr lang="zh-TW" altLang="zh-TW" smtClean="0"/>
              <a:t>潛伏並持續收集資訊及暗中擴散入侵</a:t>
            </a:r>
          </a:p>
          <a:p>
            <a:r>
              <a:rPr lang="en-US" altLang="zh-TW" smtClean="0"/>
              <a:t>-&gt; </a:t>
            </a:r>
            <a:r>
              <a:rPr lang="zh-TW" altLang="zh-TW" smtClean="0"/>
              <a:t>入侵</a:t>
            </a:r>
            <a:r>
              <a:rPr lang="en-US" altLang="zh-TW" smtClean="0"/>
              <a:t>PMS(Patch Management Server)</a:t>
            </a:r>
            <a:r>
              <a:rPr lang="zh-TW" altLang="zh-TW" smtClean="0"/>
              <a:t>，散播惡意程式</a:t>
            </a:r>
            <a:r>
              <a:rPr lang="en-US" altLang="zh-TW" smtClean="0"/>
              <a:t>(For C&amp;C,Command and Control)</a:t>
            </a:r>
            <a:endParaRPr lang="zh-TW" altLang="zh-TW" smtClean="0"/>
          </a:p>
          <a:p>
            <a:r>
              <a:rPr lang="en-US" altLang="zh-TW" smtClean="0"/>
              <a:t>-&gt; </a:t>
            </a:r>
            <a:r>
              <a:rPr lang="zh-TW" altLang="zh-TW" smtClean="0"/>
              <a:t>取得</a:t>
            </a:r>
            <a:r>
              <a:rPr lang="en-US" altLang="zh-TW" smtClean="0"/>
              <a:t>UNIX</a:t>
            </a:r>
            <a:r>
              <a:rPr lang="zh-TW" altLang="zh-TW" smtClean="0"/>
              <a:t>伺服器</a:t>
            </a:r>
            <a:r>
              <a:rPr lang="en-US" altLang="zh-TW" smtClean="0"/>
              <a:t>root</a:t>
            </a:r>
            <a:r>
              <a:rPr lang="zh-TW" altLang="zh-TW" smtClean="0"/>
              <a:t>密碼</a:t>
            </a:r>
            <a:r>
              <a:rPr lang="en-US" altLang="zh-TW" smtClean="0"/>
              <a:t> (</a:t>
            </a:r>
            <a:r>
              <a:rPr lang="zh-TW" altLang="zh-TW" smtClean="0"/>
              <a:t>透過</a:t>
            </a:r>
            <a:r>
              <a:rPr lang="en-US" altLang="zh-TW" smtClean="0"/>
              <a:t>user</a:t>
            </a:r>
            <a:r>
              <a:rPr lang="zh-TW" altLang="zh-TW" smtClean="0"/>
              <a:t>存在連線程式中的密碼紀錄</a:t>
            </a:r>
            <a:r>
              <a:rPr lang="en-US" altLang="zh-TW" smtClean="0"/>
              <a:t>)</a:t>
            </a:r>
            <a:endParaRPr lang="zh-TW" altLang="zh-TW" smtClean="0"/>
          </a:p>
          <a:p>
            <a:r>
              <a:rPr lang="en-US" altLang="zh-TW" smtClean="0"/>
              <a:t>-&gt; </a:t>
            </a:r>
            <a:r>
              <a:rPr lang="zh-TW" altLang="zh-TW" smtClean="0"/>
              <a:t>入侵</a:t>
            </a:r>
            <a:r>
              <a:rPr lang="en-US" altLang="zh-TW" smtClean="0"/>
              <a:t>UNIX</a:t>
            </a:r>
            <a:r>
              <a:rPr lang="zh-TW" altLang="zh-TW" smtClean="0"/>
              <a:t>，預埋了破壞用的</a:t>
            </a:r>
            <a:r>
              <a:rPr lang="en-US" altLang="zh-TW" smtClean="0"/>
              <a:t>script (</a:t>
            </a:r>
            <a:r>
              <a:rPr lang="zh-TW" altLang="zh-TW" smtClean="0"/>
              <a:t>其實也有入侵</a:t>
            </a:r>
            <a:r>
              <a:rPr lang="en-US" altLang="zh-TW" smtClean="0"/>
              <a:t>Windows Server</a:t>
            </a:r>
            <a:r>
              <a:rPr lang="zh-TW" altLang="zh-TW" smtClean="0"/>
              <a:t>預埋</a:t>
            </a:r>
            <a:r>
              <a:rPr lang="en-US" altLang="zh-TW" smtClean="0"/>
              <a:t>script)</a:t>
            </a:r>
            <a:endParaRPr lang="zh-TW" altLang="zh-TW" smtClean="0"/>
          </a:p>
          <a:p>
            <a:r>
              <a:rPr lang="en-US" altLang="zh-TW" smtClean="0"/>
              <a:t>-&gt; 3/20 </a:t>
            </a:r>
            <a:r>
              <a:rPr lang="zh-TW" altLang="zh-TW" smtClean="0"/>
              <a:t>發動攻擊，使用</a:t>
            </a:r>
            <a:r>
              <a:rPr lang="en-US" altLang="zh-TW" smtClean="0"/>
              <a:t>script</a:t>
            </a:r>
            <a:r>
              <a:rPr lang="zh-TW" altLang="zh-TW" smtClean="0"/>
              <a:t>修改</a:t>
            </a:r>
            <a:r>
              <a:rPr lang="en-US" altLang="zh-TW" smtClean="0"/>
              <a:t>MBR(Main Boot Record)</a:t>
            </a:r>
            <a:r>
              <a:rPr lang="zh-TW" altLang="zh-TW" smtClean="0"/>
              <a:t>後，強制重開機</a:t>
            </a:r>
          </a:p>
          <a:p>
            <a:r>
              <a:rPr lang="en-US" altLang="zh-TW" smtClean="0"/>
              <a:t>(</a:t>
            </a:r>
            <a:r>
              <a:rPr lang="zh-TW" altLang="zh-TW" smtClean="0"/>
              <a:t>至潛伏到發動攻擊之間，有沒有進行資料竊取，目前調查報告中都沒有註明</a:t>
            </a:r>
            <a:r>
              <a:rPr lang="en-US" altLang="zh-TW" smtClean="0"/>
              <a:t>...)</a:t>
            </a:r>
            <a:endParaRPr lang="zh-TW" altLang="zh-TW" smtClean="0"/>
          </a:p>
          <a:p>
            <a:r>
              <a:rPr lang="en-US" altLang="zh-TW" smtClean="0"/>
              <a:t>-&gt; </a:t>
            </a:r>
            <a:r>
              <a:rPr lang="zh-TW" altLang="zh-TW" smtClean="0"/>
              <a:t>系統重開機後，因為</a:t>
            </a:r>
            <a:r>
              <a:rPr lang="en-US" altLang="zh-TW" smtClean="0"/>
              <a:t>MBR</a:t>
            </a:r>
            <a:r>
              <a:rPr lang="zh-TW" altLang="zh-TW" smtClean="0"/>
              <a:t>被修改導致無法順利開機，大量系統癱瘓。</a:t>
            </a:r>
          </a:p>
          <a:p>
            <a:endParaRPr lang="zh-TW" altLang="zh-TW" smtClean="0"/>
          </a:p>
          <a:p>
            <a:endParaRPr lang="zh-TW" altLang="en-US" smtClean="0"/>
          </a:p>
        </p:txBody>
      </p:sp>
      <p:sp>
        <p:nvSpPr>
          <p:cNvPr id="3277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056F181-9AC0-41AB-82E7-B402D305C1C6}" type="slidenum">
              <a:rPr lang="zh-TW" altLang="en-US"/>
              <a:pPr eaLnBrk="1" hangingPunct="1"/>
              <a:t>31</a:t>
            </a:fld>
            <a:endParaRPr lang="zh-TW" altLang="en-US"/>
          </a:p>
        </p:txBody>
      </p:sp>
    </p:spTree>
    <p:extLst>
      <p:ext uri="{BB962C8B-B14F-4D97-AF65-F5344CB8AC3E}">
        <p14:creationId xmlns:p14="http://schemas.microsoft.com/office/powerpoint/2010/main" val="2695361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317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946776C1-5740-449E-AE4C-11403924E906}" type="slidenum">
              <a:rPr lang="zh-TW" altLang="en-US"/>
              <a:pPr eaLnBrk="1" hangingPunct="1"/>
              <a:t>32</a:t>
            </a:fld>
            <a:endParaRPr lang="zh-TW" altLang="en-US"/>
          </a:p>
        </p:txBody>
      </p:sp>
    </p:spTree>
    <p:extLst>
      <p:ext uri="{BB962C8B-B14F-4D97-AF65-F5344CB8AC3E}">
        <p14:creationId xmlns:p14="http://schemas.microsoft.com/office/powerpoint/2010/main" val="147928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要防止帳號密碼被破解或竊取</a:t>
            </a:r>
            <a:r>
              <a:rPr lang="en-US" altLang="zh-TW" smtClean="0"/>
              <a:t>, </a:t>
            </a:r>
            <a:r>
              <a:rPr lang="zh-TW" altLang="en-US" smtClean="0"/>
              <a:t>主要有五大方法</a:t>
            </a:r>
            <a:r>
              <a:rPr lang="en-US" altLang="zh-TW" smtClean="0"/>
              <a:t>:</a:t>
            </a:r>
          </a:p>
          <a:p>
            <a:endParaRPr lang="en-US" altLang="zh-TW" smtClean="0"/>
          </a:p>
          <a:p>
            <a:r>
              <a:rPr lang="en-US" altLang="zh-TW" smtClean="0"/>
              <a:t>1.</a:t>
            </a:r>
            <a:r>
              <a:rPr lang="zh-TW" altLang="en-US" smtClean="0"/>
              <a:t>不要使用傻瓜密碼</a:t>
            </a:r>
          </a:p>
          <a:p>
            <a:endParaRPr lang="zh-TW" altLang="en-US" smtClean="0"/>
          </a:p>
          <a:p>
            <a:r>
              <a:rPr lang="en-US" altLang="zh-TW" smtClean="0"/>
              <a:t>2.</a:t>
            </a:r>
            <a:r>
              <a:rPr lang="zh-TW" altLang="en-US" smtClean="0"/>
              <a:t>盡量避免在公共電腦登入你的 “任何帳號與密碼” </a:t>
            </a:r>
          </a:p>
          <a:p>
            <a:endParaRPr lang="zh-TW" altLang="en-US" smtClean="0"/>
          </a:p>
          <a:p>
            <a:r>
              <a:rPr lang="en-US" altLang="zh-TW" smtClean="0"/>
              <a:t>3.</a:t>
            </a:r>
            <a:r>
              <a:rPr lang="zh-TW" altLang="en-US" smtClean="0"/>
              <a:t>不亂點選看似可疑的對話與網頁連結</a:t>
            </a:r>
          </a:p>
          <a:p>
            <a:endParaRPr lang="zh-TW" altLang="en-US" smtClean="0"/>
          </a:p>
          <a:p>
            <a:r>
              <a:rPr lang="en-US" altLang="zh-TW" smtClean="0"/>
              <a:t>4. </a:t>
            </a:r>
            <a:r>
              <a:rPr lang="zh-TW" altLang="en-US" smtClean="0"/>
              <a:t>不定時更改密碼或掃毒</a:t>
            </a:r>
          </a:p>
          <a:p>
            <a:endParaRPr lang="zh-TW" altLang="en-US" smtClean="0"/>
          </a:p>
          <a:p>
            <a:r>
              <a:rPr lang="en-US" altLang="zh-TW" smtClean="0"/>
              <a:t>5. </a:t>
            </a:r>
            <a:r>
              <a:rPr lang="zh-TW" altLang="en-US" smtClean="0"/>
              <a:t>自訂臉書安全性設定</a:t>
            </a:r>
          </a:p>
        </p:txBody>
      </p:sp>
      <p:sp>
        <p:nvSpPr>
          <p:cNvPr id="2765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EF48146E-1C83-450A-B9E7-753DDBA012A2}" type="slidenum">
              <a:rPr lang="zh-TW" altLang="en-US"/>
              <a:pPr eaLnBrk="1" hangingPunct="1"/>
              <a:t>34</a:t>
            </a:fld>
            <a:endParaRPr lang="zh-TW" altLang="en-US"/>
          </a:p>
        </p:txBody>
      </p:sp>
    </p:spTree>
    <p:extLst>
      <p:ext uri="{BB962C8B-B14F-4D97-AF65-F5344CB8AC3E}">
        <p14:creationId xmlns:p14="http://schemas.microsoft.com/office/powerpoint/2010/main" val="3446489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dirty="0" smtClean="0">
                <a:solidFill>
                  <a:schemeClr val="tx1"/>
                </a:solidFill>
              </a:rPr>
              <a:t>神秘的 </a:t>
            </a:r>
            <a:r>
              <a:rPr lang="en-US" altLang="zh-TW" sz="1200" b="1" dirty="0" smtClean="0">
                <a:solidFill>
                  <a:schemeClr val="tx1"/>
                </a:solidFill>
              </a:rPr>
              <a:t>SS7 </a:t>
            </a:r>
            <a:r>
              <a:rPr lang="zh-TW" altLang="en-US" sz="1200" b="1" dirty="0" smtClean="0">
                <a:solidFill>
                  <a:schemeClr val="tx1"/>
                </a:solidFill>
              </a:rPr>
              <a:t>漏洞</a:t>
            </a:r>
            <a:r>
              <a:rPr lang="zh-TW" altLang="en-US" sz="1200" dirty="0" smtClean="0">
                <a:solidFill>
                  <a:schemeClr val="tx1"/>
                </a:solidFill>
              </a:rPr>
              <a:t> </a:t>
            </a:r>
          </a:p>
          <a:p>
            <a:r>
              <a:rPr lang="zh-TW" altLang="en-US" sz="1200" dirty="0" smtClean="0">
                <a:solidFill>
                  <a:schemeClr val="tx1"/>
                </a:solidFill>
              </a:rPr>
              <a:t>當 </a:t>
            </a:r>
            <a:r>
              <a:rPr lang="en-US" altLang="zh-TW" sz="1200" dirty="0" err="1" smtClean="0">
                <a:solidFill>
                  <a:schemeClr val="tx1"/>
                </a:solidFill>
              </a:rPr>
              <a:t>Alfonsi</a:t>
            </a:r>
            <a:r>
              <a:rPr lang="en-US" altLang="zh-TW" sz="1200" dirty="0" smtClean="0">
                <a:solidFill>
                  <a:schemeClr val="tx1"/>
                </a:solidFill>
              </a:rPr>
              <a:t> </a:t>
            </a:r>
            <a:r>
              <a:rPr lang="zh-TW" altLang="en-US" sz="1200" dirty="0" smtClean="0">
                <a:solidFill>
                  <a:schemeClr val="tx1"/>
                </a:solidFill>
              </a:rPr>
              <a:t>從柏林打給在美國的議員， </a:t>
            </a:r>
            <a:r>
              <a:rPr lang="en-US" altLang="zh-TW" sz="1200" dirty="0" err="1" smtClean="0">
                <a:solidFill>
                  <a:schemeClr val="tx1"/>
                </a:solidFill>
              </a:rPr>
              <a:t>Nohl</a:t>
            </a:r>
            <a:r>
              <a:rPr lang="en-US" altLang="zh-TW" sz="1200" dirty="0" smtClean="0">
                <a:solidFill>
                  <a:schemeClr val="tx1"/>
                </a:solidFill>
              </a:rPr>
              <a:t> </a:t>
            </a:r>
            <a:r>
              <a:rPr lang="zh-TW" altLang="en-US" sz="1200" dirty="0" smtClean="0">
                <a:solidFill>
                  <a:schemeClr val="tx1"/>
                </a:solidFill>
              </a:rPr>
              <a:t>的團隊已經把雙方的對話完整記錄下來了，而他們之所以能夠做到，是因為他們發現了在七號訊號系統（</a:t>
            </a:r>
            <a:r>
              <a:rPr lang="en-US" altLang="zh-TW" sz="1200" dirty="0" smtClean="0">
                <a:solidFill>
                  <a:schemeClr val="tx1"/>
                </a:solidFill>
              </a:rPr>
              <a:t>Signal System Seven</a:t>
            </a:r>
            <a:r>
              <a:rPr lang="zh-TW" altLang="en-US" sz="1200" dirty="0" smtClean="0">
                <a:solidFill>
                  <a:schemeClr val="tx1"/>
                </a:solidFill>
              </a:rPr>
              <a:t>，</a:t>
            </a:r>
            <a:r>
              <a:rPr lang="en-US" altLang="zh-TW" sz="1200" dirty="0" smtClean="0">
                <a:solidFill>
                  <a:schemeClr val="tx1"/>
                </a:solidFill>
              </a:rPr>
              <a:t>SS7</a:t>
            </a:r>
            <a:r>
              <a:rPr lang="zh-TW" altLang="en-US" sz="1200" dirty="0" smtClean="0">
                <a:solidFill>
                  <a:schemeClr val="tx1"/>
                </a:solidFill>
              </a:rPr>
              <a:t>）中的一個缺陷，這是一個很少被知道，但卻是非常重要的全球電話網路系統，連結了各國的電信公司。所有用手機的人都需要透過 </a:t>
            </a:r>
            <a:r>
              <a:rPr lang="en-US" altLang="zh-TW" sz="1200" dirty="0" smtClean="0">
                <a:solidFill>
                  <a:schemeClr val="tx1"/>
                </a:solidFill>
              </a:rPr>
              <a:t>SS7 </a:t>
            </a:r>
            <a:r>
              <a:rPr lang="zh-TW" altLang="en-US" sz="1200" dirty="0" smtClean="0">
                <a:solidFill>
                  <a:schemeClr val="tx1"/>
                </a:solidFill>
              </a:rPr>
              <a:t>才能打電話或傳簡訊給彼此，即使我們從來沒聽過這個系統。</a:t>
            </a:r>
          </a:p>
          <a:p>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36</a:t>
            </a:fld>
            <a:endParaRPr lang="zh-TW" altLang="en-US"/>
          </a:p>
        </p:txBody>
      </p:sp>
    </p:spTree>
    <p:extLst>
      <p:ext uri="{BB962C8B-B14F-4D97-AF65-F5344CB8AC3E}">
        <p14:creationId xmlns:p14="http://schemas.microsoft.com/office/powerpoint/2010/main" val="375975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smtClean="0"/>
              <a:t>如果要訪問到其他 App 的範圍，必須要獲取管理員許可才行。這是蘋果系統的哲學，蘋果認為只有把各個 App 孤立起來才能營造良好的用戶體驗和安全性。</a:t>
            </a:r>
            <a:endParaRPr lang="en-US" altLang="zh-TW" dirty="0" smtClean="0"/>
          </a:p>
          <a:p>
            <a:pPr latinLnBrk="1"/>
            <a:r>
              <a:rPr lang="zh-TW" altLang="en-US" sz="1200" b="0" i="0" kern="1200" dirty="0" smtClean="0">
                <a:solidFill>
                  <a:schemeClr val="tx1"/>
                </a:solidFill>
                <a:effectLst/>
                <a:latin typeface="+mn-lt"/>
                <a:ea typeface="+mn-ea"/>
                <a:cs typeface="+mn-cs"/>
              </a:rPr>
              <a:t>一般情況下，</a:t>
            </a:r>
            <a:r>
              <a:rPr lang="en-US" altLang="zh-TW" sz="1200" b="0" i="0" kern="1200" dirty="0" err="1" smtClean="0">
                <a:solidFill>
                  <a:schemeClr val="tx1"/>
                </a:solidFill>
                <a:effectLst/>
                <a:latin typeface="+mn-lt"/>
                <a:ea typeface="+mn-ea"/>
                <a:cs typeface="+mn-cs"/>
              </a:rPr>
              <a:t>iOS</a:t>
            </a:r>
            <a:r>
              <a:rPr lang="zh-TW" altLang="en-US" sz="1200" b="0" i="0" kern="1200" dirty="0" smtClean="0">
                <a:solidFill>
                  <a:schemeClr val="tx1"/>
                </a:solidFill>
                <a:effectLst/>
                <a:latin typeface="+mn-lt"/>
                <a:ea typeface="+mn-ea"/>
                <a:cs typeface="+mn-cs"/>
              </a:rPr>
              <a:t>的系統是為軟件做好分離設計的，軟件之間是無法通信甚至無法知道對方存在的。但是越獄後的系統確是可以監控其他軟件的。三叉戟軟件套裝通過加載其動態鏈接庫到目標進程的方式，可以應用於</a:t>
            </a:r>
            <a:r>
              <a:rPr lang="en-US" altLang="zh-TW" sz="1200" b="0" i="0" kern="1200" dirty="0" smtClean="0">
                <a:solidFill>
                  <a:schemeClr val="tx1"/>
                </a:solidFill>
                <a:effectLst/>
                <a:latin typeface="+mn-lt"/>
                <a:ea typeface="+mn-ea"/>
                <a:cs typeface="+mn-cs"/>
              </a:rPr>
              <a:t>hook</a:t>
            </a:r>
            <a:r>
              <a:rPr lang="zh-TW" altLang="en-US" sz="1200" b="0" i="0" kern="1200" dirty="0" smtClean="0">
                <a:solidFill>
                  <a:schemeClr val="tx1"/>
                </a:solidFill>
                <a:effectLst/>
                <a:latin typeface="+mn-lt"/>
                <a:ea typeface="+mn-ea"/>
                <a:cs typeface="+mn-cs"/>
              </a:rPr>
              <a:t>那些安裝有</a:t>
            </a:r>
            <a:r>
              <a:rPr lang="en-US" altLang="zh-TW" sz="1200" b="0" i="0" kern="1200" dirty="0" err="1" smtClean="0">
                <a:solidFill>
                  <a:schemeClr val="tx1"/>
                </a:solidFill>
                <a:effectLst/>
                <a:latin typeface="+mn-lt"/>
                <a:ea typeface="+mn-ea"/>
                <a:cs typeface="+mn-cs"/>
              </a:rPr>
              <a:t>Cydia</a:t>
            </a:r>
            <a:r>
              <a:rPr lang="en-US" altLang="zh-TW" sz="1200" b="0" i="0" kern="1200" dirty="0" smtClean="0">
                <a:solidFill>
                  <a:schemeClr val="tx1"/>
                </a:solidFill>
                <a:effectLst/>
                <a:latin typeface="+mn-lt"/>
                <a:ea typeface="+mn-ea"/>
                <a:cs typeface="+mn-cs"/>
              </a:rPr>
              <a:t> Mobile Substrate</a:t>
            </a:r>
            <a:r>
              <a:rPr lang="zh-TW" altLang="en-US" sz="1200" b="0" i="0" kern="1200" dirty="0" smtClean="0">
                <a:solidFill>
                  <a:schemeClr val="tx1"/>
                </a:solidFill>
                <a:effectLst/>
                <a:latin typeface="+mn-lt"/>
                <a:ea typeface="+mn-ea"/>
                <a:cs typeface="+mn-cs"/>
              </a:rPr>
              <a:t>框架的軟件。這個框架在越獄社區非常有名，三叉戟套裝也使用了這個框架。</a:t>
            </a:r>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40</a:t>
            </a:fld>
            <a:endParaRPr lang="zh-TW" altLang="en-US"/>
          </a:p>
        </p:txBody>
      </p:sp>
    </p:spTree>
    <p:extLst>
      <p:ext uri="{BB962C8B-B14F-4D97-AF65-F5344CB8AC3E}">
        <p14:creationId xmlns:p14="http://schemas.microsoft.com/office/powerpoint/2010/main" val="108204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smtClean="0">
                <a:solidFill>
                  <a:schemeClr val="tx1"/>
                </a:solidFill>
                <a:effectLst/>
                <a:latin typeface="Arial" charset="0"/>
                <a:ea typeface="新細明體" pitchFamily="18" charset="-120"/>
                <a:cs typeface="+mn-cs"/>
              </a:rPr>
              <a:t>課程大綱：</a:t>
            </a:r>
          </a:p>
          <a:p>
            <a:r>
              <a:rPr lang="zh-TW" altLang="en-US" dirty="0" smtClean="0"/>
              <a:t>一、什麼是漏洞</a:t>
            </a:r>
            <a:r>
              <a:rPr lang="en-US" altLang="zh-TW" dirty="0" smtClean="0"/>
              <a:t>?</a:t>
            </a:r>
          </a:p>
          <a:p>
            <a:r>
              <a:rPr lang="en-US" altLang="zh-TW" dirty="0" smtClean="0"/>
              <a:t>	1.</a:t>
            </a:r>
            <a:r>
              <a:rPr lang="zh-TW" altLang="en-US" dirty="0" smtClean="0"/>
              <a:t>漏洞公告</a:t>
            </a:r>
          </a:p>
          <a:p>
            <a:r>
              <a:rPr lang="zh-TW" altLang="en-US" dirty="0" smtClean="0"/>
              <a:t>	</a:t>
            </a:r>
            <a:r>
              <a:rPr lang="en-US" altLang="zh-TW" dirty="0" smtClean="0"/>
              <a:t>2.OWSAP TOP 10</a:t>
            </a:r>
          </a:p>
          <a:p>
            <a:r>
              <a:rPr lang="zh-TW" altLang="en-US" dirty="0" smtClean="0"/>
              <a:t>二、滲透手法介紹</a:t>
            </a:r>
          </a:p>
          <a:p>
            <a:r>
              <a:rPr lang="zh-TW" altLang="en-US" dirty="0" smtClean="0"/>
              <a:t>	</a:t>
            </a:r>
            <a:r>
              <a:rPr lang="en-US" altLang="zh-TW" dirty="0" smtClean="0"/>
              <a:t>1.</a:t>
            </a:r>
            <a:r>
              <a:rPr lang="zh-TW" altLang="en-US" dirty="0" smtClean="0"/>
              <a:t>弱密碼攻擊</a:t>
            </a:r>
            <a:r>
              <a:rPr lang="en-US" altLang="zh-TW" dirty="0" smtClean="0"/>
              <a:t>(Weak Passwords)</a:t>
            </a:r>
          </a:p>
          <a:p>
            <a:r>
              <a:rPr lang="en-US" altLang="zh-TW" dirty="0" smtClean="0"/>
              <a:t>	2.</a:t>
            </a:r>
            <a:r>
              <a:rPr lang="zh-TW" altLang="en-US" dirty="0" smtClean="0"/>
              <a:t>路徑猜測</a:t>
            </a:r>
            <a:r>
              <a:rPr lang="en-US" altLang="zh-TW" dirty="0" smtClean="0"/>
              <a:t>(Directory Transversal)</a:t>
            </a:r>
          </a:p>
          <a:p>
            <a:r>
              <a:rPr lang="en-US" altLang="zh-TW" dirty="0" smtClean="0"/>
              <a:t>	3.</a:t>
            </a:r>
            <a:r>
              <a:rPr lang="zh-TW" altLang="en-US" dirty="0" smtClean="0"/>
              <a:t>注入攻擊</a:t>
            </a:r>
            <a:r>
              <a:rPr lang="en-US" altLang="zh-TW" dirty="0" smtClean="0"/>
              <a:t>(SQL Injection)</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2</a:t>
            </a:fld>
            <a:endParaRPr lang="en-US" altLang="zh-TW"/>
          </a:p>
        </p:txBody>
      </p:sp>
    </p:spTree>
    <p:extLst>
      <p:ext uri="{BB962C8B-B14F-4D97-AF65-F5344CB8AC3E}">
        <p14:creationId xmlns:p14="http://schemas.microsoft.com/office/powerpoint/2010/main" val="2223839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The Trident Exploit Chain:</a:t>
            </a:r>
            <a:endParaRPr lang="en-US" altLang="zh-TW" sz="1200" b="0" i="0" kern="1200" dirty="0" smtClean="0">
              <a:solidFill>
                <a:schemeClr val="tx1"/>
              </a:solidFill>
              <a:effectLst/>
              <a:latin typeface="+mn-lt"/>
              <a:ea typeface="+mn-ea"/>
              <a:cs typeface="+mn-cs"/>
            </a:endParaRPr>
          </a:p>
          <a:p>
            <a:r>
              <a:rPr lang="en-US" altLang="zh-TW" sz="1200" b="1" i="0" u="none" strike="noStrike" kern="1200" dirty="0" smtClean="0">
                <a:solidFill>
                  <a:schemeClr val="tx1"/>
                </a:solidFill>
                <a:effectLst/>
                <a:latin typeface="+mn-lt"/>
                <a:ea typeface="+mn-ea"/>
                <a:cs typeface="+mn-cs"/>
                <a:hlinkClick r:id="rId3"/>
              </a:rPr>
              <a:t>CVE-2016-4657</a:t>
            </a:r>
            <a:r>
              <a:rPr lang="en-US" altLang="zh-TW" sz="1200" b="0" i="0" kern="1200" dirty="0" smtClean="0">
                <a:solidFill>
                  <a:schemeClr val="tx1"/>
                </a:solidFill>
                <a:effectLst/>
                <a:latin typeface="+mn-lt"/>
                <a:ea typeface="+mn-ea"/>
                <a:cs typeface="+mn-cs"/>
              </a:rPr>
              <a:t>: Visiting a maliciously crafted website may lead to arbitrary code execution</a:t>
            </a:r>
          </a:p>
          <a:p>
            <a:r>
              <a:rPr lang="en-US" altLang="zh-TW" sz="1200" b="1" i="0" u="none" strike="noStrike" kern="1200" dirty="0" smtClean="0">
                <a:solidFill>
                  <a:schemeClr val="tx1"/>
                </a:solidFill>
                <a:effectLst/>
                <a:latin typeface="+mn-lt"/>
                <a:ea typeface="+mn-ea"/>
                <a:cs typeface="+mn-cs"/>
                <a:hlinkClick r:id="rId4"/>
              </a:rPr>
              <a:t>CVE-2016-4655</a:t>
            </a:r>
            <a:r>
              <a:rPr lang="en-US" altLang="zh-TW" sz="1200" b="0" i="0" kern="1200" dirty="0" smtClean="0">
                <a:solidFill>
                  <a:schemeClr val="tx1"/>
                </a:solidFill>
                <a:effectLst/>
                <a:latin typeface="+mn-lt"/>
                <a:ea typeface="+mn-ea"/>
                <a:cs typeface="+mn-cs"/>
              </a:rPr>
              <a:t>: An application may be able to disclose kernel memory</a:t>
            </a:r>
          </a:p>
          <a:p>
            <a:r>
              <a:rPr lang="en-US" altLang="zh-TW" sz="1200" b="1" i="0" u="none" strike="noStrike" kern="1200" dirty="0" smtClean="0">
                <a:solidFill>
                  <a:schemeClr val="tx1"/>
                </a:solidFill>
                <a:effectLst/>
                <a:latin typeface="+mn-lt"/>
                <a:ea typeface="+mn-ea"/>
                <a:cs typeface="+mn-cs"/>
                <a:hlinkClick r:id="rId5"/>
              </a:rPr>
              <a:t>CVE-2016-4656</a:t>
            </a:r>
            <a:r>
              <a:rPr lang="en-US" altLang="zh-TW" sz="1200" b="0" i="0" kern="1200" dirty="0" smtClean="0">
                <a:solidFill>
                  <a:schemeClr val="tx1"/>
                </a:solidFill>
                <a:effectLst/>
                <a:latin typeface="+mn-lt"/>
                <a:ea typeface="+mn-ea"/>
                <a:cs typeface="+mn-cs"/>
              </a:rPr>
              <a:t>: An application may be able to execute arbitrary code with kernel privileges</a:t>
            </a:r>
          </a:p>
          <a:p>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42</a:t>
            </a:fld>
            <a:endParaRPr lang="zh-TW" altLang="en-US"/>
          </a:p>
        </p:txBody>
      </p:sp>
    </p:spTree>
    <p:extLst>
      <p:ext uri="{BB962C8B-B14F-4D97-AF65-F5344CB8AC3E}">
        <p14:creationId xmlns:p14="http://schemas.microsoft.com/office/powerpoint/2010/main" val="589361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The Trident Exploit Chain:</a:t>
            </a:r>
            <a:endParaRPr lang="en-US" altLang="zh-TW" sz="1200" b="0" i="0" kern="1200" dirty="0" smtClean="0">
              <a:solidFill>
                <a:schemeClr val="tx1"/>
              </a:solidFill>
              <a:effectLst/>
              <a:latin typeface="+mn-lt"/>
              <a:ea typeface="+mn-ea"/>
              <a:cs typeface="+mn-cs"/>
            </a:endParaRPr>
          </a:p>
          <a:p>
            <a:r>
              <a:rPr lang="en-US" altLang="zh-TW" sz="1200" b="1" i="0" u="none" strike="noStrike" kern="1200" dirty="0" smtClean="0">
                <a:solidFill>
                  <a:schemeClr val="tx1"/>
                </a:solidFill>
                <a:effectLst/>
                <a:latin typeface="+mn-lt"/>
                <a:ea typeface="+mn-ea"/>
                <a:cs typeface="+mn-cs"/>
                <a:hlinkClick r:id="rId3"/>
              </a:rPr>
              <a:t>CVE-2016-4657</a:t>
            </a:r>
            <a:r>
              <a:rPr lang="en-US" altLang="zh-TW" sz="1200" b="0" i="0" kern="1200" dirty="0" smtClean="0">
                <a:solidFill>
                  <a:schemeClr val="tx1"/>
                </a:solidFill>
                <a:effectLst/>
                <a:latin typeface="+mn-lt"/>
                <a:ea typeface="+mn-ea"/>
                <a:cs typeface="+mn-cs"/>
              </a:rPr>
              <a:t>: Visiting a maliciously crafted website may lead to arbitrary code execution</a:t>
            </a:r>
          </a:p>
          <a:p>
            <a:r>
              <a:rPr lang="en-US" altLang="zh-TW" sz="1200" b="1" i="0" u="none" strike="noStrike" kern="1200" dirty="0" smtClean="0">
                <a:solidFill>
                  <a:schemeClr val="tx1"/>
                </a:solidFill>
                <a:effectLst/>
                <a:latin typeface="+mn-lt"/>
                <a:ea typeface="+mn-ea"/>
                <a:cs typeface="+mn-cs"/>
                <a:hlinkClick r:id="rId4"/>
              </a:rPr>
              <a:t>CVE-2016-4655</a:t>
            </a:r>
            <a:r>
              <a:rPr lang="en-US" altLang="zh-TW" sz="1200" b="0" i="0" kern="1200" dirty="0" smtClean="0">
                <a:solidFill>
                  <a:schemeClr val="tx1"/>
                </a:solidFill>
                <a:effectLst/>
                <a:latin typeface="+mn-lt"/>
                <a:ea typeface="+mn-ea"/>
                <a:cs typeface="+mn-cs"/>
              </a:rPr>
              <a:t>: An application may be able to disclose kernel memory</a:t>
            </a:r>
          </a:p>
          <a:p>
            <a:r>
              <a:rPr lang="en-US" altLang="zh-TW" sz="1200" b="1" i="0" u="none" strike="noStrike" kern="1200" dirty="0" smtClean="0">
                <a:solidFill>
                  <a:schemeClr val="tx1"/>
                </a:solidFill>
                <a:effectLst/>
                <a:latin typeface="+mn-lt"/>
                <a:ea typeface="+mn-ea"/>
                <a:cs typeface="+mn-cs"/>
                <a:hlinkClick r:id="rId5"/>
              </a:rPr>
              <a:t>CVE-2016-4656</a:t>
            </a:r>
            <a:r>
              <a:rPr lang="en-US" altLang="zh-TW" sz="1200" b="0" i="0" kern="1200" dirty="0" smtClean="0">
                <a:solidFill>
                  <a:schemeClr val="tx1"/>
                </a:solidFill>
                <a:effectLst/>
                <a:latin typeface="+mn-lt"/>
                <a:ea typeface="+mn-ea"/>
                <a:cs typeface="+mn-cs"/>
              </a:rPr>
              <a:t>: An application may be able to execute arbitrary code with kernel privileges</a:t>
            </a:r>
          </a:p>
          <a:p>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44</a:t>
            </a:fld>
            <a:endParaRPr lang="zh-TW" altLang="en-US"/>
          </a:p>
        </p:txBody>
      </p:sp>
    </p:spTree>
    <p:extLst>
      <p:ext uri="{BB962C8B-B14F-4D97-AF65-F5344CB8AC3E}">
        <p14:creationId xmlns:p14="http://schemas.microsoft.com/office/powerpoint/2010/main" val="1726540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The Trident Exploit Chain:</a:t>
            </a:r>
            <a:endParaRPr lang="en-US" altLang="zh-TW" sz="1200" b="0" i="0" kern="1200" dirty="0" smtClean="0">
              <a:solidFill>
                <a:schemeClr val="tx1"/>
              </a:solidFill>
              <a:effectLst/>
              <a:latin typeface="+mn-lt"/>
              <a:ea typeface="+mn-ea"/>
              <a:cs typeface="+mn-cs"/>
            </a:endParaRPr>
          </a:p>
          <a:p>
            <a:r>
              <a:rPr lang="en-US" altLang="zh-TW" sz="1200" b="1" i="0" u="none" strike="noStrike" kern="1200" dirty="0" smtClean="0">
                <a:solidFill>
                  <a:schemeClr val="tx1"/>
                </a:solidFill>
                <a:effectLst/>
                <a:latin typeface="+mn-lt"/>
                <a:ea typeface="+mn-ea"/>
                <a:cs typeface="+mn-cs"/>
                <a:hlinkClick r:id="rId3"/>
              </a:rPr>
              <a:t>CVE-2016-4657</a:t>
            </a:r>
            <a:r>
              <a:rPr lang="en-US" altLang="zh-TW" sz="1200" b="0" i="0" kern="1200" dirty="0" smtClean="0">
                <a:solidFill>
                  <a:schemeClr val="tx1"/>
                </a:solidFill>
                <a:effectLst/>
                <a:latin typeface="+mn-lt"/>
                <a:ea typeface="+mn-ea"/>
                <a:cs typeface="+mn-cs"/>
              </a:rPr>
              <a:t>: Visiting a maliciously crafted website may lead to arbitrary code execution</a:t>
            </a:r>
          </a:p>
          <a:p>
            <a:r>
              <a:rPr lang="en-US" altLang="zh-TW" sz="1200" b="1" i="0" u="none" strike="noStrike" kern="1200" dirty="0" smtClean="0">
                <a:solidFill>
                  <a:schemeClr val="tx1"/>
                </a:solidFill>
                <a:effectLst/>
                <a:latin typeface="+mn-lt"/>
                <a:ea typeface="+mn-ea"/>
                <a:cs typeface="+mn-cs"/>
                <a:hlinkClick r:id="rId4"/>
              </a:rPr>
              <a:t>CVE-2016-4655</a:t>
            </a:r>
            <a:r>
              <a:rPr lang="en-US" altLang="zh-TW" sz="1200" b="0" i="0" kern="1200" dirty="0" smtClean="0">
                <a:solidFill>
                  <a:schemeClr val="tx1"/>
                </a:solidFill>
                <a:effectLst/>
                <a:latin typeface="+mn-lt"/>
                <a:ea typeface="+mn-ea"/>
                <a:cs typeface="+mn-cs"/>
              </a:rPr>
              <a:t>: An application may be able to disclose kernel memory</a:t>
            </a:r>
          </a:p>
          <a:p>
            <a:r>
              <a:rPr lang="en-US" altLang="zh-TW" sz="1200" b="1" i="0" u="none" strike="noStrike" kern="1200" dirty="0" smtClean="0">
                <a:solidFill>
                  <a:schemeClr val="tx1"/>
                </a:solidFill>
                <a:effectLst/>
                <a:latin typeface="+mn-lt"/>
                <a:ea typeface="+mn-ea"/>
                <a:cs typeface="+mn-cs"/>
                <a:hlinkClick r:id="rId5"/>
              </a:rPr>
              <a:t>CVE-2016-4656</a:t>
            </a:r>
            <a:r>
              <a:rPr lang="en-US" altLang="zh-TW" sz="1200" b="0" i="0" kern="1200" dirty="0" smtClean="0">
                <a:solidFill>
                  <a:schemeClr val="tx1"/>
                </a:solidFill>
                <a:effectLst/>
                <a:latin typeface="+mn-lt"/>
                <a:ea typeface="+mn-ea"/>
                <a:cs typeface="+mn-cs"/>
              </a:rPr>
              <a:t>: An application may be able to execute arbitrary code with kernel privileges</a:t>
            </a:r>
          </a:p>
          <a:p>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45</a:t>
            </a:fld>
            <a:endParaRPr lang="zh-TW" altLang="en-US"/>
          </a:p>
        </p:txBody>
      </p:sp>
    </p:spTree>
    <p:extLst>
      <p:ext uri="{BB962C8B-B14F-4D97-AF65-F5344CB8AC3E}">
        <p14:creationId xmlns:p14="http://schemas.microsoft.com/office/powerpoint/2010/main" val="1497222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The Trident Exploit Chain:</a:t>
            </a:r>
            <a:endParaRPr lang="en-US" altLang="zh-TW" sz="1200" b="0" i="0" kern="1200" dirty="0" smtClean="0">
              <a:solidFill>
                <a:schemeClr val="tx1"/>
              </a:solidFill>
              <a:effectLst/>
              <a:latin typeface="+mn-lt"/>
              <a:ea typeface="+mn-ea"/>
              <a:cs typeface="+mn-cs"/>
            </a:endParaRPr>
          </a:p>
          <a:p>
            <a:r>
              <a:rPr lang="en-US" altLang="zh-TW" sz="1200" b="1" i="0" u="none" strike="noStrike" kern="1200" dirty="0" smtClean="0">
                <a:solidFill>
                  <a:schemeClr val="tx1"/>
                </a:solidFill>
                <a:effectLst/>
                <a:latin typeface="+mn-lt"/>
                <a:ea typeface="+mn-ea"/>
                <a:cs typeface="+mn-cs"/>
                <a:hlinkClick r:id="rId3"/>
              </a:rPr>
              <a:t>CVE-2016-4657</a:t>
            </a:r>
            <a:r>
              <a:rPr lang="en-US" altLang="zh-TW" sz="1200" b="0" i="0" kern="1200" dirty="0" smtClean="0">
                <a:solidFill>
                  <a:schemeClr val="tx1"/>
                </a:solidFill>
                <a:effectLst/>
                <a:latin typeface="+mn-lt"/>
                <a:ea typeface="+mn-ea"/>
                <a:cs typeface="+mn-cs"/>
              </a:rPr>
              <a:t>: Visiting a maliciously crafted website may lead to arbitrary code execution</a:t>
            </a:r>
          </a:p>
          <a:p>
            <a:r>
              <a:rPr lang="en-US" altLang="zh-TW" sz="1200" b="1" i="0" u="none" strike="noStrike" kern="1200" dirty="0" smtClean="0">
                <a:solidFill>
                  <a:schemeClr val="tx1"/>
                </a:solidFill>
                <a:effectLst/>
                <a:latin typeface="+mn-lt"/>
                <a:ea typeface="+mn-ea"/>
                <a:cs typeface="+mn-cs"/>
                <a:hlinkClick r:id="rId4"/>
              </a:rPr>
              <a:t>CVE-2016-4655</a:t>
            </a:r>
            <a:r>
              <a:rPr lang="en-US" altLang="zh-TW" sz="1200" b="0" i="0" kern="1200" dirty="0" smtClean="0">
                <a:solidFill>
                  <a:schemeClr val="tx1"/>
                </a:solidFill>
                <a:effectLst/>
                <a:latin typeface="+mn-lt"/>
                <a:ea typeface="+mn-ea"/>
                <a:cs typeface="+mn-cs"/>
              </a:rPr>
              <a:t>: An application may be able to disclose kernel memory</a:t>
            </a:r>
          </a:p>
          <a:p>
            <a:r>
              <a:rPr lang="en-US" altLang="zh-TW" sz="1200" b="1" i="0" u="none" strike="noStrike" kern="1200" dirty="0" smtClean="0">
                <a:solidFill>
                  <a:schemeClr val="tx1"/>
                </a:solidFill>
                <a:effectLst/>
                <a:latin typeface="+mn-lt"/>
                <a:ea typeface="+mn-ea"/>
                <a:cs typeface="+mn-cs"/>
                <a:hlinkClick r:id="rId5"/>
              </a:rPr>
              <a:t>CVE-2016-4656</a:t>
            </a:r>
            <a:r>
              <a:rPr lang="en-US" altLang="zh-TW" sz="1200" b="0" i="0" kern="1200" dirty="0" smtClean="0">
                <a:solidFill>
                  <a:schemeClr val="tx1"/>
                </a:solidFill>
                <a:effectLst/>
                <a:latin typeface="+mn-lt"/>
                <a:ea typeface="+mn-ea"/>
                <a:cs typeface="+mn-cs"/>
              </a:rPr>
              <a:t>: An application may be able to execute arbitrary code with kernel privileges</a:t>
            </a:r>
          </a:p>
          <a:p>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49</a:t>
            </a:fld>
            <a:endParaRPr lang="zh-TW" altLang="en-US"/>
          </a:p>
        </p:txBody>
      </p:sp>
    </p:spTree>
    <p:extLst>
      <p:ext uri="{BB962C8B-B14F-4D97-AF65-F5344CB8AC3E}">
        <p14:creationId xmlns:p14="http://schemas.microsoft.com/office/powerpoint/2010/main" val="4056960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The Trident Exploit Chain:</a:t>
            </a:r>
            <a:endParaRPr lang="en-US" altLang="zh-TW" sz="1200" b="0" i="0" kern="1200" dirty="0" smtClean="0">
              <a:solidFill>
                <a:schemeClr val="tx1"/>
              </a:solidFill>
              <a:effectLst/>
              <a:latin typeface="+mn-lt"/>
              <a:ea typeface="+mn-ea"/>
              <a:cs typeface="+mn-cs"/>
            </a:endParaRPr>
          </a:p>
          <a:p>
            <a:r>
              <a:rPr lang="en-US" altLang="zh-TW" sz="1200" b="1" i="0" u="none" strike="noStrike" kern="1200" dirty="0" smtClean="0">
                <a:solidFill>
                  <a:schemeClr val="tx1"/>
                </a:solidFill>
                <a:effectLst/>
                <a:latin typeface="+mn-lt"/>
                <a:ea typeface="+mn-ea"/>
                <a:cs typeface="+mn-cs"/>
                <a:hlinkClick r:id="rId3"/>
              </a:rPr>
              <a:t>CVE-2016-4657</a:t>
            </a:r>
            <a:r>
              <a:rPr lang="en-US" altLang="zh-TW" sz="1200" b="0" i="0" kern="1200" dirty="0" smtClean="0">
                <a:solidFill>
                  <a:schemeClr val="tx1"/>
                </a:solidFill>
                <a:effectLst/>
                <a:latin typeface="+mn-lt"/>
                <a:ea typeface="+mn-ea"/>
                <a:cs typeface="+mn-cs"/>
              </a:rPr>
              <a:t>: Visiting a maliciously crafted website may lead to arbitrary code execution</a:t>
            </a:r>
          </a:p>
          <a:p>
            <a:r>
              <a:rPr lang="en-US" altLang="zh-TW" sz="1200" b="1" i="0" u="none" strike="noStrike" kern="1200" dirty="0" smtClean="0">
                <a:solidFill>
                  <a:schemeClr val="tx1"/>
                </a:solidFill>
                <a:effectLst/>
                <a:latin typeface="+mn-lt"/>
                <a:ea typeface="+mn-ea"/>
                <a:cs typeface="+mn-cs"/>
                <a:hlinkClick r:id="rId4"/>
              </a:rPr>
              <a:t>CVE-2016-4655</a:t>
            </a:r>
            <a:r>
              <a:rPr lang="en-US" altLang="zh-TW" sz="1200" b="0" i="0" kern="1200" dirty="0" smtClean="0">
                <a:solidFill>
                  <a:schemeClr val="tx1"/>
                </a:solidFill>
                <a:effectLst/>
                <a:latin typeface="+mn-lt"/>
                <a:ea typeface="+mn-ea"/>
                <a:cs typeface="+mn-cs"/>
              </a:rPr>
              <a:t>: An application may be able to disclose kernel memory</a:t>
            </a:r>
          </a:p>
          <a:p>
            <a:r>
              <a:rPr lang="en-US" altLang="zh-TW" sz="1200" b="1" i="0" u="none" strike="noStrike" kern="1200" dirty="0" smtClean="0">
                <a:solidFill>
                  <a:schemeClr val="tx1"/>
                </a:solidFill>
                <a:effectLst/>
                <a:latin typeface="+mn-lt"/>
                <a:ea typeface="+mn-ea"/>
                <a:cs typeface="+mn-cs"/>
                <a:hlinkClick r:id="rId5"/>
              </a:rPr>
              <a:t>CVE-2016-4656</a:t>
            </a:r>
            <a:r>
              <a:rPr lang="en-US" altLang="zh-TW" sz="1200" b="0" i="0" kern="1200" dirty="0" smtClean="0">
                <a:solidFill>
                  <a:schemeClr val="tx1"/>
                </a:solidFill>
                <a:effectLst/>
                <a:latin typeface="+mn-lt"/>
                <a:ea typeface="+mn-ea"/>
                <a:cs typeface="+mn-cs"/>
              </a:rPr>
              <a:t>: An application may be able to execute arbitrary code with kernel privileges</a:t>
            </a:r>
          </a:p>
          <a:p>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50</a:t>
            </a:fld>
            <a:endParaRPr lang="zh-TW" altLang="en-US"/>
          </a:p>
        </p:txBody>
      </p:sp>
    </p:spTree>
    <p:extLst>
      <p:ext uri="{BB962C8B-B14F-4D97-AF65-F5344CB8AC3E}">
        <p14:creationId xmlns:p14="http://schemas.microsoft.com/office/powerpoint/2010/main" val="2210560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smtClean="0">
                <a:solidFill>
                  <a:schemeClr val="tx1"/>
                </a:solidFill>
                <a:effectLst/>
                <a:latin typeface="+mn-lt"/>
                <a:ea typeface="+mn-ea"/>
                <a:cs typeface="+mn-cs"/>
              </a:rPr>
              <a:t>The Trident Exploit Chain:</a:t>
            </a:r>
            <a:endParaRPr lang="en-US" altLang="zh-TW" sz="1200" b="0" i="0" kern="1200" dirty="0" smtClean="0">
              <a:solidFill>
                <a:schemeClr val="tx1"/>
              </a:solidFill>
              <a:effectLst/>
              <a:latin typeface="+mn-lt"/>
              <a:ea typeface="+mn-ea"/>
              <a:cs typeface="+mn-cs"/>
            </a:endParaRPr>
          </a:p>
          <a:p>
            <a:r>
              <a:rPr lang="en-US" altLang="zh-TW" sz="1200" b="1" i="0" u="none" strike="noStrike" kern="1200" dirty="0" smtClean="0">
                <a:solidFill>
                  <a:schemeClr val="tx1"/>
                </a:solidFill>
                <a:effectLst/>
                <a:latin typeface="+mn-lt"/>
                <a:ea typeface="+mn-ea"/>
                <a:cs typeface="+mn-cs"/>
                <a:hlinkClick r:id="rId3"/>
              </a:rPr>
              <a:t>CVE-2016-4657</a:t>
            </a:r>
            <a:r>
              <a:rPr lang="en-US" altLang="zh-TW" sz="1200" b="0" i="0" kern="1200" dirty="0" smtClean="0">
                <a:solidFill>
                  <a:schemeClr val="tx1"/>
                </a:solidFill>
                <a:effectLst/>
                <a:latin typeface="+mn-lt"/>
                <a:ea typeface="+mn-ea"/>
                <a:cs typeface="+mn-cs"/>
              </a:rPr>
              <a:t>: Visiting a maliciously crafted website may lead to arbitrary code execution</a:t>
            </a:r>
          </a:p>
          <a:p>
            <a:r>
              <a:rPr lang="en-US" altLang="zh-TW" sz="1200" b="1" i="0" u="none" strike="noStrike" kern="1200" dirty="0" smtClean="0">
                <a:solidFill>
                  <a:schemeClr val="tx1"/>
                </a:solidFill>
                <a:effectLst/>
                <a:latin typeface="+mn-lt"/>
                <a:ea typeface="+mn-ea"/>
                <a:cs typeface="+mn-cs"/>
                <a:hlinkClick r:id="rId4"/>
              </a:rPr>
              <a:t>CVE-2016-4655</a:t>
            </a:r>
            <a:r>
              <a:rPr lang="en-US" altLang="zh-TW" sz="1200" b="0" i="0" kern="1200" dirty="0" smtClean="0">
                <a:solidFill>
                  <a:schemeClr val="tx1"/>
                </a:solidFill>
                <a:effectLst/>
                <a:latin typeface="+mn-lt"/>
                <a:ea typeface="+mn-ea"/>
                <a:cs typeface="+mn-cs"/>
              </a:rPr>
              <a:t>: An application may be able to disclose kernel memory</a:t>
            </a:r>
          </a:p>
          <a:p>
            <a:r>
              <a:rPr lang="en-US" altLang="zh-TW" sz="1200" b="1" i="0" u="none" strike="noStrike" kern="1200" dirty="0" smtClean="0">
                <a:solidFill>
                  <a:schemeClr val="tx1"/>
                </a:solidFill>
                <a:effectLst/>
                <a:latin typeface="+mn-lt"/>
                <a:ea typeface="+mn-ea"/>
                <a:cs typeface="+mn-cs"/>
                <a:hlinkClick r:id="rId5"/>
              </a:rPr>
              <a:t>CVE-2016-4656</a:t>
            </a:r>
            <a:r>
              <a:rPr lang="en-US" altLang="zh-TW" sz="1200" b="0" i="0" kern="1200" dirty="0" smtClean="0">
                <a:solidFill>
                  <a:schemeClr val="tx1"/>
                </a:solidFill>
                <a:effectLst/>
                <a:latin typeface="+mn-lt"/>
                <a:ea typeface="+mn-ea"/>
                <a:cs typeface="+mn-cs"/>
              </a:rPr>
              <a:t>: An application may be able to execute arbitrary code with kernel privileges</a:t>
            </a:r>
          </a:p>
          <a:p>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51</a:t>
            </a:fld>
            <a:endParaRPr lang="zh-TW" altLang="en-US"/>
          </a:p>
        </p:txBody>
      </p:sp>
    </p:spTree>
    <p:extLst>
      <p:ext uri="{BB962C8B-B14F-4D97-AF65-F5344CB8AC3E}">
        <p14:creationId xmlns:p14="http://schemas.microsoft.com/office/powerpoint/2010/main" val="1793400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53</a:t>
            </a:fld>
            <a:endParaRPr lang="en-US" altLang="zh-TW"/>
          </a:p>
        </p:txBody>
      </p:sp>
    </p:spTree>
    <p:extLst>
      <p:ext uri="{BB962C8B-B14F-4D97-AF65-F5344CB8AC3E}">
        <p14:creationId xmlns:p14="http://schemas.microsoft.com/office/powerpoint/2010/main" val="712767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a:t>
            </a:r>
            <a:r>
              <a:rPr lang="zh-TW" altLang="en-US" dirty="0" smtClean="0"/>
              <a:t>資安界有一套潛規則</a:t>
            </a:r>
            <a:r>
              <a:rPr lang="en-US" altLang="zh-TW" dirty="0" smtClean="0"/>
              <a:t>[</a:t>
            </a:r>
            <a:r>
              <a:rPr lang="zh-TW" altLang="en-US" dirty="0" smtClean="0"/>
              <a:t>資安無絕對，只有比鄰強</a:t>
            </a:r>
            <a:r>
              <a:rPr lang="en-US" altLang="zh-TW" dirty="0" smtClean="0"/>
              <a:t>]</a:t>
            </a:r>
            <a:r>
              <a:rPr lang="zh-TW" altLang="en-US" dirty="0" smtClean="0"/>
              <a:t>，只要防護做得比其他人好，駭客自然會轉移目標。</a:t>
            </a:r>
            <a:endParaRPr lang="en-US" altLang="zh-TW" dirty="0" smtClean="0"/>
          </a:p>
          <a:p>
            <a:r>
              <a:rPr lang="en-US" altLang="zh-TW" dirty="0" smtClean="0"/>
              <a:t>2.</a:t>
            </a:r>
            <a:r>
              <a:rPr lang="zh-TW" altLang="en-US" dirty="0" smtClean="0"/>
              <a:t>人才比設備重要。</a:t>
            </a:r>
            <a:r>
              <a:rPr lang="en-US" altLang="zh-TW" dirty="0" smtClean="0"/>
              <a:t>-</a:t>
            </a:r>
            <a:r>
              <a:rPr lang="zh-TW" altLang="en-US" dirty="0" smtClean="0"/>
              <a:t>養兵千日用在一時</a:t>
            </a:r>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54</a:t>
            </a:fld>
            <a:endParaRPr lang="en-US" altLang="zh-TW"/>
          </a:p>
        </p:txBody>
      </p:sp>
    </p:spTree>
    <p:extLst>
      <p:ext uri="{BB962C8B-B14F-4D97-AF65-F5344CB8AC3E}">
        <p14:creationId xmlns:p14="http://schemas.microsoft.com/office/powerpoint/2010/main" val="712767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55</a:t>
            </a:fld>
            <a:endParaRPr lang="en-US" altLang="zh-TW"/>
          </a:p>
        </p:txBody>
      </p:sp>
    </p:spTree>
    <p:extLst>
      <p:ext uri="{BB962C8B-B14F-4D97-AF65-F5344CB8AC3E}">
        <p14:creationId xmlns:p14="http://schemas.microsoft.com/office/powerpoint/2010/main" val="658227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56</a:t>
            </a:fld>
            <a:endParaRPr lang="en-US" altLang="zh-TW"/>
          </a:p>
        </p:txBody>
      </p:sp>
    </p:spTree>
    <p:extLst>
      <p:ext uri="{BB962C8B-B14F-4D97-AF65-F5344CB8AC3E}">
        <p14:creationId xmlns:p14="http://schemas.microsoft.com/office/powerpoint/2010/main" val="342823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3</a:t>
            </a:fld>
            <a:endParaRPr lang="en-US" altLang="zh-TW"/>
          </a:p>
        </p:txBody>
      </p:sp>
    </p:spTree>
    <p:extLst>
      <p:ext uri="{BB962C8B-B14F-4D97-AF65-F5344CB8AC3E}">
        <p14:creationId xmlns:p14="http://schemas.microsoft.com/office/powerpoint/2010/main" val="712767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sz="1200" dirty="0" smtClean="0">
                <a:latin typeface="標楷體" pitchFamily="65" charset="-120"/>
              </a:rPr>
              <a:t>穩定成效</a:t>
            </a:r>
            <a:r>
              <a:rPr lang="en-US" altLang="zh-TW" sz="1200" dirty="0" smtClean="0">
                <a:latin typeface="標楷體" pitchFamily="65" charset="-120"/>
              </a:rPr>
              <a:t>-</a:t>
            </a:r>
            <a:r>
              <a:rPr lang="zh-TW" altLang="en-US" sz="1200" dirty="0" smtClean="0">
                <a:latin typeface="標楷體" pitchFamily="65" charset="-120"/>
              </a:rPr>
              <a:t>誤判會增加修補員工工作量，對於組織主管而言較無關緊要，怕的是漏判</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57</a:t>
            </a:fld>
            <a:endParaRPr lang="en-US" altLang="zh-TW"/>
          </a:p>
        </p:txBody>
      </p:sp>
    </p:spTree>
    <p:extLst>
      <p:ext uri="{BB962C8B-B14F-4D97-AF65-F5344CB8AC3E}">
        <p14:creationId xmlns:p14="http://schemas.microsoft.com/office/powerpoint/2010/main" val="1856910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雙白箱測試與白箱測試類似</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58</a:t>
            </a:fld>
            <a:endParaRPr lang="en-US" altLang="zh-TW"/>
          </a:p>
        </p:txBody>
      </p:sp>
    </p:spTree>
    <p:extLst>
      <p:ext uri="{BB962C8B-B14F-4D97-AF65-F5344CB8AC3E}">
        <p14:creationId xmlns:p14="http://schemas.microsoft.com/office/powerpoint/2010/main" val="2604255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雙白箱測試與白箱測試類似</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64</a:t>
            </a:fld>
            <a:endParaRPr lang="en-US" altLang="zh-TW"/>
          </a:p>
        </p:txBody>
      </p:sp>
    </p:spTree>
    <p:extLst>
      <p:ext uri="{BB962C8B-B14F-4D97-AF65-F5344CB8AC3E}">
        <p14:creationId xmlns:p14="http://schemas.microsoft.com/office/powerpoint/2010/main" val="4221469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美國國家標準暨技術研究院 </a:t>
            </a:r>
            <a:r>
              <a:rPr lang="en-US" altLang="zh-TW" dirty="0" smtClean="0"/>
              <a:t>(National Institute of Standards and Technology, NIST)</a:t>
            </a:r>
            <a:r>
              <a:rPr lang="zh-TW" altLang="en-US" dirty="0" smtClean="0"/>
              <a:t>在</a:t>
            </a:r>
            <a:r>
              <a:rPr lang="en-US" altLang="zh-TW" dirty="0" smtClean="0"/>
              <a:t>NISTIR 8138</a:t>
            </a:r>
            <a:r>
              <a:rPr lang="zh-TW" altLang="en-US" dirty="0" smtClean="0"/>
              <a:t>草案中提到：</a:t>
            </a:r>
            <a:br>
              <a:rPr lang="zh-TW" altLang="en-US" dirty="0" smtClean="0"/>
            </a:br>
            <a:r>
              <a:rPr lang="zh-TW" altLang="en-US" dirty="0" smtClean="0"/>
              <a:t>漏洞是一個存在於產品或是裝置的運算邏輯弱點，且可能被導致威脅的分子利用。</a:t>
            </a:r>
            <a:br>
              <a:rPr lang="zh-TW" altLang="en-US" dirty="0" smtClean="0"/>
            </a:br>
            <a:r>
              <a:rPr lang="en-US" altLang="zh-TW" dirty="0" smtClean="0"/>
              <a:t>A Vulnerability is any weakness in the computational logic found in products or devices that could be exploited by a threat source.</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通用漏洞揭露計畫 </a:t>
            </a:r>
            <a:r>
              <a:rPr lang="en-US" altLang="zh-TW" dirty="0" smtClean="0"/>
              <a:t>(Common Vulnerabilities and Exposures, CVE®)</a:t>
            </a:r>
            <a:r>
              <a:rPr lang="zh-TW" altLang="en-US" dirty="0" smtClean="0"/>
              <a:t>：</a:t>
            </a:r>
            <a:br>
              <a:rPr lang="zh-TW" altLang="en-US" dirty="0" smtClean="0"/>
            </a:br>
            <a:r>
              <a:rPr lang="zh-TW" altLang="en-US" dirty="0" smtClean="0"/>
              <a:t>一般來說，漏洞之定義為一存在於軟硬體元件運算邏輯（例如程式碼）中的弱點，當弱點被利用時，會導致資料的機密性、完整性或可用性產生負面影響。</a:t>
            </a:r>
            <a:br>
              <a:rPr lang="zh-TW" altLang="en-US" dirty="0" smtClean="0"/>
            </a:br>
            <a:r>
              <a:rPr lang="en-US" altLang="zh-TW" dirty="0" smtClean="0"/>
              <a:t>In general, a vulnerability is defined as a weakness in the computational logic (e.g., code) found in software and hardware components that, when exploited, results in a negative impact to confidentiality, integrity, OR availability.</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dirty="0" smtClean="0">
                <a:latin typeface="標楷體" pitchFamily="65" charset="-120"/>
              </a:rPr>
              <a:t>TWCERT: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漏洞 </a:t>
            </a:r>
            <a:r>
              <a:rPr lang="en-US" altLang="zh-TW" dirty="0" smtClean="0"/>
              <a:t>(Vulnerability)</a:t>
            </a:r>
            <a:r>
              <a:rPr lang="zh-TW" altLang="en-US" dirty="0" smtClean="0"/>
              <a:t>之定義為發生於軟體、韌體及微程式中的 </a:t>
            </a:r>
            <a:r>
              <a:rPr lang="en-US" altLang="zh-TW" dirty="0" smtClean="0"/>
              <a:t>Bug</a:t>
            </a:r>
            <a:r>
              <a:rPr lang="zh-TW" altLang="en-US" dirty="0" smtClean="0"/>
              <a:t>，且若此</a:t>
            </a:r>
            <a:br>
              <a:rPr lang="zh-TW" altLang="en-US" dirty="0" smtClean="0"/>
            </a:br>
            <a:r>
              <a:rPr lang="en-US" altLang="zh-TW" dirty="0" smtClean="0"/>
              <a:t>Bug </a:t>
            </a:r>
            <a:r>
              <a:rPr lang="zh-TW" altLang="en-US" dirty="0" smtClean="0"/>
              <a:t>遭利用，會導致資料的機密性、完整性或可用性產生負面影響。因此，若為</a:t>
            </a:r>
            <a:br>
              <a:rPr lang="zh-TW" altLang="en-US" dirty="0" smtClean="0"/>
            </a:br>
            <a:r>
              <a:rPr lang="zh-TW" altLang="en-US" dirty="0" smtClean="0"/>
              <a:t>硬體零件設計不良導致產品外殼損毀等，則不可稱之為漏洞。</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smtClean="0"/>
          </a:p>
          <a:p>
            <a:r>
              <a:rPr lang="zh-TW" altLang="en-US" dirty="0" smtClean="0"/>
              <a:t>參考資料：</a:t>
            </a:r>
            <a:br>
              <a:rPr lang="zh-TW" altLang="en-US" dirty="0" smtClean="0"/>
            </a:br>
            <a:r>
              <a:rPr lang="en-US" altLang="zh-TW" dirty="0" smtClean="0"/>
              <a:t>[1] </a:t>
            </a:r>
            <a:r>
              <a:rPr lang="en-US" altLang="zh-TW" dirty="0" smtClean="0">
                <a:hlinkClick r:id="rId3"/>
              </a:rPr>
              <a:t>https://csrc.nist.gov/publications/detail/nistir/8138/draft</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t>[2] </a:t>
            </a:r>
            <a:r>
              <a:rPr lang="en-US" altLang="zh-TW" dirty="0" smtClean="0">
                <a:hlinkClick r:id="rId4"/>
              </a:rPr>
              <a:t>https://cve.mitre.org/cve/cna/rules.html</a:t>
            </a:r>
            <a:r>
              <a:rPr lang="zh-TW" altLang="en-US" dirty="0" smtClean="0"/>
              <a:t/>
            </a:r>
            <a:br>
              <a:rPr lang="zh-TW" altLang="en-US" dirty="0" smtClean="0"/>
            </a:br>
            <a:r>
              <a:rPr lang="en-US" altLang="zh-TW" dirty="0" smtClean="0"/>
              <a:t>[3] </a:t>
            </a:r>
            <a:r>
              <a:rPr lang="en-US" altLang="zh-TW" dirty="0" smtClean="0">
                <a:hlinkClick r:id="rId5"/>
              </a:rPr>
              <a:t>https://twcert.org.tw/subpages/ServeThePublic/public_document_details.aspx?id=65</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65</a:t>
            </a:fld>
            <a:endParaRPr lang="en-US" altLang="zh-TW"/>
          </a:p>
        </p:txBody>
      </p:sp>
    </p:spTree>
    <p:extLst>
      <p:ext uri="{BB962C8B-B14F-4D97-AF65-F5344CB8AC3E}">
        <p14:creationId xmlns:p14="http://schemas.microsoft.com/office/powerpoint/2010/main" val="712767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在這類公開透明的組織多半屬於白帽駭客，駭客當中有以下幾種類型</a:t>
            </a:r>
            <a:endParaRPr lang="en-US" altLang="zh-TW" dirty="0" smtClean="0"/>
          </a:p>
          <a:p>
            <a:r>
              <a:rPr lang="en-US" altLang="zh-TW" dirty="0" smtClean="0"/>
              <a:t>– </a:t>
            </a:r>
            <a:r>
              <a:rPr lang="zh-TW" altLang="en-US" dirty="0" smtClean="0"/>
              <a:t>黑帽駭客：使用駭客技術來破壞電腦並竊取重要資料， 作案手法相當謹慎，甚至有些人犯案後還找不到人，是 個相當厲害的傢伙。</a:t>
            </a:r>
            <a:endParaRPr lang="en-US" altLang="zh-TW" dirty="0" smtClean="0"/>
          </a:p>
          <a:p>
            <a:r>
              <a:rPr lang="zh-TW" altLang="en-US" dirty="0" smtClean="0"/>
              <a:t> </a:t>
            </a:r>
            <a:r>
              <a:rPr lang="en-US" altLang="zh-TW" dirty="0" smtClean="0"/>
              <a:t>–</a:t>
            </a:r>
            <a:r>
              <a:rPr lang="zh-TW" altLang="en-US" dirty="0" smtClean="0"/>
              <a:t>紅帽駭客：具有崇高的民族性，加入國家軍隊或是透過 特殊管道招募，並經過嚴謹的訓練後，才能為國家服務。 </a:t>
            </a:r>
            <a:endParaRPr lang="en-US" altLang="zh-TW" dirty="0" smtClean="0"/>
          </a:p>
          <a:p>
            <a:r>
              <a:rPr lang="en-US" altLang="zh-TW" dirty="0" smtClean="0"/>
              <a:t>– </a:t>
            </a:r>
            <a:r>
              <a:rPr lang="zh-TW" altLang="en-US" dirty="0" smtClean="0"/>
              <a:t>灰帽駭客：屬於亦正亦邪的人物，如果心情好就扮演ˋ 正義使者，反之則扮演惡魔竊取或破壞他人的電腦。 </a:t>
            </a:r>
            <a:endParaRPr lang="en-US" altLang="zh-TW" dirty="0" smtClean="0"/>
          </a:p>
          <a:p>
            <a:r>
              <a:rPr lang="en-US" altLang="zh-TW" dirty="0" smtClean="0"/>
              <a:t>– </a:t>
            </a:r>
            <a:r>
              <a:rPr lang="zh-TW" altLang="en-US" dirty="0" smtClean="0"/>
              <a:t>白帽駭客：總是站在正義的一方，擁有駭客的技術，但 絕不輕易的攻擊或破壞他人的電腦。 </a:t>
            </a:r>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66</a:t>
            </a:fld>
            <a:endParaRPr lang="en-US" altLang="zh-TW"/>
          </a:p>
        </p:txBody>
      </p:sp>
    </p:spTree>
    <p:extLst>
      <p:ext uri="{BB962C8B-B14F-4D97-AF65-F5344CB8AC3E}">
        <p14:creationId xmlns:p14="http://schemas.microsoft.com/office/powerpoint/2010/main" val="3201506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刪除字樣</a:t>
            </a:r>
          </a:p>
        </p:txBody>
      </p:sp>
      <p:sp>
        <p:nvSpPr>
          <p:cNvPr id="358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9865DD3C-6C3D-4A3C-AB42-1298CC5F0EBE}" type="slidenum">
              <a:rPr lang="zh-TW" altLang="en-US"/>
              <a:pPr eaLnBrk="1" hangingPunct="1"/>
              <a:t>67</a:t>
            </a:fld>
            <a:endParaRPr lang="zh-TW" altLang="en-US"/>
          </a:p>
        </p:txBody>
      </p:sp>
    </p:spTree>
    <p:extLst>
      <p:ext uri="{BB962C8B-B14F-4D97-AF65-F5344CB8AC3E}">
        <p14:creationId xmlns:p14="http://schemas.microsoft.com/office/powerpoint/2010/main" val="2830861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開放網路軟體安全計畫，簡稱</a:t>
            </a:r>
            <a:r>
              <a:rPr lang="en-US" altLang="zh-TW" dirty="0" smtClean="0"/>
              <a:t>OWASP </a:t>
            </a:r>
            <a:r>
              <a:rPr lang="zh-TW" altLang="en-US" dirty="0" smtClean="0"/>
              <a:t>（</a:t>
            </a:r>
            <a:r>
              <a:rPr lang="en-US" altLang="zh-TW" dirty="0" smtClean="0"/>
              <a:t>Open Web Application Security Project</a:t>
            </a:r>
            <a:r>
              <a:rPr lang="zh-TW" altLang="en-US" dirty="0" smtClean="0"/>
              <a:t>）是一個開放社群、非營利性組織，全球目前有</a:t>
            </a:r>
            <a:r>
              <a:rPr lang="en-US" altLang="zh-TW" dirty="0" smtClean="0"/>
              <a:t>82</a:t>
            </a:r>
            <a:r>
              <a:rPr lang="zh-TW" altLang="en-US" dirty="0" smtClean="0"/>
              <a:t>個分會，其主要目標是研議協助解決網路軟體安全之標準、工具與技術文件，長期致力於協助政府或企業瞭解並改善應用程式的安全性。美國聯邦貿易委員會（</a:t>
            </a:r>
            <a:r>
              <a:rPr lang="en-US" altLang="zh-TW" dirty="0" smtClean="0"/>
              <a:t>FTC</a:t>
            </a:r>
            <a:r>
              <a:rPr lang="zh-TW" altLang="en-US" dirty="0" smtClean="0"/>
              <a:t>）更強烈建議所有企業務必遵循</a:t>
            </a:r>
            <a:r>
              <a:rPr lang="en-US" altLang="zh-TW" dirty="0" smtClean="0"/>
              <a:t>OWASP</a:t>
            </a:r>
            <a:r>
              <a:rPr lang="zh-TW" altLang="en-US" dirty="0" smtClean="0"/>
              <a:t>所發佈的十大網路弱點防護守則，美國國防部亦將此守則列為最佳實務，就連國際信用卡資料安全技術</a:t>
            </a:r>
            <a:r>
              <a:rPr lang="en-US" altLang="zh-TW" dirty="0" smtClean="0"/>
              <a:t>PCI</a:t>
            </a:r>
            <a:r>
              <a:rPr lang="zh-TW" altLang="en-US" dirty="0" smtClean="0"/>
              <a:t>標準更將其列為必要元件。</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smtClean="0"/>
              <a:t>OWASP(The Open Web Application Security Project)TOP 10</a:t>
            </a:r>
            <a:r>
              <a:rPr lang="zh-TW" altLang="en-US" dirty="0" smtClean="0"/>
              <a:t>，是將常見的網路安全弱點進行歸納、分析，擬定出十大網路安全上的風險並提供基本的保護及預防措施，目的是協助研擬軟體安全之標準、工具與技術文件，且長期致力於協助企業單位深入瞭解並改善各單位網站上的安全性，因此許多政府單位、企業公司也都會關注，甚至視為指標。</a:t>
            </a:r>
            <a:br>
              <a:rPr lang="zh-TW" altLang="en-US" dirty="0" smtClean="0"/>
            </a:br>
            <a:r>
              <a:rPr lang="zh-TW" altLang="en-US" dirty="0" smtClean="0"/>
              <a:t>最早在</a:t>
            </a:r>
            <a:r>
              <a:rPr lang="en-US" altLang="zh-TW" dirty="0" smtClean="0"/>
              <a:t>2003</a:t>
            </a:r>
            <a:r>
              <a:rPr lang="zh-TW" altLang="en-US" dirty="0" smtClean="0"/>
              <a:t>年</a:t>
            </a:r>
            <a:r>
              <a:rPr lang="en-US" altLang="zh-TW" dirty="0" smtClean="0"/>
              <a:t>12</a:t>
            </a:r>
            <a:r>
              <a:rPr lang="zh-TW" altLang="en-US" dirty="0" smtClean="0"/>
              <a:t>月公布了第一版的</a:t>
            </a:r>
            <a:r>
              <a:rPr lang="en-US" altLang="zh-TW" dirty="0" smtClean="0"/>
              <a:t>OWASP TOP 10</a:t>
            </a:r>
            <a:r>
              <a:rPr lang="zh-TW" altLang="en-US" dirty="0" smtClean="0"/>
              <a:t>，到了</a:t>
            </a:r>
            <a:r>
              <a:rPr lang="en-US" altLang="zh-TW" dirty="0" smtClean="0"/>
              <a:t>2004</a:t>
            </a:r>
            <a:r>
              <a:rPr lang="zh-TW" altLang="en-US" dirty="0" smtClean="0"/>
              <a:t>、</a:t>
            </a:r>
            <a:r>
              <a:rPr lang="en-US" altLang="zh-TW" dirty="0" smtClean="0"/>
              <a:t>2007</a:t>
            </a:r>
            <a:r>
              <a:rPr lang="zh-TW" altLang="en-US" dirty="0" smtClean="0"/>
              <a:t>也紛紛推出了改版。直到</a:t>
            </a:r>
            <a:r>
              <a:rPr lang="en-US" altLang="zh-TW" dirty="0" smtClean="0"/>
              <a:t>2010</a:t>
            </a:r>
            <a:r>
              <a:rPr lang="zh-TW" altLang="en-US" dirty="0" smtClean="0"/>
              <a:t>年，首度從風險角度出發，並歸納出網路威脅前十名，而它終於也在</a:t>
            </a:r>
            <a:r>
              <a:rPr lang="en-US" altLang="zh-TW" dirty="0" smtClean="0"/>
              <a:t>2017</a:t>
            </a:r>
            <a:r>
              <a:rPr lang="zh-TW" altLang="en-US" dirty="0" smtClean="0"/>
              <a:t>年</a:t>
            </a:r>
            <a:r>
              <a:rPr lang="en-US" altLang="zh-TW" dirty="0" smtClean="0"/>
              <a:t>11</a:t>
            </a:r>
            <a:r>
              <a:rPr lang="zh-TW" altLang="en-US" dirty="0" smtClean="0"/>
              <a:t>月</a:t>
            </a:r>
            <a:r>
              <a:rPr lang="en-US" altLang="zh-TW" dirty="0" smtClean="0"/>
              <a:t>20</a:t>
            </a:r>
            <a:r>
              <a:rPr lang="zh-TW" altLang="en-US" dirty="0" smtClean="0"/>
              <a:t>日推出了</a:t>
            </a:r>
            <a:r>
              <a:rPr lang="en-US" altLang="zh-TW" dirty="0" smtClean="0"/>
              <a:t>2017</a:t>
            </a:r>
            <a:r>
              <a:rPr lang="zh-TW" altLang="en-US" dirty="0" smtClean="0"/>
              <a:t>年十大風險正式版。</a:t>
            </a:r>
            <a:br>
              <a:rPr lang="zh-TW" altLang="en-US" dirty="0" smtClean="0"/>
            </a:br>
            <a:r>
              <a:rPr lang="zh-TW" altLang="en-US" dirty="0" smtClean="0"/>
              <a:t/>
            </a:r>
            <a:br>
              <a:rPr lang="zh-TW" altLang="en-US" dirty="0" smtClean="0"/>
            </a:br>
            <a:r>
              <a:rPr lang="zh-TW" altLang="en-US" dirty="0" smtClean="0"/>
              <a:t>而在</a:t>
            </a:r>
            <a:r>
              <a:rPr lang="en-US" altLang="zh-TW" dirty="0" smtClean="0"/>
              <a:t>2017</a:t>
            </a:r>
            <a:r>
              <a:rPr lang="zh-TW" altLang="en-US" dirty="0" smtClean="0"/>
              <a:t>年公布的新版本又有了新的做法，本次新版的十大風險中，有三個全新的資安風險，分別為</a:t>
            </a:r>
            <a:r>
              <a:rPr lang="en-US" altLang="zh-TW" dirty="0" smtClean="0"/>
              <a:t>XML External Entity(XXE)</a:t>
            </a:r>
            <a:r>
              <a:rPr lang="zh-TW" altLang="en-US" dirty="0" smtClean="0"/>
              <a:t>、</a:t>
            </a:r>
            <a:r>
              <a:rPr lang="en-US" altLang="zh-TW" dirty="0" smtClean="0"/>
              <a:t>Insecure Deserialization</a:t>
            </a:r>
            <a:r>
              <a:rPr lang="zh-TW" altLang="en-US" dirty="0" smtClean="0"/>
              <a:t>及</a:t>
            </a:r>
            <a:r>
              <a:rPr lang="en-US" altLang="zh-TW" dirty="0" smtClean="0"/>
              <a:t>Insufficient </a:t>
            </a:r>
            <a:r>
              <a:rPr lang="en-US" altLang="zh-TW" dirty="0" err="1" smtClean="0"/>
              <a:t>Logging&amp;Monitoring</a:t>
            </a:r>
            <a:r>
              <a:rPr lang="zh-TW" altLang="en-US" dirty="0" smtClean="0"/>
              <a:t>。這三個弱點與近期興起的微服務有關，為了達到快速提供服務，許多廠商可能在開發過程中遺漏嚴謹的資安驗證與授權的動作，造成系統存在資訊外洩的風險。</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68</a:t>
            </a:fld>
            <a:endParaRPr lang="en-US" altLang="zh-TW"/>
          </a:p>
        </p:txBody>
      </p:sp>
    </p:spTree>
    <p:extLst>
      <p:ext uri="{BB962C8B-B14F-4D97-AF65-F5344CB8AC3E}">
        <p14:creationId xmlns:p14="http://schemas.microsoft.com/office/powerpoint/2010/main" val="1259002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開放網路軟體安全計畫，簡稱</a:t>
            </a:r>
            <a:r>
              <a:rPr lang="en-US" altLang="zh-TW" dirty="0" smtClean="0"/>
              <a:t>OWASP </a:t>
            </a:r>
            <a:r>
              <a:rPr lang="zh-TW" altLang="en-US" dirty="0" smtClean="0"/>
              <a:t>（</a:t>
            </a:r>
            <a:r>
              <a:rPr lang="en-US" altLang="zh-TW" dirty="0" smtClean="0"/>
              <a:t>Open Web Application Security Project</a:t>
            </a:r>
            <a:r>
              <a:rPr lang="zh-TW" altLang="en-US" dirty="0" smtClean="0"/>
              <a:t>）是一個開放社群、非營利性組織，全球目前有</a:t>
            </a:r>
            <a:r>
              <a:rPr lang="en-US" altLang="zh-TW" dirty="0" smtClean="0"/>
              <a:t>82</a:t>
            </a:r>
            <a:r>
              <a:rPr lang="zh-TW" altLang="en-US" dirty="0" smtClean="0"/>
              <a:t>個分會，其主要目標是研議協助解決網路軟體安全之標準、工具與技術文件，長期致力於協助政府或企業瞭解並改善應用程式的安全性。美國聯邦貿易委員會（</a:t>
            </a:r>
            <a:r>
              <a:rPr lang="en-US" altLang="zh-TW" dirty="0" smtClean="0"/>
              <a:t>FTC</a:t>
            </a:r>
            <a:r>
              <a:rPr lang="zh-TW" altLang="en-US" dirty="0" smtClean="0"/>
              <a:t>）更強烈建議所有企業務必遵循</a:t>
            </a:r>
            <a:r>
              <a:rPr lang="en-US" altLang="zh-TW" dirty="0" smtClean="0"/>
              <a:t>OWASP</a:t>
            </a:r>
            <a:r>
              <a:rPr lang="zh-TW" altLang="en-US" dirty="0" smtClean="0"/>
              <a:t>所發佈的十大網路弱點防護守則，美國國防部亦將此守則列為最佳實務，就連國際信用卡資料安全技術</a:t>
            </a:r>
            <a:r>
              <a:rPr lang="en-US" altLang="zh-TW" dirty="0" smtClean="0"/>
              <a:t>PCI</a:t>
            </a:r>
            <a:r>
              <a:rPr lang="zh-TW" altLang="en-US" dirty="0" smtClean="0"/>
              <a:t>標準更將其列為必要元件。</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smtClean="0"/>
              <a:t>OWASP(The Open Web Application Security Project)TOP 10</a:t>
            </a:r>
            <a:r>
              <a:rPr lang="zh-TW" altLang="en-US" dirty="0" smtClean="0"/>
              <a:t>，是將常見的網路安全弱點進行歸納、分析，擬定出十大網路安全上的風險並提供基本的保護及預防措施，目的是協助研擬軟體安全之標準、工具與技術文件，且長期致力於協助企業單位深入瞭解並改善各單位網站上的安全性，因此許多政府單位、企業公司也都會關注，甚至視為指標。</a:t>
            </a:r>
            <a:br>
              <a:rPr lang="zh-TW" altLang="en-US" dirty="0" smtClean="0"/>
            </a:br>
            <a:r>
              <a:rPr lang="zh-TW" altLang="en-US" dirty="0" smtClean="0"/>
              <a:t>最早在</a:t>
            </a:r>
            <a:r>
              <a:rPr lang="en-US" altLang="zh-TW" dirty="0" smtClean="0"/>
              <a:t>2003</a:t>
            </a:r>
            <a:r>
              <a:rPr lang="zh-TW" altLang="en-US" dirty="0" smtClean="0"/>
              <a:t>年</a:t>
            </a:r>
            <a:r>
              <a:rPr lang="en-US" altLang="zh-TW" dirty="0" smtClean="0"/>
              <a:t>12</a:t>
            </a:r>
            <a:r>
              <a:rPr lang="zh-TW" altLang="en-US" dirty="0" smtClean="0"/>
              <a:t>月公布了第一版的</a:t>
            </a:r>
            <a:r>
              <a:rPr lang="en-US" altLang="zh-TW" dirty="0" smtClean="0"/>
              <a:t>OWASP TOP 10</a:t>
            </a:r>
            <a:r>
              <a:rPr lang="zh-TW" altLang="en-US" dirty="0" smtClean="0"/>
              <a:t>，到了</a:t>
            </a:r>
            <a:r>
              <a:rPr lang="en-US" altLang="zh-TW" dirty="0" smtClean="0"/>
              <a:t>2004</a:t>
            </a:r>
            <a:r>
              <a:rPr lang="zh-TW" altLang="en-US" dirty="0" smtClean="0"/>
              <a:t>、</a:t>
            </a:r>
            <a:r>
              <a:rPr lang="en-US" altLang="zh-TW" dirty="0" smtClean="0"/>
              <a:t>2007</a:t>
            </a:r>
            <a:r>
              <a:rPr lang="zh-TW" altLang="en-US" dirty="0" smtClean="0"/>
              <a:t>也紛紛推出了改版。直到</a:t>
            </a:r>
            <a:r>
              <a:rPr lang="en-US" altLang="zh-TW" dirty="0" smtClean="0"/>
              <a:t>2010</a:t>
            </a:r>
            <a:r>
              <a:rPr lang="zh-TW" altLang="en-US" dirty="0" smtClean="0"/>
              <a:t>年，首度從風險角度出發，並歸納出網路威脅前十名，而它終於也在</a:t>
            </a:r>
            <a:r>
              <a:rPr lang="en-US" altLang="zh-TW" dirty="0" smtClean="0"/>
              <a:t>2017</a:t>
            </a:r>
            <a:r>
              <a:rPr lang="zh-TW" altLang="en-US" dirty="0" smtClean="0"/>
              <a:t>年</a:t>
            </a:r>
            <a:r>
              <a:rPr lang="en-US" altLang="zh-TW" dirty="0" smtClean="0"/>
              <a:t>11</a:t>
            </a:r>
            <a:r>
              <a:rPr lang="zh-TW" altLang="en-US" dirty="0" smtClean="0"/>
              <a:t>月</a:t>
            </a:r>
            <a:r>
              <a:rPr lang="en-US" altLang="zh-TW" dirty="0" smtClean="0"/>
              <a:t>20</a:t>
            </a:r>
            <a:r>
              <a:rPr lang="zh-TW" altLang="en-US" dirty="0" smtClean="0"/>
              <a:t>日推出了</a:t>
            </a:r>
            <a:r>
              <a:rPr lang="en-US" altLang="zh-TW" dirty="0" smtClean="0"/>
              <a:t>2017</a:t>
            </a:r>
            <a:r>
              <a:rPr lang="zh-TW" altLang="en-US" dirty="0" smtClean="0"/>
              <a:t>年十大風險正式版。</a:t>
            </a:r>
            <a:br>
              <a:rPr lang="zh-TW" altLang="en-US" dirty="0" smtClean="0"/>
            </a:br>
            <a:r>
              <a:rPr lang="zh-TW" altLang="en-US" dirty="0" smtClean="0"/>
              <a:t/>
            </a:r>
            <a:br>
              <a:rPr lang="zh-TW" altLang="en-US" dirty="0" smtClean="0"/>
            </a:br>
            <a:r>
              <a:rPr lang="zh-TW" altLang="en-US" dirty="0" smtClean="0"/>
              <a:t>而在</a:t>
            </a:r>
            <a:r>
              <a:rPr lang="en-US" altLang="zh-TW" dirty="0" smtClean="0"/>
              <a:t>2017</a:t>
            </a:r>
            <a:r>
              <a:rPr lang="zh-TW" altLang="en-US" dirty="0" smtClean="0"/>
              <a:t>年公布的新版本又有了新的做法，本次新版的十大風險中，有三個全新的資安風險，分別為</a:t>
            </a:r>
            <a:r>
              <a:rPr lang="en-US" altLang="zh-TW" dirty="0" smtClean="0"/>
              <a:t>XML External Entity(XXE)</a:t>
            </a:r>
            <a:r>
              <a:rPr lang="zh-TW" altLang="en-US" dirty="0" smtClean="0"/>
              <a:t>、</a:t>
            </a:r>
            <a:r>
              <a:rPr lang="en-US" altLang="zh-TW" dirty="0" smtClean="0"/>
              <a:t>Insecure Deserialization</a:t>
            </a:r>
            <a:r>
              <a:rPr lang="zh-TW" altLang="en-US" dirty="0" smtClean="0"/>
              <a:t>及</a:t>
            </a:r>
            <a:r>
              <a:rPr lang="en-US" altLang="zh-TW" dirty="0" smtClean="0"/>
              <a:t>Insufficient </a:t>
            </a:r>
            <a:r>
              <a:rPr lang="en-US" altLang="zh-TW" dirty="0" err="1" smtClean="0"/>
              <a:t>Logging&amp;Monitoring</a:t>
            </a:r>
            <a:r>
              <a:rPr lang="zh-TW" altLang="en-US" dirty="0" smtClean="0"/>
              <a:t>。這三個弱點與近期興起的微服務有關，為了達到快速提供服務，許多廠商可能在開發過程中遺漏嚴謹的資安驗證與授權的動作，造成系統存在資訊外洩的風險。</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69</a:t>
            </a:fld>
            <a:endParaRPr lang="en-US" altLang="zh-TW"/>
          </a:p>
        </p:txBody>
      </p:sp>
    </p:spTree>
    <p:extLst>
      <p:ext uri="{BB962C8B-B14F-4D97-AF65-F5344CB8AC3E}">
        <p14:creationId xmlns:p14="http://schemas.microsoft.com/office/powerpoint/2010/main" val="977994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開放網路軟體安全計畫，簡稱</a:t>
            </a:r>
            <a:r>
              <a:rPr lang="en-US" altLang="zh-TW" dirty="0" smtClean="0"/>
              <a:t>OWASP </a:t>
            </a:r>
            <a:r>
              <a:rPr lang="zh-TW" altLang="en-US" dirty="0" smtClean="0"/>
              <a:t>（</a:t>
            </a:r>
            <a:r>
              <a:rPr lang="en-US" altLang="zh-TW" dirty="0" smtClean="0"/>
              <a:t>Open Web Application Security Project</a:t>
            </a:r>
            <a:r>
              <a:rPr lang="zh-TW" altLang="en-US" dirty="0" smtClean="0"/>
              <a:t>）是一個開放社群、非營利性組織，全球目前有</a:t>
            </a:r>
            <a:r>
              <a:rPr lang="en-US" altLang="zh-TW" dirty="0" smtClean="0"/>
              <a:t>82</a:t>
            </a:r>
            <a:r>
              <a:rPr lang="zh-TW" altLang="en-US" dirty="0" smtClean="0"/>
              <a:t>個分會，其主要目標是研議協助解決網路軟體安全之標準、工具與技術文件，長期致力於協助政府或企業瞭解並改善應用程式的安全性。美國聯邦貿易委員會（</a:t>
            </a:r>
            <a:r>
              <a:rPr lang="en-US" altLang="zh-TW" dirty="0" smtClean="0"/>
              <a:t>FTC</a:t>
            </a:r>
            <a:r>
              <a:rPr lang="zh-TW" altLang="en-US" dirty="0" smtClean="0"/>
              <a:t>）更強烈建議所有企業務必遵循</a:t>
            </a:r>
            <a:r>
              <a:rPr lang="en-US" altLang="zh-TW" dirty="0" smtClean="0"/>
              <a:t>OWASP</a:t>
            </a:r>
            <a:r>
              <a:rPr lang="zh-TW" altLang="en-US" dirty="0" smtClean="0"/>
              <a:t>所發佈的十大網路弱點防護守則，美國國防部亦將此守則列為最佳實務，就連國際信用卡資料安全技術</a:t>
            </a:r>
            <a:r>
              <a:rPr lang="en-US" altLang="zh-TW" dirty="0" smtClean="0"/>
              <a:t>PCI</a:t>
            </a:r>
            <a:r>
              <a:rPr lang="zh-TW" altLang="en-US" dirty="0" smtClean="0"/>
              <a:t>標準更將其列為必要元件。</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smtClean="0"/>
              <a:t>OWASP(The Open Web Application Security Project)TOP 10</a:t>
            </a:r>
            <a:r>
              <a:rPr lang="zh-TW" altLang="en-US" dirty="0" smtClean="0"/>
              <a:t>，是將常見的網路安全弱點進行歸納、分析，擬定出十大網路安全上的風險並提供基本的保護及預防措施，目的是協助研擬軟體安全之標準、工具與技術文件，且長期致力於協助企業單位深入瞭解並改善各單位網站上的安全性，因此許多政府單位、企業公司也都會關注，甚至視為指標。</a:t>
            </a:r>
            <a:br>
              <a:rPr lang="zh-TW" altLang="en-US" dirty="0" smtClean="0"/>
            </a:br>
            <a:r>
              <a:rPr lang="zh-TW" altLang="en-US" dirty="0" smtClean="0"/>
              <a:t>最早在</a:t>
            </a:r>
            <a:r>
              <a:rPr lang="en-US" altLang="zh-TW" dirty="0" smtClean="0"/>
              <a:t>2003</a:t>
            </a:r>
            <a:r>
              <a:rPr lang="zh-TW" altLang="en-US" dirty="0" smtClean="0"/>
              <a:t>年</a:t>
            </a:r>
            <a:r>
              <a:rPr lang="en-US" altLang="zh-TW" dirty="0" smtClean="0"/>
              <a:t>12</a:t>
            </a:r>
            <a:r>
              <a:rPr lang="zh-TW" altLang="en-US" dirty="0" smtClean="0"/>
              <a:t>月公布了第一版的</a:t>
            </a:r>
            <a:r>
              <a:rPr lang="en-US" altLang="zh-TW" dirty="0" smtClean="0"/>
              <a:t>OWASP TOP 10</a:t>
            </a:r>
            <a:r>
              <a:rPr lang="zh-TW" altLang="en-US" dirty="0" smtClean="0"/>
              <a:t>，到了</a:t>
            </a:r>
            <a:r>
              <a:rPr lang="en-US" altLang="zh-TW" dirty="0" smtClean="0"/>
              <a:t>2004</a:t>
            </a:r>
            <a:r>
              <a:rPr lang="zh-TW" altLang="en-US" dirty="0" smtClean="0"/>
              <a:t>、</a:t>
            </a:r>
            <a:r>
              <a:rPr lang="en-US" altLang="zh-TW" dirty="0" smtClean="0"/>
              <a:t>2007</a:t>
            </a:r>
            <a:r>
              <a:rPr lang="zh-TW" altLang="en-US" dirty="0" smtClean="0"/>
              <a:t>也紛紛推出了改版。直到</a:t>
            </a:r>
            <a:r>
              <a:rPr lang="en-US" altLang="zh-TW" dirty="0" smtClean="0"/>
              <a:t>2010</a:t>
            </a:r>
            <a:r>
              <a:rPr lang="zh-TW" altLang="en-US" dirty="0" smtClean="0"/>
              <a:t>年，首度從風險角度出發，並歸納出網路威脅前十名，而它終於也在</a:t>
            </a:r>
            <a:r>
              <a:rPr lang="en-US" altLang="zh-TW" dirty="0" smtClean="0"/>
              <a:t>2017</a:t>
            </a:r>
            <a:r>
              <a:rPr lang="zh-TW" altLang="en-US" dirty="0" smtClean="0"/>
              <a:t>年</a:t>
            </a:r>
            <a:r>
              <a:rPr lang="en-US" altLang="zh-TW" dirty="0" smtClean="0"/>
              <a:t>11</a:t>
            </a:r>
            <a:r>
              <a:rPr lang="zh-TW" altLang="en-US" dirty="0" smtClean="0"/>
              <a:t>月</a:t>
            </a:r>
            <a:r>
              <a:rPr lang="en-US" altLang="zh-TW" dirty="0" smtClean="0"/>
              <a:t>20</a:t>
            </a:r>
            <a:r>
              <a:rPr lang="zh-TW" altLang="en-US" dirty="0" smtClean="0"/>
              <a:t>日推出了</a:t>
            </a:r>
            <a:r>
              <a:rPr lang="en-US" altLang="zh-TW" dirty="0" smtClean="0"/>
              <a:t>2017</a:t>
            </a:r>
            <a:r>
              <a:rPr lang="zh-TW" altLang="en-US" dirty="0" smtClean="0"/>
              <a:t>年十大風險正式版。</a:t>
            </a:r>
            <a:br>
              <a:rPr lang="zh-TW" altLang="en-US" dirty="0" smtClean="0"/>
            </a:br>
            <a:r>
              <a:rPr lang="zh-TW" altLang="en-US" dirty="0" smtClean="0"/>
              <a:t/>
            </a:r>
            <a:br>
              <a:rPr lang="zh-TW" altLang="en-US" dirty="0" smtClean="0"/>
            </a:br>
            <a:r>
              <a:rPr lang="zh-TW" altLang="en-US" dirty="0" smtClean="0"/>
              <a:t>而在</a:t>
            </a:r>
            <a:r>
              <a:rPr lang="en-US" altLang="zh-TW" dirty="0" smtClean="0"/>
              <a:t>2017</a:t>
            </a:r>
            <a:r>
              <a:rPr lang="zh-TW" altLang="en-US" dirty="0" smtClean="0"/>
              <a:t>年公布的新版本又有了新的做法，本次新版的十大風險中，有三個全新的資安風險，分別為</a:t>
            </a:r>
            <a:r>
              <a:rPr lang="en-US" altLang="zh-TW" dirty="0" smtClean="0"/>
              <a:t>XML External Entity(XXE)</a:t>
            </a:r>
            <a:r>
              <a:rPr lang="zh-TW" altLang="en-US" dirty="0" smtClean="0"/>
              <a:t>、</a:t>
            </a:r>
            <a:r>
              <a:rPr lang="en-US" altLang="zh-TW" dirty="0" smtClean="0"/>
              <a:t>Insecure Deserialization</a:t>
            </a:r>
            <a:r>
              <a:rPr lang="zh-TW" altLang="en-US" dirty="0" smtClean="0"/>
              <a:t>及</a:t>
            </a:r>
            <a:r>
              <a:rPr lang="en-US" altLang="zh-TW" dirty="0" smtClean="0"/>
              <a:t>Insufficient </a:t>
            </a:r>
            <a:r>
              <a:rPr lang="en-US" altLang="zh-TW" dirty="0" err="1" smtClean="0"/>
              <a:t>Logging&amp;Monitoring</a:t>
            </a:r>
            <a:r>
              <a:rPr lang="zh-TW" altLang="en-US" dirty="0" smtClean="0"/>
              <a:t>。這三個弱點與近期興起的微服務有關，為了達到快速提供服務，許多廠商可能在開發過程中遺漏嚴謹的資安驗證與授權的動作，造成系統存在資訊外洩的風險。</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70</a:t>
            </a:fld>
            <a:endParaRPr lang="en-US" altLang="zh-TW"/>
          </a:p>
        </p:txBody>
      </p:sp>
    </p:spTree>
    <p:extLst>
      <p:ext uri="{BB962C8B-B14F-4D97-AF65-F5344CB8AC3E}">
        <p14:creationId xmlns:p14="http://schemas.microsoft.com/office/powerpoint/2010/main" val="1772520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開放網路軟體安全計畫，簡稱</a:t>
            </a:r>
            <a:r>
              <a:rPr lang="en-US" altLang="zh-TW" dirty="0" smtClean="0"/>
              <a:t>OWASP </a:t>
            </a:r>
            <a:r>
              <a:rPr lang="zh-TW" altLang="en-US" dirty="0" smtClean="0"/>
              <a:t>（</a:t>
            </a:r>
            <a:r>
              <a:rPr lang="en-US" altLang="zh-TW" dirty="0" smtClean="0"/>
              <a:t>Open Web Application Security Project</a:t>
            </a:r>
            <a:r>
              <a:rPr lang="zh-TW" altLang="en-US" dirty="0" smtClean="0"/>
              <a:t>）是一個開放社群、非營利性組織，全球目前有</a:t>
            </a:r>
            <a:r>
              <a:rPr lang="en-US" altLang="zh-TW" dirty="0" smtClean="0"/>
              <a:t>82</a:t>
            </a:r>
            <a:r>
              <a:rPr lang="zh-TW" altLang="en-US" dirty="0" smtClean="0"/>
              <a:t>個分會，其主要目標是研議協助解決網路軟體安全之標準、工具與技術文件，長期致力於協助政府或企業瞭解並改善應用程式的安全性。美國聯邦貿易委員會（</a:t>
            </a:r>
            <a:r>
              <a:rPr lang="en-US" altLang="zh-TW" dirty="0" smtClean="0"/>
              <a:t>FTC</a:t>
            </a:r>
            <a:r>
              <a:rPr lang="zh-TW" altLang="en-US" dirty="0" smtClean="0"/>
              <a:t>）更強烈建議所有企業務必遵循</a:t>
            </a:r>
            <a:r>
              <a:rPr lang="en-US" altLang="zh-TW" dirty="0" smtClean="0"/>
              <a:t>OWASP</a:t>
            </a:r>
            <a:r>
              <a:rPr lang="zh-TW" altLang="en-US" dirty="0" smtClean="0"/>
              <a:t>所發佈的十大網路弱點防護守則，美國國防部亦將此守則列為最佳實務，就連國際信用卡資料安全技術</a:t>
            </a:r>
            <a:r>
              <a:rPr lang="en-US" altLang="zh-TW" dirty="0" smtClean="0"/>
              <a:t>PCI</a:t>
            </a:r>
            <a:r>
              <a:rPr lang="zh-TW" altLang="en-US" dirty="0" smtClean="0"/>
              <a:t>標準更將其列為必要元件。</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1" dirty="0" smtClean="0"/>
              <a:t>OWASP(The Open Web Application Security Project)TOP 10</a:t>
            </a:r>
            <a:r>
              <a:rPr lang="zh-TW" altLang="en-US" dirty="0" smtClean="0"/>
              <a:t>，是將常見的網路安全弱點進行歸納、分析，擬定出十大網路安全上的風險並提供基本的保護及預防措施，目的是協助研擬軟體安全之標準、工具與技術文件，且長期致力於協助企業單位深入瞭解並改善各單位網站上的安全性，因此許多政府單位、企業公司也都會關注，甚至視為指標。</a:t>
            </a:r>
            <a:br>
              <a:rPr lang="zh-TW" altLang="en-US" dirty="0" smtClean="0"/>
            </a:br>
            <a:r>
              <a:rPr lang="zh-TW" altLang="en-US" dirty="0" smtClean="0"/>
              <a:t>最早在</a:t>
            </a:r>
            <a:r>
              <a:rPr lang="en-US" altLang="zh-TW" dirty="0" smtClean="0"/>
              <a:t>2003</a:t>
            </a:r>
            <a:r>
              <a:rPr lang="zh-TW" altLang="en-US" dirty="0" smtClean="0"/>
              <a:t>年</a:t>
            </a:r>
            <a:r>
              <a:rPr lang="en-US" altLang="zh-TW" dirty="0" smtClean="0"/>
              <a:t>12</a:t>
            </a:r>
            <a:r>
              <a:rPr lang="zh-TW" altLang="en-US" dirty="0" smtClean="0"/>
              <a:t>月公布了第一版的</a:t>
            </a:r>
            <a:r>
              <a:rPr lang="en-US" altLang="zh-TW" dirty="0" smtClean="0"/>
              <a:t>OWASP TOP 10</a:t>
            </a:r>
            <a:r>
              <a:rPr lang="zh-TW" altLang="en-US" dirty="0" smtClean="0"/>
              <a:t>，到了</a:t>
            </a:r>
            <a:r>
              <a:rPr lang="en-US" altLang="zh-TW" dirty="0" smtClean="0"/>
              <a:t>2004</a:t>
            </a:r>
            <a:r>
              <a:rPr lang="zh-TW" altLang="en-US" dirty="0" smtClean="0"/>
              <a:t>、</a:t>
            </a:r>
            <a:r>
              <a:rPr lang="en-US" altLang="zh-TW" dirty="0" smtClean="0"/>
              <a:t>2007</a:t>
            </a:r>
            <a:r>
              <a:rPr lang="zh-TW" altLang="en-US" dirty="0" smtClean="0"/>
              <a:t>也紛紛推出了改版。直到</a:t>
            </a:r>
            <a:r>
              <a:rPr lang="en-US" altLang="zh-TW" dirty="0" smtClean="0"/>
              <a:t>2010</a:t>
            </a:r>
            <a:r>
              <a:rPr lang="zh-TW" altLang="en-US" dirty="0" smtClean="0"/>
              <a:t>年，首度從風險角度出發，並歸納出網路威脅前十名，而它終於也在</a:t>
            </a:r>
            <a:r>
              <a:rPr lang="en-US" altLang="zh-TW" dirty="0" smtClean="0"/>
              <a:t>2017</a:t>
            </a:r>
            <a:r>
              <a:rPr lang="zh-TW" altLang="en-US" dirty="0" smtClean="0"/>
              <a:t>年</a:t>
            </a:r>
            <a:r>
              <a:rPr lang="en-US" altLang="zh-TW" dirty="0" smtClean="0"/>
              <a:t>11</a:t>
            </a:r>
            <a:r>
              <a:rPr lang="zh-TW" altLang="en-US" dirty="0" smtClean="0"/>
              <a:t>月</a:t>
            </a:r>
            <a:r>
              <a:rPr lang="en-US" altLang="zh-TW" dirty="0" smtClean="0"/>
              <a:t>20</a:t>
            </a:r>
            <a:r>
              <a:rPr lang="zh-TW" altLang="en-US" dirty="0" smtClean="0"/>
              <a:t>日推出了</a:t>
            </a:r>
            <a:r>
              <a:rPr lang="en-US" altLang="zh-TW" dirty="0" smtClean="0"/>
              <a:t>2017</a:t>
            </a:r>
            <a:r>
              <a:rPr lang="zh-TW" altLang="en-US" dirty="0" smtClean="0"/>
              <a:t>年十大風險正式版。</a:t>
            </a:r>
            <a:br>
              <a:rPr lang="zh-TW" altLang="en-US" dirty="0" smtClean="0"/>
            </a:br>
            <a:r>
              <a:rPr lang="zh-TW" altLang="en-US" dirty="0" smtClean="0"/>
              <a:t/>
            </a:r>
            <a:br>
              <a:rPr lang="zh-TW" altLang="en-US" dirty="0" smtClean="0"/>
            </a:br>
            <a:r>
              <a:rPr lang="zh-TW" altLang="en-US" dirty="0" smtClean="0"/>
              <a:t>而在</a:t>
            </a:r>
            <a:r>
              <a:rPr lang="en-US" altLang="zh-TW" dirty="0" smtClean="0"/>
              <a:t>2017</a:t>
            </a:r>
            <a:r>
              <a:rPr lang="zh-TW" altLang="en-US" dirty="0" smtClean="0"/>
              <a:t>年公布的新版本又有了新的做法，本次新版的十大風險中，有三個全新的資安風險，分別為</a:t>
            </a:r>
            <a:r>
              <a:rPr lang="en-US" altLang="zh-TW" dirty="0" smtClean="0"/>
              <a:t>XML External Entity(XXE)</a:t>
            </a:r>
            <a:r>
              <a:rPr lang="zh-TW" altLang="en-US" dirty="0" smtClean="0"/>
              <a:t>、</a:t>
            </a:r>
            <a:r>
              <a:rPr lang="en-US" altLang="zh-TW" dirty="0" smtClean="0"/>
              <a:t>Insecure Deserialization</a:t>
            </a:r>
            <a:r>
              <a:rPr lang="zh-TW" altLang="en-US" dirty="0" smtClean="0"/>
              <a:t>及</a:t>
            </a:r>
            <a:r>
              <a:rPr lang="en-US" altLang="zh-TW" dirty="0" smtClean="0"/>
              <a:t>Insufficient </a:t>
            </a:r>
            <a:r>
              <a:rPr lang="en-US" altLang="zh-TW" dirty="0" err="1" smtClean="0"/>
              <a:t>Logging&amp;Monitoring</a:t>
            </a:r>
            <a:r>
              <a:rPr lang="zh-TW" altLang="en-US" dirty="0" smtClean="0"/>
              <a:t>。這三個弱點與近期興起的微服務有關，為了達到快速提供服務，許多廠商可能在開發過程中遺漏嚴謹的資安驗證與授權的動作，造成系統存在資訊外洩的風險。</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71</a:t>
            </a:fld>
            <a:endParaRPr lang="en-US" altLang="zh-TW"/>
          </a:p>
        </p:txBody>
      </p:sp>
    </p:spTree>
    <p:extLst>
      <p:ext uri="{BB962C8B-B14F-4D97-AF65-F5344CB8AC3E}">
        <p14:creationId xmlns:p14="http://schemas.microsoft.com/office/powerpoint/2010/main" val="104157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4</a:t>
            </a:fld>
            <a:endParaRPr lang="en-US" altLang="zh-TW"/>
          </a:p>
        </p:txBody>
      </p:sp>
    </p:spTree>
    <p:extLst>
      <p:ext uri="{BB962C8B-B14F-4D97-AF65-F5344CB8AC3E}">
        <p14:creationId xmlns:p14="http://schemas.microsoft.com/office/powerpoint/2010/main" val="1361110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No.1</a:t>
            </a:r>
            <a:r>
              <a:rPr lang="zh-TW" altLang="en-US" dirty="0" smtClean="0"/>
              <a:t>是注入攻擊</a:t>
            </a:r>
            <a:r>
              <a:rPr lang="en-US" altLang="zh-TW" dirty="0" smtClean="0"/>
              <a:t>(Injection)</a:t>
            </a:r>
            <a:r>
              <a:rPr lang="zh-TW" altLang="en-US" dirty="0" smtClean="0"/>
              <a:t>，不單單只是我們熟知的</a:t>
            </a:r>
            <a:r>
              <a:rPr lang="en-US" altLang="zh-TW" dirty="0" smtClean="0"/>
              <a:t>SQL Injection(</a:t>
            </a:r>
            <a:r>
              <a:rPr lang="zh-TW" altLang="en-US" dirty="0" smtClean="0"/>
              <a:t>隱碼攻擊</a:t>
            </a:r>
            <a:r>
              <a:rPr lang="en-US" altLang="zh-TW" dirty="0" smtClean="0"/>
              <a:t>)</a:t>
            </a:r>
            <a:r>
              <a:rPr lang="zh-TW" altLang="en-US" dirty="0" smtClean="0"/>
              <a:t>，只要在輸入欄位的時候沒妥善進行檢查或驗證，就可能遭受注入攻擊。</a:t>
            </a:r>
          </a:p>
          <a:p>
            <a:endParaRPr lang="zh-TW" altLang="en-US" dirty="0" smtClean="0"/>
          </a:p>
          <a:p>
            <a:r>
              <a:rPr lang="en-US" altLang="zh-TW" dirty="0" smtClean="0"/>
              <a:t>No.2</a:t>
            </a:r>
            <a:r>
              <a:rPr lang="zh-TW" altLang="en-US" dirty="0" smtClean="0"/>
              <a:t>是無效的身分驗證</a:t>
            </a:r>
            <a:r>
              <a:rPr lang="en-US" altLang="zh-TW" dirty="0" smtClean="0"/>
              <a:t>(Broken Authentication)</a:t>
            </a:r>
            <a:r>
              <a:rPr lang="zh-TW" altLang="en-US" dirty="0" smtClean="0"/>
              <a:t>，在網站上經常需要處理身分驗證及</a:t>
            </a:r>
            <a:r>
              <a:rPr lang="en-US" altLang="zh-TW" dirty="0" smtClean="0"/>
              <a:t>Session</a:t>
            </a:r>
            <a:r>
              <a:rPr lang="zh-TW" altLang="en-US" dirty="0" smtClean="0"/>
              <a:t>管理，但若發生缺失就可能導致攻擊者取得更高權限進行攻擊行為。</a:t>
            </a:r>
          </a:p>
          <a:p>
            <a:endParaRPr lang="zh-TW" altLang="en-US" dirty="0" smtClean="0"/>
          </a:p>
          <a:p>
            <a:r>
              <a:rPr lang="en-US" altLang="zh-TW" dirty="0" smtClean="0"/>
              <a:t>No.3</a:t>
            </a:r>
            <a:r>
              <a:rPr lang="zh-TW" altLang="en-US" dirty="0" smtClean="0"/>
              <a:t>是敏感資料外洩</a:t>
            </a:r>
            <a:r>
              <a:rPr lang="en-US" altLang="zh-TW" dirty="0" smtClean="0"/>
              <a:t>(Sensitive Data Exposure)</a:t>
            </a:r>
            <a:r>
              <a:rPr lang="zh-TW" altLang="en-US" dirty="0" smtClean="0"/>
              <a:t>，由原先的第六名進步到了第三名，若網站無法正確保護積敏資訊時，會讓攻擊者能有機竊取、竄改這些積敏資訊進而攻擊。</a:t>
            </a:r>
          </a:p>
          <a:p>
            <a:endParaRPr lang="zh-TW" altLang="en-US" dirty="0" smtClean="0"/>
          </a:p>
          <a:p>
            <a:r>
              <a:rPr lang="en-US" altLang="zh-TW" dirty="0" smtClean="0"/>
              <a:t>No.4</a:t>
            </a:r>
            <a:r>
              <a:rPr lang="zh-TW" altLang="en-US" dirty="0" smtClean="0"/>
              <a:t>是</a:t>
            </a:r>
            <a:r>
              <a:rPr lang="en-US" altLang="zh-TW" dirty="0" smtClean="0"/>
              <a:t>XML</a:t>
            </a:r>
            <a:r>
              <a:rPr lang="zh-TW" altLang="en-US" dirty="0" smtClean="0"/>
              <a:t>外部處理器漏洞</a:t>
            </a:r>
            <a:r>
              <a:rPr lang="en-US" altLang="zh-TW" dirty="0" smtClean="0"/>
              <a:t>(XML External Entity, XXE)</a:t>
            </a:r>
            <a:r>
              <a:rPr lang="zh-TW" altLang="en-US" dirty="0" smtClean="0"/>
              <a:t>，在使用或處理</a:t>
            </a:r>
            <a:r>
              <a:rPr lang="en-US" altLang="zh-TW" dirty="0" smtClean="0"/>
              <a:t>XML</a:t>
            </a:r>
            <a:r>
              <a:rPr lang="zh-TW" altLang="en-US" dirty="0" smtClean="0"/>
              <a:t>與法時，若無法正確地做好功能限制，可能會導致攻擊者進行越權並竊取機敏資訊。</a:t>
            </a:r>
          </a:p>
          <a:p>
            <a:endParaRPr lang="zh-TW" altLang="en-US" dirty="0" smtClean="0"/>
          </a:p>
          <a:p>
            <a:r>
              <a:rPr lang="en-US" altLang="zh-TW" dirty="0" smtClean="0"/>
              <a:t>No.5</a:t>
            </a:r>
            <a:r>
              <a:rPr lang="zh-TW" altLang="en-US" dirty="0" smtClean="0"/>
              <a:t>是無效的存取控管</a:t>
            </a:r>
            <a:r>
              <a:rPr lang="en-US" altLang="zh-TW" dirty="0" smtClean="0"/>
              <a:t>(Broken Access Control)</a:t>
            </a:r>
            <a:r>
              <a:rPr lang="zh-TW" altLang="en-US" dirty="0" smtClean="0"/>
              <a:t>，而此弱點為原先</a:t>
            </a:r>
            <a:r>
              <a:rPr lang="en-US" altLang="zh-TW" dirty="0" smtClean="0"/>
              <a:t>2013</a:t>
            </a:r>
            <a:r>
              <a:rPr lang="zh-TW" altLang="en-US" dirty="0" smtClean="0"/>
              <a:t>版中的</a:t>
            </a:r>
            <a:r>
              <a:rPr lang="en-US" altLang="zh-TW" dirty="0" err="1" smtClean="0"/>
              <a:t>Inscure</a:t>
            </a:r>
            <a:r>
              <a:rPr lang="en-US" altLang="zh-TW" dirty="0" smtClean="0"/>
              <a:t> Direct Object Reference</a:t>
            </a:r>
            <a:r>
              <a:rPr lang="zh-TW" altLang="en-US" dirty="0" smtClean="0"/>
              <a:t>和</a:t>
            </a:r>
            <a:r>
              <a:rPr lang="en-US" altLang="zh-TW" dirty="0" smtClean="0"/>
              <a:t>Missing Function Level Access Control</a:t>
            </a:r>
            <a:r>
              <a:rPr lang="zh-TW" altLang="en-US" dirty="0" smtClean="0"/>
              <a:t>所合併的。該威脅主要是指系統開發時若未嚴格的做好存取控管，可能會導致駭客利用此漏洞存取未經授權的功能或更改訪問權限。</a:t>
            </a:r>
          </a:p>
          <a:p>
            <a:endParaRPr lang="zh-TW" altLang="en-US" dirty="0" smtClean="0"/>
          </a:p>
          <a:p>
            <a:r>
              <a:rPr lang="en-US" altLang="zh-TW" dirty="0" smtClean="0"/>
              <a:t>No.6</a:t>
            </a:r>
            <a:r>
              <a:rPr lang="zh-TW" altLang="en-US" dirty="0" smtClean="0"/>
              <a:t>是不安全的組態設定</a:t>
            </a:r>
            <a:r>
              <a:rPr lang="en-US" altLang="zh-TW" dirty="0" smtClean="0"/>
              <a:t>(Security Misconfiguration)</a:t>
            </a:r>
            <a:r>
              <a:rPr lang="zh-TW" altLang="en-US" dirty="0" smtClean="0"/>
              <a:t>，經常使用不安全的預設值，像是作業系統、框架、函式庫及應用程式，避免使用預設值設定並時常必須做到系統更新與升級，確保系統安全與時並進。</a:t>
            </a:r>
          </a:p>
          <a:p>
            <a:endParaRPr lang="zh-TW" altLang="en-US" dirty="0" smtClean="0"/>
          </a:p>
          <a:p>
            <a:r>
              <a:rPr lang="en-US" altLang="zh-TW" dirty="0" smtClean="0"/>
              <a:t>No.7</a:t>
            </a:r>
            <a:r>
              <a:rPr lang="zh-TW" altLang="en-US" dirty="0" smtClean="0"/>
              <a:t>是跨站攻擊</a:t>
            </a:r>
            <a:r>
              <a:rPr lang="en-US" altLang="zh-TW" dirty="0" smtClean="0"/>
              <a:t>(Cross-Site Scripting, XSS)</a:t>
            </a:r>
            <a:r>
              <a:rPr lang="zh-TW" altLang="en-US" dirty="0" smtClean="0"/>
              <a:t>，網頁跨站攻擊是利用動態網頁的特性，當網站缺乏適當的驗證時，攻擊者就利用此弱點在瀏覽器中執行惡意程式碼，並挾持使用的</a:t>
            </a:r>
            <a:r>
              <a:rPr lang="en-US" altLang="zh-TW" dirty="0" smtClean="0"/>
              <a:t>Session</a:t>
            </a:r>
            <a:r>
              <a:rPr lang="zh-TW" altLang="en-US" dirty="0" smtClean="0"/>
              <a:t>進行造成攻擊。</a:t>
            </a:r>
          </a:p>
          <a:p>
            <a:endParaRPr lang="zh-TW" altLang="en-US" dirty="0" smtClean="0"/>
          </a:p>
          <a:p>
            <a:r>
              <a:rPr lang="en-US" altLang="zh-TW" dirty="0" smtClean="0"/>
              <a:t>No.8</a:t>
            </a:r>
            <a:r>
              <a:rPr lang="zh-TW" altLang="en-US" dirty="0" smtClean="0"/>
              <a:t>是不安全的反序列化漏洞</a:t>
            </a:r>
            <a:r>
              <a:rPr lang="en-US" altLang="zh-TW" dirty="0" smtClean="0"/>
              <a:t>(Insecure Deserialization)</a:t>
            </a:r>
            <a:r>
              <a:rPr lang="zh-TW" altLang="en-US" dirty="0" smtClean="0"/>
              <a:t>，此威脅為不安全的反序列化漏洞可能導致駭客利用遠端執行任意程式碼進行重送攻擊、注入攻擊及權限提升攻擊。</a:t>
            </a:r>
          </a:p>
          <a:p>
            <a:endParaRPr lang="zh-TW" altLang="en-US" dirty="0" smtClean="0"/>
          </a:p>
          <a:p>
            <a:r>
              <a:rPr lang="en-US" altLang="zh-TW" dirty="0" smtClean="0"/>
              <a:t>No.9</a:t>
            </a:r>
            <a:r>
              <a:rPr lang="zh-TW" altLang="en-US" dirty="0" smtClean="0"/>
              <a:t>是使用已有漏洞的元件</a:t>
            </a:r>
            <a:r>
              <a:rPr lang="en-US" altLang="zh-TW" dirty="0" smtClean="0"/>
              <a:t>(Using Components with Known Vulnerabilities)</a:t>
            </a:r>
            <a:r>
              <a:rPr lang="zh-TW" altLang="en-US" dirty="0" smtClean="0"/>
              <a:t>，使用具有已知漏洞的元件產生的脆弱點，駭客可透過此脆弱點破壞應用程式中的防禦措施，並進一步造成更嚴重的傷害。</a:t>
            </a:r>
          </a:p>
          <a:p>
            <a:endParaRPr lang="zh-TW" altLang="en-US" dirty="0" smtClean="0"/>
          </a:p>
          <a:p>
            <a:r>
              <a:rPr lang="en-US" altLang="zh-TW" dirty="0" smtClean="0"/>
              <a:t>No.10</a:t>
            </a:r>
            <a:r>
              <a:rPr lang="zh-TW" altLang="en-US" dirty="0" smtClean="0"/>
              <a:t>是紀錄與監控不足風險</a:t>
            </a:r>
            <a:r>
              <a:rPr lang="en-US" altLang="zh-TW" dirty="0" smtClean="0"/>
              <a:t>(Insufficient </a:t>
            </a:r>
            <a:r>
              <a:rPr lang="en-US" altLang="zh-TW" dirty="0" err="1" smtClean="0"/>
              <a:t>Logging&amp;Monitoring</a:t>
            </a:r>
            <a:r>
              <a:rPr lang="en-US" altLang="zh-TW" dirty="0" smtClean="0"/>
              <a:t>)</a:t>
            </a:r>
            <a:r>
              <a:rPr lang="zh-TW" altLang="en-US" dirty="0" smtClean="0"/>
              <a:t>，當記錄與監控不足或不恰當時，會導致在發生資安事件的情況下無法有足夠的資料進行處理，也使攻擊者有機會進一步進行攻擊系統，進而造成損失。</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參考資料：</a:t>
            </a:r>
            <a:br>
              <a:rPr lang="zh-TW" altLang="en-US" dirty="0" smtClean="0"/>
            </a:br>
            <a:r>
              <a:rPr lang="en-US" altLang="zh-TW" dirty="0" smtClean="0"/>
              <a:t>[1] https://owasp.org/www-project-top-ten/</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72</a:t>
            </a:fld>
            <a:endParaRPr lang="en-US" altLang="zh-TW"/>
          </a:p>
        </p:txBody>
      </p:sp>
    </p:spTree>
    <p:extLst>
      <p:ext uri="{BB962C8B-B14F-4D97-AF65-F5344CB8AC3E}">
        <p14:creationId xmlns:p14="http://schemas.microsoft.com/office/powerpoint/2010/main" val="9885187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73</a:t>
            </a:fld>
            <a:endParaRPr lang="en-US" altLang="zh-TW"/>
          </a:p>
        </p:txBody>
      </p:sp>
    </p:spTree>
    <p:extLst>
      <p:ext uri="{BB962C8B-B14F-4D97-AF65-F5344CB8AC3E}">
        <p14:creationId xmlns:p14="http://schemas.microsoft.com/office/powerpoint/2010/main" val="7484291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Rank	ID	Name	Score</a:t>
            </a:r>
          </a:p>
          <a:p>
            <a:r>
              <a:rPr lang="en-US" altLang="zh-TW" dirty="0" smtClean="0"/>
              <a:t>[1]	CWE-119	Improper Restriction of Operations within the Bounds of a Memory Buffer	75.56</a:t>
            </a:r>
          </a:p>
          <a:p>
            <a:r>
              <a:rPr lang="en-US" altLang="zh-TW" dirty="0" smtClean="0"/>
              <a:t>[2]	CWE-79	Improper Neutralization of Input During Web Page Generation ('Cross-site Scripting')	45.69</a:t>
            </a:r>
          </a:p>
          <a:p>
            <a:r>
              <a:rPr lang="en-US" altLang="zh-TW" dirty="0" smtClean="0"/>
              <a:t>[3]	CWE-20	Improper Input Validation	43.61</a:t>
            </a:r>
          </a:p>
          <a:p>
            <a:r>
              <a:rPr lang="en-US" altLang="zh-TW" dirty="0" smtClean="0"/>
              <a:t>[4]	CWE-200	Information Exposure	32.12</a:t>
            </a:r>
          </a:p>
          <a:p>
            <a:r>
              <a:rPr lang="en-US" altLang="zh-TW" dirty="0" smtClean="0"/>
              <a:t>[5]	CWE-125	Out-of-bounds Read	26.53</a:t>
            </a:r>
          </a:p>
          <a:p>
            <a:r>
              <a:rPr lang="en-US" altLang="zh-TW" dirty="0" smtClean="0"/>
              <a:t>[6]	CWE-89	Improper Neutralization of Special Elements used in an SQL Command ('SQL Injection')	24.54</a:t>
            </a:r>
          </a:p>
          <a:p>
            <a:r>
              <a:rPr lang="en-US" altLang="zh-TW" dirty="0" smtClean="0"/>
              <a:t>[7]	CWE-416	Use After Free	17.94</a:t>
            </a:r>
          </a:p>
          <a:p>
            <a:r>
              <a:rPr lang="en-US" altLang="zh-TW" dirty="0" smtClean="0"/>
              <a:t>[8]	CWE-190	Integer Overflow or Wraparound	17.35</a:t>
            </a:r>
          </a:p>
          <a:p>
            <a:r>
              <a:rPr lang="en-US" altLang="zh-TW" dirty="0" smtClean="0"/>
              <a:t>[9]	CWE-352	Cross-Site Request Forgery (CSRF)	15.54</a:t>
            </a:r>
          </a:p>
          <a:p>
            <a:r>
              <a:rPr lang="en-US" altLang="zh-TW" dirty="0" smtClean="0"/>
              <a:t>[10]	CWE-22	Improper Limitation of a Pathname to a Restricted Directory ('Path Traversal')	14.10</a:t>
            </a:r>
          </a:p>
          <a:p>
            <a:r>
              <a:rPr lang="en-US" altLang="zh-TW" dirty="0" smtClean="0"/>
              <a:t>[11]	CWE-78	Improper Neutralization of Special Elements used in an OS Command ('OS Command Injection')	11.47</a:t>
            </a:r>
          </a:p>
          <a:p>
            <a:r>
              <a:rPr lang="en-US" altLang="zh-TW" dirty="0" smtClean="0"/>
              <a:t>[12]	CWE-787	Out-of-bounds Write	11.08</a:t>
            </a:r>
          </a:p>
          <a:p>
            <a:r>
              <a:rPr lang="en-US" altLang="zh-TW" dirty="0" smtClean="0"/>
              <a:t>[13]	CWE-287	Improper Authentication	10.78</a:t>
            </a:r>
          </a:p>
          <a:p>
            <a:r>
              <a:rPr lang="en-US" altLang="zh-TW" dirty="0" smtClean="0"/>
              <a:t>[14]	CWE-476	NULL Pointer Dereference	9.74</a:t>
            </a:r>
          </a:p>
          <a:p>
            <a:r>
              <a:rPr lang="en-US" altLang="zh-TW" dirty="0" smtClean="0"/>
              <a:t>[15]	CWE-732	Incorrect Permission Assignment for Critical Resource	6.33</a:t>
            </a:r>
          </a:p>
          <a:p>
            <a:r>
              <a:rPr lang="en-US" altLang="zh-TW" dirty="0" smtClean="0"/>
              <a:t>[16]	CWE-434	Unrestricted Upload of File with Dangerous Type	5.50</a:t>
            </a:r>
          </a:p>
          <a:p>
            <a:r>
              <a:rPr lang="en-US" altLang="zh-TW" dirty="0" smtClean="0"/>
              <a:t>[17]	CWE-611	Improper Restriction of XML External Entity Reference	5.48</a:t>
            </a:r>
          </a:p>
          <a:p>
            <a:r>
              <a:rPr lang="en-US" altLang="zh-TW" dirty="0" smtClean="0"/>
              <a:t>[18]	CWE-94	Improper Control of Generation of Code ('Code Injection')	5.36</a:t>
            </a:r>
          </a:p>
          <a:p>
            <a:r>
              <a:rPr lang="en-US" altLang="zh-TW" dirty="0" smtClean="0"/>
              <a:t>[19]	CWE-798	Use of Hard-coded Credentials	5.12</a:t>
            </a:r>
          </a:p>
          <a:p>
            <a:r>
              <a:rPr lang="en-US" altLang="zh-TW" dirty="0" smtClean="0"/>
              <a:t>[20]	CWE-400	Uncontrolled Resource Consumption	5.04</a:t>
            </a:r>
          </a:p>
          <a:p>
            <a:r>
              <a:rPr lang="en-US" altLang="zh-TW" dirty="0" smtClean="0"/>
              <a:t>[21]	CWE-772	Missing Release of Resource after Effective Lifetime	5.04</a:t>
            </a:r>
          </a:p>
          <a:p>
            <a:r>
              <a:rPr lang="en-US" altLang="zh-TW" dirty="0" smtClean="0"/>
              <a:t>[22]	CWE-426	Untrusted Search Path	4.40</a:t>
            </a:r>
          </a:p>
          <a:p>
            <a:r>
              <a:rPr lang="en-US" altLang="zh-TW" dirty="0" smtClean="0"/>
              <a:t>[23]	CWE-502	Deserialization of Untrusted Data	4.30</a:t>
            </a:r>
          </a:p>
          <a:p>
            <a:r>
              <a:rPr lang="en-US" altLang="zh-TW" dirty="0" smtClean="0"/>
              <a:t>[24]	CWE-269	Improper Privilege Management	4.23</a:t>
            </a:r>
          </a:p>
          <a:p>
            <a:r>
              <a:rPr lang="en-US" altLang="zh-TW" dirty="0" smtClean="0"/>
              <a:t>[25]	CWE-295	Improper Certificate Validation	4.06</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74</a:t>
            </a:fld>
            <a:endParaRPr lang="en-US" altLang="zh-TW"/>
          </a:p>
        </p:txBody>
      </p:sp>
    </p:spTree>
    <p:extLst>
      <p:ext uri="{BB962C8B-B14F-4D97-AF65-F5344CB8AC3E}">
        <p14:creationId xmlns:p14="http://schemas.microsoft.com/office/powerpoint/2010/main" val="219130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CWE 25</a:t>
            </a:r>
          </a:p>
          <a:p>
            <a:r>
              <a:rPr lang="zh-TW" altLang="en-US" dirty="0" smtClean="0"/>
              <a:t>秩	</a:t>
            </a:r>
            <a:r>
              <a:rPr lang="en-US" altLang="zh-TW" dirty="0" smtClean="0"/>
              <a:t>ID	</a:t>
            </a:r>
            <a:r>
              <a:rPr lang="zh-TW" altLang="en-US" dirty="0" smtClean="0"/>
              <a:t>名稱	得分了</a:t>
            </a:r>
          </a:p>
          <a:p>
            <a:r>
              <a:rPr lang="en-US" altLang="zh-TW" dirty="0" smtClean="0"/>
              <a:t>[1]	CWE-119	</a:t>
            </a:r>
            <a:r>
              <a:rPr lang="zh-TW" altLang="en-US" dirty="0" smtClean="0"/>
              <a:t>內存緩衝區範圍內的操作限制不當	</a:t>
            </a:r>
            <a:r>
              <a:rPr lang="en-US" altLang="zh-TW" dirty="0" smtClean="0"/>
              <a:t>75.56</a:t>
            </a:r>
          </a:p>
          <a:p>
            <a:r>
              <a:rPr lang="en-US" altLang="zh-TW" dirty="0" smtClean="0"/>
              <a:t>[2]	CWE-79	</a:t>
            </a:r>
            <a:r>
              <a:rPr lang="zh-TW" altLang="en-US" dirty="0" smtClean="0"/>
              <a:t>網頁生成過程中輸入的不適當中和（“跨站點腳本”）	</a:t>
            </a:r>
            <a:r>
              <a:rPr lang="en-US" altLang="zh-TW" dirty="0" smtClean="0"/>
              <a:t>45.69</a:t>
            </a:r>
          </a:p>
          <a:p>
            <a:r>
              <a:rPr lang="en-US" altLang="zh-TW" dirty="0" smtClean="0"/>
              <a:t>[3]	CWE-20	</a:t>
            </a:r>
            <a:r>
              <a:rPr lang="zh-TW" altLang="en-US" dirty="0" smtClean="0"/>
              <a:t>輸入驗證不正確	</a:t>
            </a:r>
            <a:r>
              <a:rPr lang="en-US" altLang="zh-TW" dirty="0" smtClean="0"/>
              <a:t>43.61</a:t>
            </a:r>
          </a:p>
          <a:p>
            <a:r>
              <a:rPr lang="en-US" altLang="zh-TW" dirty="0" smtClean="0"/>
              <a:t>[4]	CWE-200	</a:t>
            </a:r>
            <a:r>
              <a:rPr lang="zh-TW" altLang="en-US" dirty="0" smtClean="0"/>
              <a:t>信息公開	</a:t>
            </a:r>
            <a:r>
              <a:rPr lang="en-US" altLang="zh-TW" dirty="0" smtClean="0"/>
              <a:t>32.12</a:t>
            </a:r>
          </a:p>
          <a:p>
            <a:r>
              <a:rPr lang="en-US" altLang="zh-TW" dirty="0" smtClean="0"/>
              <a:t>[5]	CWE-125	</a:t>
            </a:r>
            <a:r>
              <a:rPr lang="zh-TW" altLang="en-US" dirty="0" smtClean="0"/>
              <a:t>越界讀取	</a:t>
            </a:r>
            <a:r>
              <a:rPr lang="en-US" altLang="zh-TW" dirty="0" smtClean="0"/>
              <a:t>26.53</a:t>
            </a:r>
          </a:p>
          <a:p>
            <a:r>
              <a:rPr lang="en-US" altLang="zh-TW" dirty="0" smtClean="0"/>
              <a:t>[6]	CWE-89	SQL</a:t>
            </a:r>
            <a:r>
              <a:rPr lang="zh-TW" altLang="en-US" dirty="0" smtClean="0"/>
              <a:t>命令中使用的特殊元素的不正確中和（“ </a:t>
            </a:r>
            <a:r>
              <a:rPr lang="en-US" altLang="zh-TW" dirty="0" smtClean="0"/>
              <a:t>SQL</a:t>
            </a:r>
            <a:r>
              <a:rPr lang="zh-TW" altLang="en-US" dirty="0" smtClean="0"/>
              <a:t>注入”）	</a:t>
            </a:r>
            <a:r>
              <a:rPr lang="en-US" altLang="zh-TW" dirty="0" smtClean="0"/>
              <a:t>24.54</a:t>
            </a:r>
          </a:p>
          <a:p>
            <a:r>
              <a:rPr lang="en-US" altLang="zh-TW" dirty="0" smtClean="0"/>
              <a:t>[7]	CWE-416	</a:t>
            </a:r>
            <a:r>
              <a:rPr lang="zh-TW" altLang="en-US" dirty="0" smtClean="0"/>
              <a:t>免費使用	</a:t>
            </a:r>
            <a:r>
              <a:rPr lang="en-US" altLang="zh-TW" dirty="0" smtClean="0"/>
              <a:t>17.94</a:t>
            </a:r>
          </a:p>
          <a:p>
            <a:r>
              <a:rPr lang="en-US" altLang="zh-TW" dirty="0" smtClean="0"/>
              <a:t>[8]	CWE-190	</a:t>
            </a:r>
            <a:r>
              <a:rPr lang="zh-TW" altLang="en-US" dirty="0" smtClean="0"/>
              <a:t>整數溢出或環繞	</a:t>
            </a:r>
            <a:r>
              <a:rPr lang="en-US" altLang="zh-TW" dirty="0" smtClean="0"/>
              <a:t>17.35</a:t>
            </a:r>
          </a:p>
          <a:p>
            <a:r>
              <a:rPr lang="en-US" altLang="zh-TW" dirty="0" smtClean="0"/>
              <a:t>[9]	CWE-352	</a:t>
            </a:r>
            <a:r>
              <a:rPr lang="zh-TW" altLang="en-US" dirty="0" smtClean="0"/>
              <a:t>跨站請求偽造（</a:t>
            </a:r>
            <a:r>
              <a:rPr lang="en-US" altLang="zh-TW" dirty="0" smtClean="0"/>
              <a:t>CSRF</a:t>
            </a:r>
            <a:r>
              <a:rPr lang="zh-TW" altLang="en-US" dirty="0" smtClean="0"/>
              <a:t>）	</a:t>
            </a:r>
            <a:r>
              <a:rPr lang="en-US" altLang="zh-TW" dirty="0" smtClean="0"/>
              <a:t>15.54</a:t>
            </a:r>
          </a:p>
          <a:p>
            <a:r>
              <a:rPr lang="en-US" altLang="zh-TW" dirty="0" smtClean="0"/>
              <a:t>[10]	CWE-22	</a:t>
            </a:r>
            <a:r>
              <a:rPr lang="zh-TW" altLang="en-US" dirty="0" smtClean="0"/>
              <a:t>路徑名對受限目錄的不正確限制（“路徑遍歷”）	</a:t>
            </a:r>
            <a:r>
              <a:rPr lang="en-US" altLang="zh-TW" dirty="0" smtClean="0"/>
              <a:t>14.10</a:t>
            </a:r>
          </a:p>
          <a:p>
            <a:r>
              <a:rPr lang="en-US" altLang="zh-TW" dirty="0" smtClean="0"/>
              <a:t>[11]	CWE-78	</a:t>
            </a:r>
            <a:r>
              <a:rPr lang="zh-TW" altLang="en-US" dirty="0" smtClean="0"/>
              <a:t>不正確地中和</a:t>
            </a:r>
            <a:r>
              <a:rPr lang="en-US" altLang="zh-TW" dirty="0" smtClean="0"/>
              <a:t>OS</a:t>
            </a:r>
            <a:r>
              <a:rPr lang="zh-TW" altLang="en-US" dirty="0" smtClean="0"/>
              <a:t>命令中使用的特殊元素（“ </a:t>
            </a:r>
            <a:r>
              <a:rPr lang="en-US" altLang="zh-TW" dirty="0" smtClean="0"/>
              <a:t>OS</a:t>
            </a:r>
            <a:r>
              <a:rPr lang="zh-TW" altLang="en-US" dirty="0" smtClean="0"/>
              <a:t>命令注入”）	</a:t>
            </a:r>
            <a:r>
              <a:rPr lang="en-US" altLang="zh-TW" dirty="0" smtClean="0"/>
              <a:t>11.47</a:t>
            </a:r>
          </a:p>
          <a:p>
            <a:r>
              <a:rPr lang="en-US" altLang="zh-TW" dirty="0" smtClean="0"/>
              <a:t>[12]	CWE-787	</a:t>
            </a:r>
            <a:r>
              <a:rPr lang="zh-TW" altLang="en-US" dirty="0" smtClean="0"/>
              <a:t>越界寫	</a:t>
            </a:r>
            <a:r>
              <a:rPr lang="en-US" altLang="zh-TW" dirty="0" smtClean="0"/>
              <a:t>11.08</a:t>
            </a:r>
          </a:p>
          <a:p>
            <a:r>
              <a:rPr lang="en-US" altLang="zh-TW" dirty="0" smtClean="0"/>
              <a:t>[13]	CWE-287	</a:t>
            </a:r>
            <a:r>
              <a:rPr lang="zh-TW" altLang="en-US" dirty="0" smtClean="0"/>
              <a:t>身份驗證不正確	</a:t>
            </a:r>
            <a:r>
              <a:rPr lang="en-US" altLang="zh-TW" dirty="0" smtClean="0"/>
              <a:t>10.78</a:t>
            </a:r>
          </a:p>
          <a:p>
            <a:r>
              <a:rPr lang="en-US" altLang="zh-TW" dirty="0" smtClean="0"/>
              <a:t>[14]	CWE-476	</a:t>
            </a:r>
            <a:r>
              <a:rPr lang="zh-TW" altLang="en-US" dirty="0" smtClean="0"/>
              <a:t>空指針解除引用	</a:t>
            </a:r>
            <a:r>
              <a:rPr lang="en-US" altLang="zh-TW" dirty="0" smtClean="0"/>
              <a:t>9.74</a:t>
            </a:r>
          </a:p>
          <a:p>
            <a:r>
              <a:rPr lang="en-US" altLang="zh-TW" dirty="0" smtClean="0"/>
              <a:t>[15]	CWE-732	</a:t>
            </a:r>
            <a:r>
              <a:rPr lang="zh-TW" altLang="en-US" dirty="0" smtClean="0"/>
              <a:t>關鍵資源的權限分配不正確	</a:t>
            </a:r>
            <a:r>
              <a:rPr lang="en-US" altLang="zh-TW" dirty="0" smtClean="0"/>
              <a:t>6.33</a:t>
            </a:r>
          </a:p>
          <a:p>
            <a:r>
              <a:rPr lang="en-US" altLang="zh-TW" dirty="0" smtClean="0"/>
              <a:t>[16]	CWE-434	</a:t>
            </a:r>
            <a:r>
              <a:rPr lang="zh-TW" altLang="en-US" dirty="0" smtClean="0"/>
              <a:t>不受限制地上傳危險類型的文件	</a:t>
            </a:r>
            <a:r>
              <a:rPr lang="en-US" altLang="zh-TW" dirty="0" smtClean="0"/>
              <a:t>5.50</a:t>
            </a:r>
          </a:p>
          <a:p>
            <a:r>
              <a:rPr lang="en-US" altLang="zh-TW" dirty="0" smtClean="0"/>
              <a:t>[17]	CWE-611	XML</a:t>
            </a:r>
            <a:r>
              <a:rPr lang="zh-TW" altLang="en-US" dirty="0" smtClean="0"/>
              <a:t>外部實體參考的限制不當	</a:t>
            </a:r>
            <a:r>
              <a:rPr lang="en-US" altLang="zh-TW" dirty="0" smtClean="0"/>
              <a:t>5.48</a:t>
            </a:r>
          </a:p>
          <a:p>
            <a:r>
              <a:rPr lang="en-US" altLang="zh-TW" dirty="0" smtClean="0"/>
              <a:t>[18]	CWE-94	</a:t>
            </a:r>
            <a:r>
              <a:rPr lang="zh-TW" altLang="en-US" dirty="0" smtClean="0"/>
              <a:t>對代碼生成的控制不當（“代碼注入”）	</a:t>
            </a:r>
            <a:r>
              <a:rPr lang="en-US" altLang="zh-TW" dirty="0" smtClean="0"/>
              <a:t>5.36</a:t>
            </a:r>
          </a:p>
          <a:p>
            <a:r>
              <a:rPr lang="en-US" altLang="zh-TW" dirty="0" smtClean="0"/>
              <a:t>[19]	CWE-798	</a:t>
            </a:r>
            <a:r>
              <a:rPr lang="zh-TW" altLang="en-US" dirty="0" smtClean="0"/>
              <a:t>硬編碼憑證的使用	</a:t>
            </a:r>
            <a:r>
              <a:rPr lang="en-US" altLang="zh-TW" dirty="0" smtClean="0"/>
              <a:t>5.12</a:t>
            </a:r>
          </a:p>
          <a:p>
            <a:r>
              <a:rPr lang="en-US" altLang="zh-TW" dirty="0" smtClean="0"/>
              <a:t>[20]	CWE-400	</a:t>
            </a:r>
            <a:r>
              <a:rPr lang="zh-TW" altLang="en-US" dirty="0" smtClean="0"/>
              <a:t>不受控制的資源消耗	</a:t>
            </a:r>
            <a:r>
              <a:rPr lang="en-US" altLang="zh-TW" dirty="0" smtClean="0"/>
              <a:t>5.04</a:t>
            </a:r>
          </a:p>
          <a:p>
            <a:r>
              <a:rPr lang="en-US" altLang="zh-TW" dirty="0" smtClean="0"/>
              <a:t>[21]	CWE-772	</a:t>
            </a:r>
            <a:r>
              <a:rPr lang="zh-TW" altLang="en-US" dirty="0" smtClean="0"/>
              <a:t>有效壽命後缺少資源釋放	</a:t>
            </a:r>
            <a:r>
              <a:rPr lang="en-US" altLang="zh-TW" dirty="0" smtClean="0"/>
              <a:t>5.04</a:t>
            </a:r>
          </a:p>
          <a:p>
            <a:r>
              <a:rPr lang="en-US" altLang="zh-TW" dirty="0" smtClean="0"/>
              <a:t>[22]	CWE-426	</a:t>
            </a:r>
            <a:r>
              <a:rPr lang="zh-TW" altLang="en-US" dirty="0" smtClean="0"/>
              <a:t>不可信的搜索路徑	</a:t>
            </a:r>
            <a:r>
              <a:rPr lang="en-US" altLang="zh-TW" dirty="0" smtClean="0"/>
              <a:t>4.40</a:t>
            </a:r>
          </a:p>
          <a:p>
            <a:r>
              <a:rPr lang="en-US" altLang="zh-TW" dirty="0" smtClean="0"/>
              <a:t>[23]	CWE-502	</a:t>
            </a:r>
            <a:r>
              <a:rPr lang="zh-TW" altLang="en-US" dirty="0" smtClean="0"/>
              <a:t>不信任數據的反序列化	</a:t>
            </a:r>
            <a:r>
              <a:rPr lang="en-US" altLang="zh-TW" dirty="0" smtClean="0"/>
              <a:t>4.30</a:t>
            </a:r>
          </a:p>
          <a:p>
            <a:r>
              <a:rPr lang="en-US" altLang="zh-TW" dirty="0" smtClean="0"/>
              <a:t>[24]	CWE-269	</a:t>
            </a:r>
            <a:r>
              <a:rPr lang="zh-TW" altLang="en-US" dirty="0" smtClean="0"/>
              <a:t>權限管理不當	</a:t>
            </a:r>
            <a:r>
              <a:rPr lang="en-US" altLang="zh-TW" dirty="0" smtClean="0"/>
              <a:t>4.23</a:t>
            </a:r>
          </a:p>
          <a:p>
            <a:r>
              <a:rPr lang="en-US" altLang="zh-TW" dirty="0" smtClean="0"/>
              <a:t>[25]	CWE-295	</a:t>
            </a:r>
            <a:r>
              <a:rPr lang="zh-TW" altLang="en-US" dirty="0" smtClean="0"/>
              <a:t>證書驗證不正確	</a:t>
            </a:r>
            <a:r>
              <a:rPr lang="en-US" altLang="zh-TW" dirty="0" smtClean="0"/>
              <a:t>4.06</a:t>
            </a:r>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75</a:t>
            </a:fld>
            <a:endParaRPr lang="en-US" altLang="zh-TW"/>
          </a:p>
        </p:txBody>
      </p:sp>
    </p:spTree>
    <p:extLst>
      <p:ext uri="{BB962C8B-B14F-4D97-AF65-F5344CB8AC3E}">
        <p14:creationId xmlns:p14="http://schemas.microsoft.com/office/powerpoint/2010/main" val="615340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76</a:t>
            </a:fld>
            <a:endParaRPr lang="en-US" altLang="zh-TW"/>
          </a:p>
        </p:txBody>
      </p:sp>
    </p:spTree>
    <p:extLst>
      <p:ext uri="{BB962C8B-B14F-4D97-AF65-F5344CB8AC3E}">
        <p14:creationId xmlns:p14="http://schemas.microsoft.com/office/powerpoint/2010/main" val="1201196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77</a:t>
            </a:fld>
            <a:endParaRPr lang="en-US" altLang="zh-TW"/>
          </a:p>
        </p:txBody>
      </p:sp>
    </p:spTree>
    <p:extLst>
      <p:ext uri="{BB962C8B-B14F-4D97-AF65-F5344CB8AC3E}">
        <p14:creationId xmlns:p14="http://schemas.microsoft.com/office/powerpoint/2010/main" val="7127677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A: Advanced</a:t>
            </a:r>
          </a:p>
          <a:p>
            <a:r>
              <a:rPr lang="en-US" altLang="zh-TW" sz="1200" b="0" i="0" kern="1200" dirty="0" smtClean="0">
                <a:solidFill>
                  <a:schemeClr val="tx1"/>
                </a:solidFill>
                <a:effectLst/>
                <a:latin typeface="+mn-lt"/>
                <a:ea typeface="+mn-ea"/>
                <a:cs typeface="+mn-cs"/>
              </a:rPr>
              <a:t>Targeted, Coordinated, Purposeful</a:t>
            </a:r>
          </a:p>
          <a:p>
            <a:r>
              <a:rPr lang="en-US" altLang="zh-TW" sz="1200" b="0" i="0" kern="1200" dirty="0" smtClean="0">
                <a:solidFill>
                  <a:schemeClr val="tx1"/>
                </a:solidFill>
                <a:effectLst/>
                <a:latin typeface="+mn-lt"/>
                <a:ea typeface="+mn-ea"/>
                <a:cs typeface="+mn-cs"/>
              </a:rPr>
              <a:t>P: Persistent</a:t>
            </a:r>
          </a:p>
          <a:p>
            <a:r>
              <a:rPr lang="en-US" altLang="zh-TW" sz="1200" b="0" i="0" kern="1200" dirty="0" smtClean="0">
                <a:solidFill>
                  <a:schemeClr val="tx1"/>
                </a:solidFill>
                <a:effectLst/>
                <a:latin typeface="+mn-lt"/>
                <a:ea typeface="+mn-ea"/>
                <a:cs typeface="+mn-cs"/>
              </a:rPr>
              <a:t>Month after Month, Year after Year</a:t>
            </a:r>
          </a:p>
          <a:p>
            <a:r>
              <a:rPr lang="en-US" altLang="zh-TW" sz="1200" b="0" i="0" kern="1200" dirty="0" smtClean="0">
                <a:solidFill>
                  <a:schemeClr val="tx1"/>
                </a:solidFill>
                <a:effectLst/>
                <a:latin typeface="+mn-lt"/>
                <a:ea typeface="+mn-ea"/>
                <a:cs typeface="+mn-cs"/>
              </a:rPr>
              <a:t>T: Threat</a:t>
            </a:r>
          </a:p>
          <a:p>
            <a:r>
              <a:rPr lang="en-US" altLang="zh-TW" sz="1200" b="0" i="0" kern="1200" dirty="0" smtClean="0">
                <a:solidFill>
                  <a:schemeClr val="tx1"/>
                </a:solidFill>
                <a:effectLst/>
                <a:latin typeface="+mn-lt"/>
                <a:ea typeface="+mn-ea"/>
                <a:cs typeface="+mn-cs"/>
              </a:rPr>
              <a:t>Person(s) with Intent, Opportunity, and Capability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a:t>
            </a:r>
            <a:r>
              <a:rPr lang="zh-TW" altLang="en-US" sz="1200" b="0" i="0" kern="1200" dirty="0" smtClean="0">
                <a:solidFill>
                  <a:schemeClr val="tx1"/>
                </a:solidFill>
                <a:effectLst/>
                <a:latin typeface="+mn-lt"/>
                <a:ea typeface="+mn-ea"/>
                <a:cs typeface="+mn-cs"/>
              </a:rPr>
              <a:t>：進階</a:t>
            </a:r>
          </a:p>
          <a:p>
            <a:r>
              <a:rPr lang="zh-TW" altLang="en-US" sz="1200" b="0" i="0" kern="1200" dirty="0" smtClean="0">
                <a:solidFill>
                  <a:schemeClr val="tx1"/>
                </a:solidFill>
                <a:effectLst/>
                <a:latin typeface="+mn-lt"/>
                <a:ea typeface="+mn-ea"/>
                <a:cs typeface="+mn-cs"/>
              </a:rPr>
              <a:t>有針對性，協調，有目的</a:t>
            </a:r>
          </a:p>
          <a:p>
            <a:r>
              <a:rPr lang="en-US" altLang="zh-TW" sz="1200" b="0" i="0" kern="1200" dirty="0" smtClean="0">
                <a:solidFill>
                  <a:schemeClr val="tx1"/>
                </a:solidFill>
                <a:effectLst/>
                <a:latin typeface="+mn-lt"/>
                <a:ea typeface="+mn-ea"/>
                <a:cs typeface="+mn-cs"/>
              </a:rPr>
              <a:t>P</a:t>
            </a:r>
            <a:r>
              <a:rPr lang="zh-TW" altLang="en-US" sz="1200" b="0" i="0" kern="1200" dirty="0" smtClean="0">
                <a:solidFill>
                  <a:schemeClr val="tx1"/>
                </a:solidFill>
                <a:effectLst/>
                <a:latin typeface="+mn-lt"/>
                <a:ea typeface="+mn-ea"/>
                <a:cs typeface="+mn-cs"/>
              </a:rPr>
              <a:t>：持久</a:t>
            </a:r>
          </a:p>
          <a:p>
            <a:r>
              <a:rPr lang="zh-TW" altLang="en-US" sz="1200" b="0" i="0" kern="1200" dirty="0" smtClean="0">
                <a:solidFill>
                  <a:schemeClr val="tx1"/>
                </a:solidFill>
                <a:effectLst/>
                <a:latin typeface="+mn-lt"/>
                <a:ea typeface="+mn-ea"/>
                <a:cs typeface="+mn-cs"/>
              </a:rPr>
              <a:t>年復一年，年復一年</a:t>
            </a:r>
          </a:p>
          <a:p>
            <a:r>
              <a:rPr lang="en-US" altLang="zh-TW" sz="1200" b="0" i="0" kern="1200" dirty="0" smtClean="0">
                <a:solidFill>
                  <a:schemeClr val="tx1"/>
                </a:solidFill>
                <a:effectLst/>
                <a:latin typeface="+mn-lt"/>
                <a:ea typeface="+mn-ea"/>
                <a:cs typeface="+mn-cs"/>
              </a:rPr>
              <a:t>T</a:t>
            </a:r>
            <a:r>
              <a:rPr lang="zh-TW" altLang="en-US" sz="1200" b="0" i="0" kern="1200" dirty="0" smtClean="0">
                <a:solidFill>
                  <a:schemeClr val="tx1"/>
                </a:solidFill>
                <a:effectLst/>
                <a:latin typeface="+mn-lt"/>
                <a:ea typeface="+mn-ea"/>
                <a:cs typeface="+mn-cs"/>
              </a:rPr>
              <a:t>：威脅</a:t>
            </a:r>
          </a:p>
          <a:p>
            <a:r>
              <a:rPr lang="zh-TW" altLang="en-US" sz="1200" b="0" i="0" kern="1200" dirty="0" smtClean="0">
                <a:solidFill>
                  <a:schemeClr val="tx1"/>
                </a:solidFill>
                <a:effectLst/>
                <a:latin typeface="+mn-lt"/>
                <a:ea typeface="+mn-ea"/>
                <a:cs typeface="+mn-cs"/>
              </a:rPr>
              <a:t>有意圖，機會和能力的人</a:t>
            </a:r>
          </a:p>
          <a:p>
            <a:endParaRPr lang="zh-TW" altLang="en-US" dirty="0"/>
          </a:p>
        </p:txBody>
      </p:sp>
      <p:sp>
        <p:nvSpPr>
          <p:cNvPr id="4" name="投影片編號版面配置區 3"/>
          <p:cNvSpPr>
            <a:spLocks noGrp="1"/>
          </p:cNvSpPr>
          <p:nvPr>
            <p:ph type="sldNum" sz="quarter" idx="10"/>
          </p:nvPr>
        </p:nvSpPr>
        <p:spPr/>
        <p:txBody>
          <a:bodyPr/>
          <a:lstStyle/>
          <a:p>
            <a:fld id="{9EF9D267-DAEF-417E-B535-E81E73F2950E}" type="slidenum">
              <a:rPr lang="zh-TW" altLang="en-US" smtClean="0"/>
              <a:t>78</a:t>
            </a:fld>
            <a:endParaRPr lang="zh-TW" altLang="en-US"/>
          </a:p>
        </p:txBody>
      </p:sp>
    </p:spTree>
    <p:extLst>
      <p:ext uri="{BB962C8B-B14F-4D97-AF65-F5344CB8AC3E}">
        <p14:creationId xmlns:p14="http://schemas.microsoft.com/office/powerpoint/2010/main" val="196434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APT KILL CHAIN</a:t>
            </a:r>
          </a:p>
          <a:p>
            <a:r>
              <a:rPr lang="en-US" altLang="zh-TW" dirty="0" smtClean="0"/>
              <a:t>Reconnaissance: Intruder selects target, researches it, and attempts to identify vulnerabilities in the target network.</a:t>
            </a:r>
          </a:p>
          <a:p>
            <a:r>
              <a:rPr lang="en-US" altLang="zh-TW" dirty="0" err="1" smtClean="0"/>
              <a:t>Weaponization</a:t>
            </a:r>
            <a:r>
              <a:rPr lang="en-US" altLang="zh-TW" dirty="0" smtClean="0"/>
              <a:t>: Intruder creates remote access malware weapon, such as a virus or worm, tailored to one or more vulnerabilities.</a:t>
            </a:r>
          </a:p>
          <a:p>
            <a:r>
              <a:rPr lang="en-US" altLang="zh-TW" dirty="0" smtClean="0"/>
              <a:t>Delivery: Intruder transmits weapon to target (e.g., via e-mail attachments, websites or USB drives)</a:t>
            </a:r>
          </a:p>
          <a:p>
            <a:r>
              <a:rPr lang="en-US" altLang="zh-TW" dirty="0" smtClean="0"/>
              <a:t>Exploitation: Malware weapon's program code triggers, which takes action on target network to exploit vulnerability.</a:t>
            </a:r>
          </a:p>
          <a:p>
            <a:r>
              <a:rPr lang="en-US" altLang="zh-TW" dirty="0" smtClean="0"/>
              <a:t>Installation: Malware weapon installs access point (e.g., "backdoor") usable by intruder.</a:t>
            </a:r>
          </a:p>
          <a:p>
            <a:r>
              <a:rPr lang="en-US" altLang="zh-TW" dirty="0" smtClean="0"/>
              <a:t>Command and Control: Malware enables intruder to have "hands on the keyboard" persistent access to target network.</a:t>
            </a:r>
          </a:p>
          <a:p>
            <a:r>
              <a:rPr lang="en-US" altLang="zh-TW" dirty="0" smtClean="0"/>
              <a:t>Actions on Objective: Intruder takes action to achieve their goals, such as data exfiltration, data destruction, or encryption for ransom.</a:t>
            </a:r>
          </a:p>
          <a:p>
            <a:endParaRPr lang="en-US" altLang="zh-TW" dirty="0" smtClean="0"/>
          </a:p>
          <a:p>
            <a:r>
              <a:rPr lang="en-US" altLang="zh-TW" dirty="0" smtClean="0"/>
              <a:t>Defensive courses of action can be taken against these phases:[14]</a:t>
            </a:r>
          </a:p>
          <a:p>
            <a:r>
              <a:rPr lang="en-US" altLang="zh-TW" dirty="0" smtClean="0"/>
              <a:t>Detect: determine whether an attacker is poking around</a:t>
            </a:r>
          </a:p>
          <a:p>
            <a:r>
              <a:rPr lang="en-US" altLang="zh-TW" dirty="0" smtClean="0"/>
              <a:t>Deny: prevent information disclosure and unauthorized access</a:t>
            </a:r>
          </a:p>
          <a:p>
            <a:r>
              <a:rPr lang="en-US" altLang="zh-TW" dirty="0" smtClean="0"/>
              <a:t>Disrupt: stop or change outbound traffic (to attacker)</a:t>
            </a:r>
          </a:p>
          <a:p>
            <a:r>
              <a:rPr lang="en-US" altLang="zh-TW" dirty="0" smtClean="0"/>
              <a:t>Degrade: counter-attack command and control</a:t>
            </a:r>
          </a:p>
          <a:p>
            <a:r>
              <a:rPr lang="en-US" altLang="zh-TW" dirty="0" smtClean="0"/>
              <a:t>Deceive: interfere with command and control</a:t>
            </a:r>
          </a:p>
          <a:p>
            <a:r>
              <a:rPr lang="en-US" altLang="zh-TW" dirty="0" smtClean="0"/>
              <a:t>Contain: network segmentation changes</a:t>
            </a:r>
          </a:p>
          <a:p>
            <a:endParaRPr lang="en-US" altLang="zh-TW" dirty="0" smtClean="0"/>
          </a:p>
          <a:p>
            <a:r>
              <a:rPr lang="zh-TW" altLang="en-US" dirty="0" smtClean="0"/>
              <a:t>可以針對以下階段採取防禦措施：</a:t>
            </a:r>
            <a:r>
              <a:rPr lang="en-US" altLang="zh-TW" dirty="0" smtClean="0"/>
              <a:t>[14]</a:t>
            </a:r>
          </a:p>
          <a:p>
            <a:endParaRPr lang="en-US" altLang="zh-TW" dirty="0" smtClean="0"/>
          </a:p>
          <a:p>
            <a:r>
              <a:rPr lang="zh-TW" altLang="en-US" dirty="0" smtClean="0"/>
              <a:t>檢測：確定攻擊者是否在四處尋找</a:t>
            </a:r>
          </a:p>
          <a:p>
            <a:r>
              <a:rPr lang="zh-TW" altLang="en-US" dirty="0" smtClean="0"/>
              <a:t>拒絕：防止信息洩露和未經授權的訪問</a:t>
            </a:r>
          </a:p>
          <a:p>
            <a:r>
              <a:rPr lang="zh-TW" altLang="en-US" dirty="0" smtClean="0"/>
              <a:t>中斷：停止或更改出站流量（發給攻擊者）</a:t>
            </a:r>
          </a:p>
          <a:p>
            <a:r>
              <a:rPr lang="zh-TW" altLang="en-US" dirty="0" smtClean="0"/>
              <a:t>降級：反擊命令與控制</a:t>
            </a:r>
          </a:p>
          <a:p>
            <a:r>
              <a:rPr lang="zh-TW" altLang="en-US" dirty="0" smtClean="0"/>
              <a:t>欺騙：干擾命令和控制</a:t>
            </a:r>
          </a:p>
          <a:p>
            <a:r>
              <a:rPr lang="zh-TW" altLang="en-US" dirty="0" smtClean="0"/>
              <a:t>包含：網絡細分更改</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79</a:t>
            </a:fld>
            <a:endParaRPr lang="en-US" altLang="zh-TW"/>
          </a:p>
        </p:txBody>
      </p:sp>
    </p:spTree>
    <p:extLst>
      <p:ext uri="{BB962C8B-B14F-4D97-AF65-F5344CB8AC3E}">
        <p14:creationId xmlns:p14="http://schemas.microsoft.com/office/powerpoint/2010/main" val="13330792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再找洛克</a:t>
            </a:r>
            <a:r>
              <a:rPr lang="en-US" altLang="zh-TW" dirty="0" smtClean="0"/>
              <a:t>·</a:t>
            </a:r>
            <a:r>
              <a:rPr lang="zh-TW" altLang="en-US" dirty="0" smtClean="0"/>
              <a:t>馬丁資料</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80</a:t>
            </a:fld>
            <a:endParaRPr lang="en-US" altLang="zh-TW"/>
          </a:p>
        </p:txBody>
      </p:sp>
    </p:spTree>
    <p:extLst>
      <p:ext uri="{BB962C8B-B14F-4D97-AF65-F5344CB8AC3E}">
        <p14:creationId xmlns:p14="http://schemas.microsoft.com/office/powerpoint/2010/main" val="3898599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再找洛克</a:t>
            </a:r>
            <a:r>
              <a:rPr lang="en-US" altLang="zh-TW" dirty="0" smtClean="0"/>
              <a:t>·</a:t>
            </a:r>
            <a:r>
              <a:rPr lang="zh-TW" altLang="en-US" dirty="0" smtClean="0"/>
              <a:t>馬丁資料</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82</a:t>
            </a:fld>
            <a:endParaRPr lang="en-US" altLang="zh-TW"/>
          </a:p>
        </p:txBody>
      </p:sp>
    </p:spTree>
    <p:extLst>
      <p:ext uri="{BB962C8B-B14F-4D97-AF65-F5344CB8AC3E}">
        <p14:creationId xmlns:p14="http://schemas.microsoft.com/office/powerpoint/2010/main" val="2461418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800" kern="1200" dirty="0" smtClean="0">
                <a:solidFill>
                  <a:schemeClr val="tx1"/>
                </a:solidFill>
                <a:latin typeface="+mj-ea"/>
                <a:ea typeface="新細明體" pitchFamily="18" charset="-120"/>
                <a:cs typeface="+mn-cs"/>
              </a:rPr>
              <a:t>資安管理</a:t>
            </a:r>
            <a:r>
              <a:rPr kumimoji="1" lang="en-US" altLang="zh-TW" sz="800" kern="1200" dirty="0" smtClean="0">
                <a:solidFill>
                  <a:schemeClr val="tx1"/>
                </a:solidFill>
                <a:latin typeface="+mj-ea"/>
                <a:ea typeface="新細明體" pitchFamily="18" charset="-120"/>
                <a:cs typeface="+mn-cs"/>
              </a:rPr>
              <a:t>:</a:t>
            </a:r>
            <a:r>
              <a:rPr kumimoji="1" lang="zh-TW" altLang="en-US" sz="800" kern="1200" dirty="0" smtClean="0">
                <a:solidFill>
                  <a:schemeClr val="tx1"/>
                </a:solidFill>
                <a:latin typeface="+mj-ea"/>
                <a:ea typeface="新細明體" pitchFamily="18" charset="-120"/>
                <a:cs typeface="+mn-cs"/>
              </a:rPr>
              <a:t>含三要項全部。</a:t>
            </a:r>
            <a:endParaRPr kumimoji="1" lang="en-US" altLang="zh-TW" sz="800" kern="1200" dirty="0" smtClean="0">
              <a:solidFill>
                <a:schemeClr val="tx1"/>
              </a:solidFill>
              <a:latin typeface="+mj-ea"/>
              <a:ea typeface="新細明體" pitchFamily="18" charset="-120"/>
              <a:cs typeface="+mn-cs"/>
            </a:endParaRPr>
          </a:p>
          <a:p>
            <a:r>
              <a:rPr kumimoji="1" lang="zh-TW" altLang="en-US" sz="800" kern="1200" dirty="0" smtClean="0">
                <a:solidFill>
                  <a:schemeClr val="tx1"/>
                </a:solidFill>
                <a:latin typeface="+mj-ea"/>
                <a:ea typeface="新細明體" pitchFamily="18" charset="-120"/>
                <a:cs typeface="+mn-cs"/>
              </a:rPr>
              <a:t>滲透測試</a:t>
            </a:r>
            <a:r>
              <a:rPr kumimoji="1" lang="en-US" altLang="zh-TW" sz="800" kern="1200" dirty="0" smtClean="0">
                <a:solidFill>
                  <a:schemeClr val="tx1"/>
                </a:solidFill>
                <a:latin typeface="+mj-ea"/>
                <a:ea typeface="新細明體" pitchFamily="18" charset="-120"/>
                <a:cs typeface="+mn-cs"/>
              </a:rPr>
              <a:t>:</a:t>
            </a:r>
            <a:r>
              <a:rPr kumimoji="1" lang="zh-TW" altLang="en-US" sz="800" kern="1200" dirty="0" smtClean="0">
                <a:solidFill>
                  <a:schemeClr val="tx1"/>
                </a:solidFill>
                <a:latin typeface="+mj-ea"/>
                <a:ea typeface="新細明體" pitchFamily="18" charset="-120"/>
                <a:cs typeface="+mn-cs"/>
              </a:rPr>
              <a:t>含攻擊與防護。</a:t>
            </a:r>
            <a:r>
              <a:rPr kumimoji="1" lang="en-US" altLang="zh-TW" sz="800" kern="1200" dirty="0" smtClean="0">
                <a:solidFill>
                  <a:schemeClr val="tx1"/>
                </a:solidFill>
                <a:latin typeface="+mj-ea"/>
                <a:ea typeface="新細明體" pitchFamily="18" charset="-120"/>
                <a:cs typeface="+mn-cs"/>
              </a:rPr>
              <a:t>(</a:t>
            </a:r>
            <a:r>
              <a:rPr kumimoji="1" lang="zh-TW" altLang="en-US" sz="800" kern="1200" dirty="0" smtClean="0">
                <a:solidFill>
                  <a:schemeClr val="tx1"/>
                </a:solidFill>
                <a:latin typeface="+mj-ea"/>
                <a:ea typeface="新細明體" pitchFamily="18" charset="-120"/>
                <a:cs typeface="+mn-cs"/>
              </a:rPr>
              <a:t>需與防禦端配合測試</a:t>
            </a:r>
            <a:r>
              <a:rPr kumimoji="1" lang="en-US" altLang="zh-TW" sz="800" kern="1200" dirty="0" smtClean="0">
                <a:solidFill>
                  <a:schemeClr val="tx1"/>
                </a:solidFill>
                <a:latin typeface="+mj-ea"/>
                <a:ea typeface="新細明體" pitchFamily="18" charset="-120"/>
                <a:cs typeface="+mn-cs"/>
              </a:rPr>
              <a:t>)</a:t>
            </a:r>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5</a:t>
            </a:fld>
            <a:endParaRPr lang="en-US" altLang="zh-TW"/>
          </a:p>
        </p:txBody>
      </p:sp>
    </p:spTree>
    <p:extLst>
      <p:ext uri="{BB962C8B-B14F-4D97-AF65-F5344CB8AC3E}">
        <p14:creationId xmlns:p14="http://schemas.microsoft.com/office/powerpoint/2010/main" val="30665964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9EF9D267-DAEF-417E-B535-E81E73F2950E}" type="slidenum">
              <a:rPr lang="zh-TW" altLang="en-US" smtClean="0"/>
              <a:t>83</a:t>
            </a:fld>
            <a:endParaRPr lang="zh-TW" altLang="en-US"/>
          </a:p>
        </p:txBody>
      </p:sp>
    </p:spTree>
    <p:extLst>
      <p:ext uri="{BB962C8B-B14F-4D97-AF65-F5344CB8AC3E}">
        <p14:creationId xmlns:p14="http://schemas.microsoft.com/office/powerpoint/2010/main" val="829435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查詢 </a:t>
            </a:r>
            <a:r>
              <a:rPr lang="en-US" altLang="zh-TW" dirty="0" smtClean="0"/>
              <a:t>DNS </a:t>
            </a:r>
            <a:r>
              <a:rPr lang="zh-TW" altLang="en-US" dirty="0" smtClean="0"/>
              <a:t>的回應是否正常</a:t>
            </a:r>
            <a:r>
              <a:rPr lang="en-US" altLang="zh-TW" dirty="0" smtClean="0"/>
              <a:t>, </a:t>
            </a:r>
            <a:r>
              <a:rPr lang="en-US" altLang="zh-TW" dirty="0" err="1" smtClean="0"/>
              <a:t>nslookup</a:t>
            </a:r>
            <a:r>
              <a:rPr lang="en-US" altLang="zh-TW" dirty="0" smtClean="0"/>
              <a:t> </a:t>
            </a:r>
            <a:r>
              <a:rPr lang="zh-TW" altLang="en-US" dirty="0" smtClean="0"/>
              <a:t>是其中一個很常用的工具。除了根據 </a:t>
            </a:r>
            <a:r>
              <a:rPr lang="en-US" altLang="zh-TW" dirty="0" smtClean="0"/>
              <a:t>/</a:t>
            </a:r>
            <a:r>
              <a:rPr lang="en-US" altLang="zh-TW" dirty="0" err="1" smtClean="0"/>
              <a:t>etc</a:t>
            </a:r>
            <a:r>
              <a:rPr lang="en-US" altLang="zh-TW" dirty="0" smtClean="0"/>
              <a:t>/</a:t>
            </a:r>
            <a:r>
              <a:rPr lang="en-US" altLang="zh-TW" dirty="0" err="1" smtClean="0"/>
              <a:t>resolv.conf</a:t>
            </a:r>
            <a:r>
              <a:rPr lang="en-US" altLang="zh-TW" dirty="0" smtClean="0"/>
              <a:t> </a:t>
            </a:r>
            <a:r>
              <a:rPr lang="zh-TW" altLang="en-US" dirty="0" smtClean="0"/>
              <a:t>設定的 </a:t>
            </a:r>
            <a:r>
              <a:rPr lang="en-US" altLang="zh-TW" dirty="0" smtClean="0"/>
              <a:t>DNS </a:t>
            </a:r>
            <a:r>
              <a:rPr lang="zh-TW" altLang="en-US" dirty="0" smtClean="0"/>
              <a:t>伺服器查詢外</a:t>
            </a:r>
            <a:r>
              <a:rPr lang="en-US" altLang="zh-TW" dirty="0" smtClean="0"/>
              <a:t>, </a:t>
            </a:r>
            <a:r>
              <a:rPr lang="en-US" altLang="zh-TW" dirty="0" err="1" smtClean="0"/>
              <a:t>nslookup</a:t>
            </a:r>
            <a:r>
              <a:rPr lang="en-US" altLang="zh-TW" dirty="0" smtClean="0"/>
              <a:t> </a:t>
            </a:r>
            <a:r>
              <a:rPr lang="zh-TW" altLang="en-US" dirty="0" smtClean="0"/>
              <a:t>也可以手動設定要查詢的 </a:t>
            </a:r>
            <a:r>
              <a:rPr lang="en-US" altLang="zh-TW" dirty="0" smtClean="0"/>
              <a:t>DNS </a:t>
            </a:r>
            <a:r>
              <a:rPr lang="zh-TW" altLang="en-US" dirty="0" smtClean="0"/>
              <a:t>伺服器。</a:t>
            </a:r>
          </a:p>
          <a:p>
            <a:endParaRPr lang="zh-TW" altLang="en-US" dirty="0" smtClean="0"/>
          </a:p>
          <a:p>
            <a:r>
              <a:rPr lang="zh-TW" altLang="en-US" dirty="0" smtClean="0"/>
              <a:t>要查詢 </a:t>
            </a:r>
            <a:r>
              <a:rPr lang="en-US" altLang="zh-TW" dirty="0" smtClean="0"/>
              <a:t>hostname </a:t>
            </a:r>
            <a:r>
              <a:rPr lang="zh-TW" altLang="en-US" dirty="0" smtClean="0"/>
              <a:t>的 </a:t>
            </a:r>
            <a:r>
              <a:rPr lang="en-US" altLang="zh-TW" dirty="0" smtClean="0"/>
              <a:t>IP, </a:t>
            </a:r>
            <a:r>
              <a:rPr lang="en-US" altLang="zh-TW" dirty="0" err="1" smtClean="0"/>
              <a:t>nslookup</a:t>
            </a:r>
            <a:r>
              <a:rPr lang="en-US" altLang="zh-TW" dirty="0" smtClean="0"/>
              <a:t> </a:t>
            </a:r>
            <a:r>
              <a:rPr lang="zh-TW" altLang="en-US" dirty="0" smtClean="0"/>
              <a:t>使用上很簡單</a:t>
            </a:r>
            <a:r>
              <a:rPr lang="en-US" altLang="zh-TW" dirty="0" smtClean="0"/>
              <a:t>, </a:t>
            </a:r>
            <a:r>
              <a:rPr lang="zh-TW" altLang="en-US" dirty="0" smtClean="0"/>
              <a:t>例如想查詢 </a:t>
            </a:r>
            <a:r>
              <a:rPr lang="en-US" altLang="zh-TW" dirty="0" smtClean="0"/>
              <a:t>google.com </a:t>
            </a:r>
            <a:r>
              <a:rPr lang="zh-TW" altLang="en-US" dirty="0" smtClean="0"/>
              <a:t>的 </a:t>
            </a:r>
            <a:r>
              <a:rPr lang="en-US" altLang="zh-TW" dirty="0" smtClean="0"/>
              <a:t>IP </a:t>
            </a:r>
            <a:r>
              <a:rPr lang="zh-TW" altLang="en-US" dirty="0" smtClean="0"/>
              <a:t>地址</a:t>
            </a:r>
            <a:r>
              <a:rPr lang="en-US" altLang="zh-TW" dirty="0" smtClean="0"/>
              <a:t>, </a:t>
            </a:r>
            <a:r>
              <a:rPr lang="zh-TW" altLang="en-US" dirty="0" smtClean="0"/>
              <a:t>語法是這樣</a:t>
            </a:r>
            <a:r>
              <a:rPr lang="en-US" altLang="zh-TW" dirty="0" smtClean="0"/>
              <a:t>:</a:t>
            </a:r>
          </a:p>
          <a:p>
            <a:endParaRPr lang="en-US" altLang="zh-TW" dirty="0" smtClean="0"/>
          </a:p>
        </p:txBody>
      </p:sp>
      <p:sp>
        <p:nvSpPr>
          <p:cNvPr id="4" name="投影片編號版面配置區 3"/>
          <p:cNvSpPr>
            <a:spLocks noGrp="1"/>
          </p:cNvSpPr>
          <p:nvPr>
            <p:ph type="sldNum" sz="quarter" idx="10"/>
          </p:nvPr>
        </p:nvSpPr>
        <p:spPr/>
        <p:txBody>
          <a:bodyPr/>
          <a:lstStyle/>
          <a:p>
            <a:fld id="{9EF9D267-DAEF-417E-B535-E81E73F2950E}" type="slidenum">
              <a:rPr lang="zh-TW" altLang="en-US" smtClean="0"/>
              <a:t>84</a:t>
            </a:fld>
            <a:endParaRPr lang="zh-TW" altLang="en-US"/>
          </a:p>
        </p:txBody>
      </p:sp>
    </p:spTree>
    <p:extLst>
      <p:ext uri="{BB962C8B-B14F-4D97-AF65-F5344CB8AC3E}">
        <p14:creationId xmlns:p14="http://schemas.microsoft.com/office/powerpoint/2010/main" val="16402456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郵件交換記錄 </a:t>
            </a:r>
            <a:r>
              <a:rPr lang="en-US" altLang="zh-TW" dirty="0" smtClean="0"/>
              <a:t>(MX record)</a:t>
            </a:r>
          </a:p>
          <a:p>
            <a:r>
              <a:rPr lang="zh-TW" altLang="en-US" sz="1200" b="1" i="0" kern="1200" dirty="0" smtClean="0">
                <a:solidFill>
                  <a:schemeClr val="tx1"/>
                </a:solidFill>
                <a:effectLst/>
                <a:latin typeface="+mn-lt"/>
                <a:ea typeface="+mn-ea"/>
                <a:cs typeface="+mn-cs"/>
              </a:rPr>
              <a:t>郵件交換記錄</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a:t>
            </a:r>
            <a:r>
              <a:rPr lang="en-US" altLang="zh-TW" sz="1200" b="1" i="0" kern="1200" dirty="0" smtClean="0">
                <a:solidFill>
                  <a:schemeClr val="tx1"/>
                </a:solidFill>
                <a:effectLst/>
                <a:latin typeface="+mn-lt"/>
                <a:ea typeface="+mn-ea"/>
                <a:cs typeface="+mn-cs"/>
              </a:rPr>
              <a:t>MX record</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是</a:t>
            </a:r>
            <a:r>
              <a:rPr lang="zh-TW" altLang="en-US" sz="1200" b="0" i="0" u="none" strike="noStrike" kern="1200" dirty="0" smtClean="0">
                <a:solidFill>
                  <a:schemeClr val="tx1"/>
                </a:solidFill>
                <a:effectLst/>
                <a:latin typeface="+mn-lt"/>
                <a:ea typeface="+mn-ea"/>
                <a:cs typeface="+mn-cs"/>
                <a:hlinkClick r:id="rId3" tooltip="域名系統"/>
              </a:rPr>
              <a:t>域名系統</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DNS</a:t>
            </a:r>
            <a:r>
              <a:rPr lang="zh-TW" altLang="en-US" sz="1200" b="0" i="0" kern="1200" dirty="0" smtClean="0">
                <a:solidFill>
                  <a:schemeClr val="tx1"/>
                </a:solidFill>
                <a:effectLst/>
                <a:latin typeface="+mn-lt"/>
                <a:ea typeface="+mn-ea"/>
                <a:cs typeface="+mn-cs"/>
              </a:rPr>
              <a:t>）中的一種</a:t>
            </a:r>
            <a:r>
              <a:rPr lang="zh-TW" altLang="en-US" sz="1200" b="0" i="0" u="none" strike="noStrike" kern="1200" dirty="0" smtClean="0">
                <a:solidFill>
                  <a:schemeClr val="tx1"/>
                </a:solidFill>
                <a:effectLst/>
                <a:latin typeface="+mn-lt"/>
                <a:ea typeface="+mn-ea"/>
                <a:cs typeface="+mn-cs"/>
                <a:hlinkClick r:id="rId3" tooltip="域名系統"/>
              </a:rPr>
              <a:t>資源記錄</a:t>
            </a:r>
            <a:r>
              <a:rPr lang="zh-TW" altLang="en-US" sz="1200" b="0" i="0" kern="1200" dirty="0" smtClean="0">
                <a:solidFill>
                  <a:schemeClr val="tx1"/>
                </a:solidFill>
                <a:effectLst/>
                <a:latin typeface="+mn-lt"/>
                <a:ea typeface="+mn-ea"/>
                <a:cs typeface="+mn-cs"/>
              </a:rPr>
              <a:t>類型，用於指定負責處理發往收件人域名的郵件伺服器。</a:t>
            </a:r>
            <a:r>
              <a:rPr lang="en-US" altLang="zh-TW" sz="1200" b="0" i="0" kern="1200" dirty="0" smtClean="0">
                <a:solidFill>
                  <a:schemeClr val="tx1"/>
                </a:solidFill>
                <a:effectLst/>
                <a:latin typeface="+mn-lt"/>
                <a:ea typeface="+mn-ea"/>
                <a:cs typeface="+mn-cs"/>
              </a:rPr>
              <a:t>MX</a:t>
            </a:r>
            <a:r>
              <a:rPr lang="zh-TW" altLang="en-US" sz="1200" b="0" i="0" kern="1200" dirty="0" smtClean="0">
                <a:solidFill>
                  <a:schemeClr val="tx1"/>
                </a:solidFill>
                <a:effectLst/>
                <a:latin typeface="+mn-lt"/>
                <a:ea typeface="+mn-ea"/>
                <a:cs typeface="+mn-cs"/>
              </a:rPr>
              <a:t>記錄允許設定一個優先次序，當多個郵件伺服器可用時，會根據該值決定投遞郵件的伺服器。</a:t>
            </a:r>
            <a:r>
              <a:rPr lang="zh-TW" altLang="en-US" sz="1200" b="0" i="0" u="none" strike="noStrike" kern="1200" dirty="0" smtClean="0">
                <a:solidFill>
                  <a:schemeClr val="tx1"/>
                </a:solidFill>
                <a:effectLst/>
                <a:latin typeface="+mn-lt"/>
                <a:ea typeface="+mn-ea"/>
                <a:cs typeface="+mn-cs"/>
                <a:hlinkClick r:id="rId4" tooltip="簡單郵件傳輸協定"/>
              </a:rPr>
              <a:t>簡單郵件傳輸協定</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SMTP</a:t>
            </a:r>
            <a:r>
              <a:rPr lang="zh-TW" altLang="en-US" sz="1200" b="0" i="0" kern="1200" dirty="0" smtClean="0">
                <a:solidFill>
                  <a:schemeClr val="tx1"/>
                </a:solidFill>
                <a:effectLst/>
                <a:latin typeface="+mn-lt"/>
                <a:ea typeface="+mn-ea"/>
                <a:cs typeface="+mn-cs"/>
              </a:rPr>
              <a:t>）會根據</a:t>
            </a:r>
            <a:r>
              <a:rPr lang="en-US" altLang="zh-TW" sz="1200" b="0" i="0" kern="1200" dirty="0" smtClean="0">
                <a:solidFill>
                  <a:schemeClr val="tx1"/>
                </a:solidFill>
                <a:effectLst/>
                <a:latin typeface="+mn-lt"/>
                <a:ea typeface="+mn-ea"/>
                <a:cs typeface="+mn-cs"/>
              </a:rPr>
              <a:t>MX</a:t>
            </a:r>
            <a:r>
              <a:rPr lang="zh-TW" altLang="en-US" sz="1200" b="0" i="0" kern="1200" dirty="0" smtClean="0">
                <a:solidFill>
                  <a:schemeClr val="tx1"/>
                </a:solidFill>
                <a:effectLst/>
                <a:latin typeface="+mn-lt"/>
                <a:ea typeface="+mn-ea"/>
                <a:cs typeface="+mn-cs"/>
              </a:rPr>
              <a:t>記錄的值來決定郵件的路由過程。</a:t>
            </a:r>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9EF9D267-DAEF-417E-B535-E81E73F2950E}" type="slidenum">
              <a:rPr lang="zh-TW" altLang="en-US" smtClean="0"/>
              <a:t>85</a:t>
            </a:fld>
            <a:endParaRPr lang="zh-TW" altLang="en-US"/>
          </a:p>
        </p:txBody>
      </p:sp>
    </p:spTree>
    <p:extLst>
      <p:ext uri="{BB962C8B-B14F-4D97-AF65-F5344CB8AC3E}">
        <p14:creationId xmlns:p14="http://schemas.microsoft.com/office/powerpoint/2010/main" val="3163695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Ns =name server</a:t>
            </a:r>
          </a:p>
          <a:p>
            <a:endParaRPr lang="en-US" altLang="zh-TW" dirty="0" smtClean="0"/>
          </a:p>
        </p:txBody>
      </p:sp>
      <p:sp>
        <p:nvSpPr>
          <p:cNvPr id="4" name="投影片編號版面配置區 3"/>
          <p:cNvSpPr>
            <a:spLocks noGrp="1"/>
          </p:cNvSpPr>
          <p:nvPr>
            <p:ph type="sldNum" sz="quarter" idx="10"/>
          </p:nvPr>
        </p:nvSpPr>
        <p:spPr/>
        <p:txBody>
          <a:bodyPr/>
          <a:lstStyle/>
          <a:p>
            <a:fld id="{9EF9D267-DAEF-417E-B535-E81E73F2950E}" type="slidenum">
              <a:rPr lang="zh-TW" altLang="en-US" smtClean="0"/>
              <a:t>86</a:t>
            </a:fld>
            <a:endParaRPr lang="zh-TW" altLang="en-US"/>
          </a:p>
        </p:txBody>
      </p:sp>
    </p:spTree>
    <p:extLst>
      <p:ext uri="{BB962C8B-B14F-4D97-AF65-F5344CB8AC3E}">
        <p14:creationId xmlns:p14="http://schemas.microsoft.com/office/powerpoint/2010/main" val="1492293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9EF9D267-DAEF-417E-B535-E81E73F2950E}" type="slidenum">
              <a:rPr lang="zh-TW" altLang="en-US" smtClean="0"/>
              <a:t>87</a:t>
            </a:fld>
            <a:endParaRPr lang="zh-TW" altLang="en-US"/>
          </a:p>
        </p:txBody>
      </p:sp>
    </p:spTree>
    <p:extLst>
      <p:ext uri="{BB962C8B-B14F-4D97-AF65-F5344CB8AC3E}">
        <p14:creationId xmlns:p14="http://schemas.microsoft.com/office/powerpoint/2010/main" val="33950702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一個</a:t>
            </a:r>
            <a:r>
              <a:rPr lang="zh-TW" altLang="en-US" sz="1200" b="1" i="0" kern="1200" dirty="0" smtClean="0">
                <a:solidFill>
                  <a:schemeClr val="tx1"/>
                </a:solidFill>
                <a:effectLst/>
                <a:latin typeface="+mn-lt"/>
                <a:ea typeface="+mn-ea"/>
                <a:cs typeface="+mn-cs"/>
              </a:rPr>
              <a:t>規範記錄的開始</a:t>
            </a:r>
            <a:r>
              <a:rPr lang="zh-TW" altLang="en-US" sz="1200" b="0" i="0" kern="1200" dirty="0" smtClean="0">
                <a:solidFill>
                  <a:schemeClr val="tx1"/>
                </a:solidFill>
                <a:effectLst/>
                <a:latin typeface="+mn-lt"/>
                <a:ea typeface="+mn-ea"/>
                <a:cs typeface="+mn-cs"/>
              </a:rPr>
              <a:t>（簡稱</a:t>
            </a:r>
            <a:r>
              <a:rPr lang="en-US" altLang="zh-TW" sz="1200" b="1" i="0" kern="1200" dirty="0" smtClean="0">
                <a:solidFill>
                  <a:schemeClr val="tx1"/>
                </a:solidFill>
                <a:effectLst/>
                <a:latin typeface="+mn-lt"/>
                <a:ea typeface="+mn-ea"/>
                <a:cs typeface="+mn-cs"/>
              </a:rPr>
              <a:t>SOA</a:t>
            </a:r>
            <a:r>
              <a:rPr lang="zh-TW" altLang="en-US" sz="1200" b="1" i="0" kern="1200" dirty="0" smtClean="0">
                <a:solidFill>
                  <a:schemeClr val="tx1"/>
                </a:solidFill>
                <a:effectLst/>
                <a:latin typeface="+mn-lt"/>
                <a:ea typeface="+mn-ea"/>
                <a:cs typeface="+mn-cs"/>
              </a:rPr>
              <a:t>記錄</a:t>
            </a:r>
            <a:r>
              <a:rPr lang="zh-TW" altLang="en-US" sz="1200" b="0" i="0" kern="1200" dirty="0" smtClean="0">
                <a:solidFill>
                  <a:schemeClr val="tx1"/>
                </a:solidFill>
                <a:effectLst/>
                <a:latin typeface="+mn-lt"/>
                <a:ea typeface="+mn-ea"/>
                <a:cs typeface="+mn-cs"/>
              </a:rPr>
              <a:t>）是一類的</a:t>
            </a:r>
            <a:r>
              <a:rPr lang="zh-TW" altLang="en-US" sz="1200" b="0" i="0" u="none" strike="noStrike" kern="1200" dirty="0" smtClean="0">
                <a:solidFill>
                  <a:schemeClr val="tx1"/>
                </a:solidFill>
                <a:effectLst/>
                <a:latin typeface="+mn-lt"/>
                <a:ea typeface="+mn-ea"/>
                <a:cs typeface="+mn-cs"/>
                <a:hlinkClick r:id="rId3" tooltip="資源記錄"/>
              </a:rPr>
              <a:t>資源記錄</a:t>
            </a:r>
            <a:r>
              <a:rPr lang="zh-TW" altLang="en-US" sz="1200" b="0" i="0" kern="1200" dirty="0" smtClean="0">
                <a:solidFill>
                  <a:schemeClr val="tx1"/>
                </a:solidFill>
                <a:effectLst/>
                <a:latin typeface="+mn-lt"/>
                <a:ea typeface="+mn-ea"/>
                <a:cs typeface="+mn-cs"/>
              </a:rPr>
              <a:t>在</a:t>
            </a:r>
            <a:r>
              <a:rPr lang="zh-TW" altLang="en-US" sz="1200" b="0" i="0" u="none" strike="noStrike" kern="1200" dirty="0" smtClean="0">
                <a:solidFill>
                  <a:schemeClr val="tx1"/>
                </a:solidFill>
                <a:effectLst/>
                <a:latin typeface="+mn-lt"/>
                <a:ea typeface="+mn-ea"/>
                <a:cs typeface="+mn-cs"/>
                <a:hlinkClick r:id="rId4" tooltip="域名系統"/>
              </a:rPr>
              <a:t>域名系統</a:t>
            </a:r>
            <a:r>
              <a:rPr lang="zh-TW" altLang="en-US" sz="1200" b="0" i="0" kern="1200" dirty="0" smtClean="0">
                <a:solidFill>
                  <a:schemeClr val="tx1"/>
                </a:solidFill>
                <a:effectLst/>
                <a:latin typeface="+mn-lt"/>
                <a:ea typeface="+mn-ea"/>
                <a:cs typeface="+mn-cs"/>
              </a:rPr>
              <a:t>包含有關區行政信息，尤其是關於（</a:t>
            </a:r>
            <a:r>
              <a:rPr lang="en-US" altLang="zh-TW" sz="1200" b="0" i="0" kern="1200" dirty="0" smtClean="0">
                <a:solidFill>
                  <a:schemeClr val="tx1"/>
                </a:solidFill>
                <a:effectLst/>
                <a:latin typeface="+mn-lt"/>
                <a:ea typeface="+mn-ea"/>
                <a:cs typeface="+mn-cs"/>
              </a:rPr>
              <a:t>DNS</a:t>
            </a:r>
            <a:r>
              <a:rPr lang="zh-TW" altLang="en-US" sz="1200" b="0" i="0"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hlinkClick r:id="rId5" tooltip="DNS區域轉移"/>
              </a:rPr>
              <a:t>區域傳送</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S</a:t>
            </a:r>
            <a:endParaRPr lang="en-US" altLang="zh-TW" dirty="0" smtClean="0"/>
          </a:p>
        </p:txBody>
      </p:sp>
      <p:sp>
        <p:nvSpPr>
          <p:cNvPr id="4" name="投影片編號版面配置區 3"/>
          <p:cNvSpPr>
            <a:spLocks noGrp="1"/>
          </p:cNvSpPr>
          <p:nvPr>
            <p:ph type="sldNum" sz="quarter" idx="10"/>
          </p:nvPr>
        </p:nvSpPr>
        <p:spPr/>
        <p:txBody>
          <a:bodyPr/>
          <a:lstStyle/>
          <a:p>
            <a:fld id="{9EF9D267-DAEF-417E-B535-E81E73F2950E}" type="slidenum">
              <a:rPr lang="zh-TW" altLang="en-US" smtClean="0"/>
              <a:t>88</a:t>
            </a:fld>
            <a:endParaRPr lang="zh-TW" altLang="en-US"/>
          </a:p>
        </p:txBody>
      </p:sp>
    </p:spTree>
    <p:extLst>
      <p:ext uri="{BB962C8B-B14F-4D97-AF65-F5344CB8AC3E}">
        <p14:creationId xmlns:p14="http://schemas.microsoft.com/office/powerpoint/2010/main" val="13691037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9EF9D267-DAEF-417E-B535-E81E73F2950E}" type="slidenum">
              <a:rPr lang="zh-TW" altLang="en-US" smtClean="0"/>
              <a:t>89</a:t>
            </a:fld>
            <a:endParaRPr lang="zh-TW" altLang="en-US"/>
          </a:p>
        </p:txBody>
      </p:sp>
    </p:spTree>
    <p:extLst>
      <p:ext uri="{BB962C8B-B14F-4D97-AF65-F5344CB8AC3E}">
        <p14:creationId xmlns:p14="http://schemas.microsoft.com/office/powerpoint/2010/main" val="6339182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90</a:t>
            </a:fld>
            <a:endParaRPr lang="en-US" altLang="zh-TW"/>
          </a:p>
        </p:txBody>
      </p:sp>
    </p:spTree>
    <p:extLst>
      <p:ext uri="{BB962C8B-B14F-4D97-AF65-F5344CB8AC3E}">
        <p14:creationId xmlns:p14="http://schemas.microsoft.com/office/powerpoint/2010/main" val="41745316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91</a:t>
            </a:fld>
            <a:endParaRPr lang="en-US" altLang="zh-TW"/>
          </a:p>
        </p:txBody>
      </p:sp>
    </p:spTree>
    <p:extLst>
      <p:ext uri="{BB962C8B-B14F-4D97-AF65-F5344CB8AC3E}">
        <p14:creationId xmlns:p14="http://schemas.microsoft.com/office/powerpoint/2010/main" val="24314840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92</a:t>
            </a:fld>
            <a:endParaRPr lang="en-US" altLang="zh-TW"/>
          </a:p>
        </p:txBody>
      </p:sp>
    </p:spTree>
    <p:extLst>
      <p:ext uri="{BB962C8B-B14F-4D97-AF65-F5344CB8AC3E}">
        <p14:creationId xmlns:p14="http://schemas.microsoft.com/office/powerpoint/2010/main" val="864528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結合生活 利益</a:t>
            </a:r>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7</a:t>
            </a:fld>
            <a:endParaRPr lang="zh-TW" altLang="en-US"/>
          </a:p>
        </p:txBody>
      </p:sp>
    </p:spTree>
    <p:extLst>
      <p:ext uri="{BB962C8B-B14F-4D97-AF65-F5344CB8AC3E}">
        <p14:creationId xmlns:p14="http://schemas.microsoft.com/office/powerpoint/2010/main" val="3369931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93</a:t>
            </a:fld>
            <a:endParaRPr lang="en-US" altLang="zh-TW"/>
          </a:p>
        </p:txBody>
      </p:sp>
    </p:spTree>
    <p:extLst>
      <p:ext uri="{BB962C8B-B14F-4D97-AF65-F5344CB8AC3E}">
        <p14:creationId xmlns:p14="http://schemas.microsoft.com/office/powerpoint/2010/main" val="8696675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94</a:t>
            </a:fld>
            <a:endParaRPr lang="en-US" altLang="zh-TW"/>
          </a:p>
        </p:txBody>
      </p:sp>
    </p:spTree>
    <p:extLst>
      <p:ext uri="{BB962C8B-B14F-4D97-AF65-F5344CB8AC3E}">
        <p14:creationId xmlns:p14="http://schemas.microsoft.com/office/powerpoint/2010/main" val="11720843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95</a:t>
            </a:fld>
            <a:endParaRPr lang="en-US" altLang="zh-TW"/>
          </a:p>
        </p:txBody>
      </p:sp>
    </p:spTree>
    <p:extLst>
      <p:ext uri="{BB962C8B-B14F-4D97-AF65-F5344CB8AC3E}">
        <p14:creationId xmlns:p14="http://schemas.microsoft.com/office/powerpoint/2010/main" val="2411673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96</a:t>
            </a:fld>
            <a:endParaRPr lang="en-US" altLang="zh-TW"/>
          </a:p>
        </p:txBody>
      </p:sp>
    </p:spTree>
    <p:extLst>
      <p:ext uri="{BB962C8B-B14F-4D97-AF65-F5344CB8AC3E}">
        <p14:creationId xmlns:p14="http://schemas.microsoft.com/office/powerpoint/2010/main" val="32569303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97</a:t>
            </a:fld>
            <a:endParaRPr lang="en-US" altLang="zh-TW"/>
          </a:p>
        </p:txBody>
      </p:sp>
    </p:spTree>
    <p:extLst>
      <p:ext uri="{BB962C8B-B14F-4D97-AF65-F5344CB8AC3E}">
        <p14:creationId xmlns:p14="http://schemas.microsoft.com/office/powerpoint/2010/main" val="19715378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再找洛克</a:t>
            </a:r>
            <a:r>
              <a:rPr lang="en-US" altLang="zh-TW" dirty="0" smtClean="0"/>
              <a:t>·</a:t>
            </a:r>
            <a:r>
              <a:rPr lang="zh-TW" altLang="en-US" dirty="0" smtClean="0"/>
              <a:t>馬丁資料</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98</a:t>
            </a:fld>
            <a:endParaRPr lang="en-US" altLang="zh-TW"/>
          </a:p>
        </p:txBody>
      </p:sp>
    </p:spTree>
    <p:extLst>
      <p:ext uri="{BB962C8B-B14F-4D97-AF65-F5344CB8AC3E}">
        <p14:creationId xmlns:p14="http://schemas.microsoft.com/office/powerpoint/2010/main" val="35696211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再找洛克</a:t>
            </a:r>
            <a:r>
              <a:rPr lang="en-US" altLang="zh-TW" dirty="0" smtClean="0"/>
              <a:t>·</a:t>
            </a:r>
            <a:r>
              <a:rPr lang="zh-TW" altLang="en-US" dirty="0" smtClean="0"/>
              <a:t>馬丁資料</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99</a:t>
            </a:fld>
            <a:endParaRPr lang="en-US" altLang="zh-TW"/>
          </a:p>
        </p:txBody>
      </p:sp>
    </p:spTree>
    <p:extLst>
      <p:ext uri="{BB962C8B-B14F-4D97-AF65-F5344CB8AC3E}">
        <p14:creationId xmlns:p14="http://schemas.microsoft.com/office/powerpoint/2010/main" val="41070909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再找洛克</a:t>
            </a:r>
            <a:r>
              <a:rPr lang="en-US" altLang="zh-TW" dirty="0" smtClean="0"/>
              <a:t>·</a:t>
            </a:r>
            <a:r>
              <a:rPr lang="zh-TW" altLang="en-US" dirty="0" smtClean="0"/>
              <a:t>馬丁資料</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100</a:t>
            </a:fld>
            <a:endParaRPr lang="en-US" altLang="zh-TW"/>
          </a:p>
        </p:txBody>
      </p:sp>
    </p:spTree>
    <p:extLst>
      <p:ext uri="{BB962C8B-B14F-4D97-AF65-F5344CB8AC3E}">
        <p14:creationId xmlns:p14="http://schemas.microsoft.com/office/powerpoint/2010/main" val="29789241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101</a:t>
            </a:fld>
            <a:endParaRPr lang="en-US" altLang="zh-TW"/>
          </a:p>
        </p:txBody>
      </p:sp>
    </p:spTree>
    <p:extLst>
      <p:ext uri="{BB962C8B-B14F-4D97-AF65-F5344CB8AC3E}">
        <p14:creationId xmlns:p14="http://schemas.microsoft.com/office/powerpoint/2010/main" val="36612273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102</a:t>
            </a:fld>
            <a:endParaRPr lang="en-US" altLang="zh-TW"/>
          </a:p>
        </p:txBody>
      </p:sp>
    </p:spTree>
    <p:extLst>
      <p:ext uri="{BB962C8B-B14F-4D97-AF65-F5344CB8AC3E}">
        <p14:creationId xmlns:p14="http://schemas.microsoft.com/office/powerpoint/2010/main" val="356463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結合生活 利益</a:t>
            </a:r>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8</a:t>
            </a:fld>
            <a:endParaRPr lang="zh-TW" altLang="en-US"/>
          </a:p>
        </p:txBody>
      </p:sp>
    </p:spTree>
    <p:extLst>
      <p:ext uri="{BB962C8B-B14F-4D97-AF65-F5344CB8AC3E}">
        <p14:creationId xmlns:p14="http://schemas.microsoft.com/office/powerpoint/2010/main" val="161219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103</a:t>
            </a:fld>
            <a:endParaRPr lang="en-US" altLang="zh-TW"/>
          </a:p>
        </p:txBody>
      </p:sp>
    </p:spTree>
    <p:extLst>
      <p:ext uri="{BB962C8B-B14F-4D97-AF65-F5344CB8AC3E}">
        <p14:creationId xmlns:p14="http://schemas.microsoft.com/office/powerpoint/2010/main" val="18909137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104</a:t>
            </a:fld>
            <a:endParaRPr lang="en-US" altLang="zh-TW"/>
          </a:p>
        </p:txBody>
      </p:sp>
    </p:spTree>
    <p:extLst>
      <p:ext uri="{BB962C8B-B14F-4D97-AF65-F5344CB8AC3E}">
        <p14:creationId xmlns:p14="http://schemas.microsoft.com/office/powerpoint/2010/main" val="30253758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105</a:t>
            </a:fld>
            <a:endParaRPr lang="en-US" altLang="zh-TW"/>
          </a:p>
        </p:txBody>
      </p:sp>
    </p:spTree>
    <p:extLst>
      <p:ext uri="{BB962C8B-B14F-4D97-AF65-F5344CB8AC3E}">
        <p14:creationId xmlns:p14="http://schemas.microsoft.com/office/powerpoint/2010/main" val="8515984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106</a:t>
            </a:fld>
            <a:endParaRPr lang="en-US" altLang="zh-TW"/>
          </a:p>
        </p:txBody>
      </p:sp>
    </p:spTree>
    <p:extLst>
      <p:ext uri="{BB962C8B-B14F-4D97-AF65-F5344CB8AC3E}">
        <p14:creationId xmlns:p14="http://schemas.microsoft.com/office/powerpoint/2010/main" val="20379593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107</a:t>
            </a:fld>
            <a:endParaRPr lang="en-US" altLang="zh-TW"/>
          </a:p>
        </p:txBody>
      </p:sp>
    </p:spTree>
    <p:extLst>
      <p:ext uri="{BB962C8B-B14F-4D97-AF65-F5344CB8AC3E}">
        <p14:creationId xmlns:p14="http://schemas.microsoft.com/office/powerpoint/2010/main" val="33779540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108</a:t>
            </a:fld>
            <a:endParaRPr lang="en-US" altLang="zh-TW"/>
          </a:p>
        </p:txBody>
      </p:sp>
    </p:spTree>
    <p:extLst>
      <p:ext uri="{BB962C8B-B14F-4D97-AF65-F5344CB8AC3E}">
        <p14:creationId xmlns:p14="http://schemas.microsoft.com/office/powerpoint/2010/main" val="29662272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109</a:t>
            </a:fld>
            <a:endParaRPr lang="en-US" altLang="zh-TW"/>
          </a:p>
        </p:txBody>
      </p:sp>
    </p:spTree>
    <p:extLst>
      <p:ext uri="{BB962C8B-B14F-4D97-AF65-F5344CB8AC3E}">
        <p14:creationId xmlns:p14="http://schemas.microsoft.com/office/powerpoint/2010/main" val="11984841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110</a:t>
            </a:fld>
            <a:endParaRPr lang="en-US" altLang="zh-TW"/>
          </a:p>
        </p:txBody>
      </p:sp>
    </p:spTree>
    <p:extLst>
      <p:ext uri="{BB962C8B-B14F-4D97-AF65-F5344CB8AC3E}">
        <p14:creationId xmlns:p14="http://schemas.microsoft.com/office/powerpoint/2010/main" val="28403735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111</a:t>
            </a:fld>
            <a:endParaRPr lang="en-US" altLang="zh-TW"/>
          </a:p>
        </p:txBody>
      </p:sp>
    </p:spTree>
    <p:extLst>
      <p:ext uri="{BB962C8B-B14F-4D97-AF65-F5344CB8AC3E}">
        <p14:creationId xmlns:p14="http://schemas.microsoft.com/office/powerpoint/2010/main" val="33054687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112</a:t>
            </a:fld>
            <a:endParaRPr lang="en-US" altLang="zh-TW"/>
          </a:p>
        </p:txBody>
      </p:sp>
    </p:spTree>
    <p:extLst>
      <p:ext uri="{BB962C8B-B14F-4D97-AF65-F5344CB8AC3E}">
        <p14:creationId xmlns:p14="http://schemas.microsoft.com/office/powerpoint/2010/main" val="1034872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結合生活 利益 目的</a:t>
            </a:r>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9</a:t>
            </a:fld>
            <a:endParaRPr lang="zh-TW" altLang="en-US"/>
          </a:p>
        </p:txBody>
      </p:sp>
    </p:spTree>
    <p:extLst>
      <p:ext uri="{BB962C8B-B14F-4D97-AF65-F5344CB8AC3E}">
        <p14:creationId xmlns:p14="http://schemas.microsoft.com/office/powerpoint/2010/main" val="42850045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113</a:t>
            </a:fld>
            <a:endParaRPr lang="en-US" altLang="zh-TW"/>
          </a:p>
        </p:txBody>
      </p:sp>
    </p:spTree>
    <p:extLst>
      <p:ext uri="{BB962C8B-B14F-4D97-AF65-F5344CB8AC3E}">
        <p14:creationId xmlns:p14="http://schemas.microsoft.com/office/powerpoint/2010/main" val="4940302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114</a:t>
            </a:fld>
            <a:endParaRPr lang="en-US" altLang="zh-TW"/>
          </a:p>
        </p:txBody>
      </p:sp>
    </p:spTree>
    <p:extLst>
      <p:ext uri="{BB962C8B-B14F-4D97-AF65-F5344CB8AC3E}">
        <p14:creationId xmlns:p14="http://schemas.microsoft.com/office/powerpoint/2010/main" val="25719346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115</a:t>
            </a:fld>
            <a:endParaRPr lang="en-US" altLang="zh-TW"/>
          </a:p>
        </p:txBody>
      </p:sp>
    </p:spTree>
    <p:extLst>
      <p:ext uri="{BB962C8B-B14F-4D97-AF65-F5344CB8AC3E}">
        <p14:creationId xmlns:p14="http://schemas.microsoft.com/office/powerpoint/2010/main" val="3333573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116</a:t>
            </a:fld>
            <a:endParaRPr lang="en-US" altLang="zh-TW"/>
          </a:p>
        </p:txBody>
      </p:sp>
    </p:spTree>
    <p:extLst>
      <p:ext uri="{BB962C8B-B14F-4D97-AF65-F5344CB8AC3E}">
        <p14:creationId xmlns:p14="http://schemas.microsoft.com/office/powerpoint/2010/main" val="9349885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117</a:t>
            </a:fld>
            <a:endParaRPr lang="en-US" altLang="zh-TW"/>
          </a:p>
        </p:txBody>
      </p:sp>
    </p:spTree>
    <p:extLst>
      <p:ext uri="{BB962C8B-B14F-4D97-AF65-F5344CB8AC3E}">
        <p14:creationId xmlns:p14="http://schemas.microsoft.com/office/powerpoint/2010/main" val="2009488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118</a:t>
            </a:fld>
            <a:endParaRPr lang="en-US" altLang="zh-TW"/>
          </a:p>
        </p:txBody>
      </p:sp>
    </p:spTree>
    <p:extLst>
      <p:ext uri="{BB962C8B-B14F-4D97-AF65-F5344CB8AC3E}">
        <p14:creationId xmlns:p14="http://schemas.microsoft.com/office/powerpoint/2010/main" val="24106578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119</a:t>
            </a:fld>
            <a:endParaRPr lang="en-US" altLang="zh-TW"/>
          </a:p>
        </p:txBody>
      </p:sp>
    </p:spTree>
    <p:extLst>
      <p:ext uri="{BB962C8B-B14F-4D97-AF65-F5344CB8AC3E}">
        <p14:creationId xmlns:p14="http://schemas.microsoft.com/office/powerpoint/2010/main" val="8923019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120</a:t>
            </a:fld>
            <a:endParaRPr lang="en-US" altLang="zh-TW"/>
          </a:p>
        </p:txBody>
      </p:sp>
    </p:spTree>
    <p:extLst>
      <p:ext uri="{BB962C8B-B14F-4D97-AF65-F5344CB8AC3E}">
        <p14:creationId xmlns:p14="http://schemas.microsoft.com/office/powerpoint/2010/main" val="8756096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121</a:t>
            </a:fld>
            <a:endParaRPr lang="en-US" altLang="zh-TW"/>
          </a:p>
        </p:txBody>
      </p:sp>
    </p:spTree>
    <p:extLst>
      <p:ext uri="{BB962C8B-B14F-4D97-AF65-F5344CB8AC3E}">
        <p14:creationId xmlns:p14="http://schemas.microsoft.com/office/powerpoint/2010/main" val="32667237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122</a:t>
            </a:fld>
            <a:endParaRPr lang="en-US" altLang="zh-TW"/>
          </a:p>
        </p:txBody>
      </p:sp>
    </p:spTree>
    <p:extLst>
      <p:ext uri="{BB962C8B-B14F-4D97-AF65-F5344CB8AC3E}">
        <p14:creationId xmlns:p14="http://schemas.microsoft.com/office/powerpoint/2010/main" val="757264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結合</a:t>
            </a:r>
            <a:r>
              <a:rPr lang="zh-TW" altLang="en-US" smtClean="0"/>
              <a:t>生活 利益 目的</a:t>
            </a:r>
            <a:endParaRPr lang="zh-TW" altLang="en-US" dirty="0"/>
          </a:p>
        </p:txBody>
      </p:sp>
      <p:sp>
        <p:nvSpPr>
          <p:cNvPr id="4" name="投影片編號版面配置區 3"/>
          <p:cNvSpPr>
            <a:spLocks noGrp="1"/>
          </p:cNvSpPr>
          <p:nvPr>
            <p:ph type="sldNum" sz="quarter" idx="10"/>
          </p:nvPr>
        </p:nvSpPr>
        <p:spPr/>
        <p:txBody>
          <a:bodyPr/>
          <a:lstStyle/>
          <a:p>
            <a:fld id="{F7F41B54-B6AE-4EF8-A31C-D5C7785EC2B2}" type="slidenum">
              <a:rPr lang="zh-TW" altLang="en-US" smtClean="0"/>
              <a:t>10</a:t>
            </a:fld>
            <a:endParaRPr lang="zh-TW" altLang="en-US"/>
          </a:p>
        </p:txBody>
      </p:sp>
    </p:spTree>
    <p:extLst>
      <p:ext uri="{BB962C8B-B14F-4D97-AF65-F5344CB8AC3E}">
        <p14:creationId xmlns:p14="http://schemas.microsoft.com/office/powerpoint/2010/main" val="15843443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123</a:t>
            </a:fld>
            <a:endParaRPr lang="en-US" altLang="zh-TW"/>
          </a:p>
        </p:txBody>
      </p:sp>
    </p:spTree>
    <p:extLst>
      <p:ext uri="{BB962C8B-B14F-4D97-AF65-F5344CB8AC3E}">
        <p14:creationId xmlns:p14="http://schemas.microsoft.com/office/powerpoint/2010/main" val="8572138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再找洛克</a:t>
            </a:r>
            <a:r>
              <a:rPr lang="en-US" altLang="zh-TW" dirty="0" smtClean="0"/>
              <a:t>·</a:t>
            </a:r>
            <a:r>
              <a:rPr lang="zh-TW" altLang="en-US" dirty="0" smtClean="0"/>
              <a:t>馬丁資料</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124</a:t>
            </a:fld>
            <a:endParaRPr lang="en-US" altLang="zh-TW"/>
          </a:p>
        </p:txBody>
      </p:sp>
    </p:spTree>
    <p:extLst>
      <p:ext uri="{BB962C8B-B14F-4D97-AF65-F5344CB8AC3E}">
        <p14:creationId xmlns:p14="http://schemas.microsoft.com/office/powerpoint/2010/main" val="3665099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125</a:t>
            </a:fld>
            <a:endParaRPr lang="en-US" altLang="zh-TW"/>
          </a:p>
        </p:txBody>
      </p:sp>
    </p:spTree>
    <p:extLst>
      <p:ext uri="{BB962C8B-B14F-4D97-AF65-F5344CB8AC3E}">
        <p14:creationId xmlns:p14="http://schemas.microsoft.com/office/powerpoint/2010/main" val="38560736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駭客常用的弱點</a:t>
            </a:r>
            <a:endParaRPr lang="en-US" altLang="zh-TW" dirty="0" smtClean="0"/>
          </a:p>
          <a:p>
            <a:r>
              <a:rPr lang="en-US" altLang="zh-TW" dirty="0" smtClean="0"/>
              <a:t>1.</a:t>
            </a:r>
            <a:r>
              <a:rPr lang="zh-TW" altLang="en-US" dirty="0" smtClean="0"/>
              <a:t>網址列</a:t>
            </a:r>
            <a:endParaRPr lang="en-US" altLang="zh-TW" dirty="0" smtClean="0"/>
          </a:p>
          <a:p>
            <a:r>
              <a:rPr lang="en-US" altLang="zh-TW" dirty="0" smtClean="0"/>
              <a:t>2.</a:t>
            </a:r>
            <a:r>
              <a:rPr lang="zh-TW" altLang="en-US" dirty="0" smtClean="0"/>
              <a:t>錯誤訊息提示</a:t>
            </a:r>
            <a:endParaRPr lang="en-US" altLang="zh-TW" dirty="0" smtClean="0"/>
          </a:p>
          <a:p>
            <a:r>
              <a:rPr lang="en-US" altLang="zh-TW" dirty="0" smtClean="0"/>
              <a:t>3.</a:t>
            </a:r>
            <a:r>
              <a:rPr lang="zh-TW" altLang="en-US" dirty="0" smtClean="0"/>
              <a:t>注入欄位</a:t>
            </a:r>
            <a:endParaRPr lang="en-US" altLang="zh-TW" dirty="0" smtClean="0"/>
          </a:p>
          <a:p>
            <a:r>
              <a:rPr lang="en-US" altLang="zh-TW" dirty="0" smtClean="0"/>
              <a:t>4.</a:t>
            </a:r>
            <a:r>
              <a:rPr lang="zh-TW" altLang="en-US" dirty="0" smtClean="0"/>
              <a:t>檢視原始碼</a:t>
            </a:r>
            <a:endParaRPr lang="en-US" altLang="zh-TW" dirty="0" smtClean="0"/>
          </a:p>
          <a:p>
            <a:r>
              <a:rPr lang="en-US" altLang="zh-TW" dirty="0" smtClean="0"/>
              <a:t>5.</a:t>
            </a:r>
            <a:r>
              <a:rPr lang="zh-TW" altLang="en-US" dirty="0" smtClean="0"/>
              <a:t>網頁元素</a:t>
            </a:r>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126</a:t>
            </a:fld>
            <a:endParaRPr lang="en-US" altLang="zh-TW"/>
          </a:p>
        </p:txBody>
      </p:sp>
    </p:spTree>
    <p:extLst>
      <p:ext uri="{BB962C8B-B14F-4D97-AF65-F5344CB8AC3E}">
        <p14:creationId xmlns:p14="http://schemas.microsoft.com/office/powerpoint/2010/main" val="7825704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饒舌歌手</a:t>
            </a:r>
            <a:r>
              <a:rPr lang="en-US" altLang="zh-TW" dirty="0" err="1" smtClean="0"/>
              <a:t>Kayne</a:t>
            </a:r>
            <a:r>
              <a:rPr lang="en-US" altLang="zh-TW" dirty="0" smtClean="0"/>
              <a:t> West</a:t>
            </a:r>
            <a:r>
              <a:rPr lang="zh-TW" altLang="en-US" dirty="0" smtClean="0"/>
              <a:t>在</a:t>
            </a:r>
            <a:r>
              <a:rPr lang="en-US" altLang="zh-TW" dirty="0" smtClean="0"/>
              <a:t>2018</a:t>
            </a:r>
            <a:r>
              <a:rPr lang="zh-TW" altLang="en-US" dirty="0" smtClean="0"/>
              <a:t>年就被發現，他的</a:t>
            </a:r>
            <a:r>
              <a:rPr lang="en-US" altLang="zh-TW" dirty="0" smtClean="0"/>
              <a:t>iPhone</a:t>
            </a:r>
            <a:r>
              <a:rPr lang="zh-TW" altLang="en-US" dirty="0" smtClean="0"/>
              <a:t>是用「</a:t>
            </a:r>
            <a:r>
              <a:rPr lang="en-US" altLang="zh-TW" dirty="0" smtClean="0"/>
              <a:t>000000</a:t>
            </a:r>
            <a:r>
              <a:rPr lang="zh-TW" altLang="en-US" dirty="0" smtClean="0"/>
              <a:t>」解鎖的，深得精髓。</a:t>
            </a:r>
            <a:endParaRPr lang="en-US" altLang="zh-TW" dirty="0" smtClean="0"/>
          </a:p>
          <a:p>
            <a:r>
              <a:rPr lang="zh-TW" altLang="en-US" dirty="0" smtClean="0"/>
              <a:t>跟「</a:t>
            </a:r>
            <a:r>
              <a:rPr lang="en-US" altLang="zh-TW" dirty="0" smtClean="0"/>
              <a:t>PASSWORD</a:t>
            </a:r>
            <a:r>
              <a:rPr lang="zh-TW" altLang="en-US" dirty="0" smtClean="0"/>
              <a:t>」一樣眼熟的，還有「</a:t>
            </a:r>
            <a:r>
              <a:rPr lang="en-US" altLang="zh-TW" dirty="0" smtClean="0"/>
              <a:t>QWERTY</a:t>
            </a:r>
            <a:r>
              <a:rPr lang="zh-TW" altLang="en-US" dirty="0" smtClean="0"/>
              <a:t>」和「</a:t>
            </a:r>
            <a:r>
              <a:rPr lang="en-US" altLang="zh-TW" dirty="0" smtClean="0"/>
              <a:t>ADMIN</a:t>
            </a:r>
            <a:r>
              <a:rPr lang="zh-TW" altLang="en-US" dirty="0" smtClean="0"/>
              <a:t>」，這都感覺是早期管理員常犯的疏忽。</a:t>
            </a:r>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127</a:t>
            </a:fld>
            <a:endParaRPr lang="en-US" altLang="zh-TW"/>
          </a:p>
        </p:txBody>
      </p:sp>
    </p:spTree>
    <p:extLst>
      <p:ext uri="{BB962C8B-B14F-4D97-AF65-F5344CB8AC3E}">
        <p14:creationId xmlns:p14="http://schemas.microsoft.com/office/powerpoint/2010/main" val="3188033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官方稱有</a:t>
            </a:r>
            <a:r>
              <a:rPr lang="en-US" altLang="zh-TW" dirty="0" smtClean="0"/>
              <a:t>10</a:t>
            </a:r>
            <a:r>
              <a:rPr lang="zh-TW" altLang="en-US" dirty="0" smtClean="0"/>
              <a:t>％的人都在用前</a:t>
            </a:r>
            <a:r>
              <a:rPr lang="en-US" altLang="zh-TW" dirty="0" smtClean="0"/>
              <a:t>25</a:t>
            </a:r>
            <a:r>
              <a:rPr lang="zh-TW" altLang="en-US" dirty="0" smtClean="0"/>
              <a:t>個最弱密碼。</a:t>
            </a:r>
            <a:r>
              <a:rPr lang="en-US" altLang="zh-TW" dirty="0" smtClean="0"/>
              <a:t>25</a:t>
            </a:r>
            <a:r>
              <a:rPr lang="zh-TW" altLang="en-US" dirty="0" smtClean="0"/>
              <a:t>個里就有</a:t>
            </a:r>
            <a:r>
              <a:rPr lang="en-US" altLang="zh-TW" dirty="0" smtClean="0"/>
              <a:t>9</a:t>
            </a:r>
            <a:r>
              <a:rPr lang="zh-TW" altLang="en-US" dirty="0" smtClean="0"/>
              <a:t>個是簡單的數字排列：要么是順序排列「</a:t>
            </a:r>
            <a:r>
              <a:rPr lang="en-US" altLang="zh-TW" dirty="0" smtClean="0"/>
              <a:t>123456789</a:t>
            </a:r>
            <a:r>
              <a:rPr lang="zh-TW" altLang="en-US" dirty="0" smtClean="0"/>
              <a:t>」，或是重複排列「 </a:t>
            </a:r>
            <a:r>
              <a:rPr lang="en-US" altLang="zh-TW" dirty="0" smtClean="0"/>
              <a:t>666666</a:t>
            </a:r>
            <a:r>
              <a:rPr lang="zh-TW" altLang="en-US"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這個</a:t>
            </a:r>
            <a:r>
              <a:rPr lang="en-US" altLang="zh-TW" dirty="0" smtClean="0"/>
              <a:t>500</a:t>
            </a:r>
            <a:r>
              <a:rPr lang="zh-TW" altLang="en-US" dirty="0" smtClean="0"/>
              <a:t>多萬個洩漏的密碼中，也有網友深知密碼需要字母和數字混合搭配。所以前</a:t>
            </a:r>
            <a:r>
              <a:rPr lang="en-US" altLang="zh-TW" dirty="0" smtClean="0"/>
              <a:t>25</a:t>
            </a:r>
            <a:r>
              <a:rPr lang="zh-TW" altLang="en-US" dirty="0" smtClean="0"/>
              <a:t>個最弱密碼也出現了「</a:t>
            </a:r>
            <a:r>
              <a:rPr lang="en-US" altLang="zh-TW" dirty="0" smtClean="0"/>
              <a:t>ABC123</a:t>
            </a:r>
            <a:r>
              <a:rPr lang="zh-TW" altLang="en-US" dirty="0" smtClean="0"/>
              <a:t>」和「</a:t>
            </a:r>
            <a:r>
              <a:rPr lang="en-US" altLang="zh-TW" dirty="0" smtClean="0"/>
              <a:t>AA123456</a:t>
            </a:r>
            <a:r>
              <a:rPr lang="zh-TW" altLang="en-US" dirty="0" smtClean="0"/>
              <a:t>」。</a:t>
            </a:r>
          </a:p>
          <a:p>
            <a:endParaRPr lang="en-US" altLang="zh-TW" dirty="0" smtClean="0"/>
          </a:p>
          <a:p>
            <a:r>
              <a:rPr lang="zh-TW" altLang="en-US" dirty="0" smtClean="0"/>
              <a:t>參考資料：</a:t>
            </a:r>
            <a:br>
              <a:rPr lang="zh-TW" altLang="en-US" dirty="0" smtClean="0"/>
            </a:br>
            <a:r>
              <a:rPr lang="en-US" altLang="zh-TW" dirty="0" smtClean="0"/>
              <a:t>[1] https://haveibeenpwned.com/Passwords</a:t>
            </a:r>
          </a:p>
          <a:p>
            <a:r>
              <a:rPr lang="en-US" altLang="zh-TW" dirty="0" smtClean="0"/>
              <a:t>[2] https://www.businessweekly.com.tw/focus/blog/24572</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128</a:t>
            </a:fld>
            <a:endParaRPr lang="en-US" altLang="zh-TW"/>
          </a:p>
        </p:txBody>
      </p:sp>
    </p:spTree>
    <p:extLst>
      <p:ext uri="{BB962C8B-B14F-4D97-AF65-F5344CB8AC3E}">
        <p14:creationId xmlns:p14="http://schemas.microsoft.com/office/powerpoint/2010/main" val="25299431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129</a:t>
            </a:fld>
            <a:endParaRPr lang="en-US" altLang="zh-TW"/>
          </a:p>
        </p:txBody>
      </p:sp>
    </p:spTree>
    <p:extLst>
      <p:ext uri="{BB962C8B-B14F-4D97-AF65-F5344CB8AC3E}">
        <p14:creationId xmlns:p14="http://schemas.microsoft.com/office/powerpoint/2010/main" val="11511306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參考資料：</a:t>
            </a:r>
            <a:br>
              <a:rPr lang="zh-TW" altLang="en-US" dirty="0" smtClean="0"/>
            </a:br>
            <a:r>
              <a:rPr lang="en-US" altLang="zh-TW" dirty="0" smtClean="0"/>
              <a:t>[1] https://ithome.com.tw</a:t>
            </a:r>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130</a:t>
            </a:fld>
            <a:endParaRPr lang="en-US" altLang="zh-TW"/>
          </a:p>
        </p:txBody>
      </p:sp>
    </p:spTree>
    <p:extLst>
      <p:ext uri="{BB962C8B-B14F-4D97-AF65-F5344CB8AC3E}">
        <p14:creationId xmlns:p14="http://schemas.microsoft.com/office/powerpoint/2010/main" val="5167569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ANY</a:t>
            </a:r>
            <a:r>
              <a:rPr lang="zh-TW" altLang="en-US" dirty="0" smtClean="0"/>
              <a:t>為查詢指令</a:t>
            </a:r>
            <a:endParaRPr lang="en-US" altLang="zh-TW" dirty="0" smtClean="0"/>
          </a:p>
          <a:p>
            <a:r>
              <a:rPr lang="en-US" altLang="zh-TW" sz="1200" b="0" i="0" kern="1200" dirty="0" smtClean="0">
                <a:solidFill>
                  <a:schemeClr val="tx1"/>
                </a:solidFill>
                <a:effectLst/>
                <a:latin typeface="+mn-lt"/>
                <a:ea typeface="+mn-ea"/>
                <a:cs typeface="+mn-cs"/>
              </a:rPr>
              <a:t>Extension Mechanisms for DNS-DNS</a:t>
            </a:r>
            <a:r>
              <a:rPr lang="zh-TW" altLang="en-US" sz="1200" b="0" i="0" kern="1200" dirty="0" smtClean="0">
                <a:solidFill>
                  <a:schemeClr val="tx1"/>
                </a:solidFill>
                <a:effectLst/>
                <a:latin typeface="+mn-lt"/>
                <a:ea typeface="+mn-ea"/>
                <a:cs typeface="+mn-cs"/>
              </a:rPr>
              <a:t>擴展機制</a:t>
            </a:r>
            <a:endParaRPr lang="zh-TW" altLang="en-US" dirty="0"/>
          </a:p>
        </p:txBody>
      </p:sp>
      <p:sp>
        <p:nvSpPr>
          <p:cNvPr id="4" name="投影片編號版面配置區 3"/>
          <p:cNvSpPr>
            <a:spLocks noGrp="1"/>
          </p:cNvSpPr>
          <p:nvPr>
            <p:ph type="sldNum" sz="quarter" idx="10"/>
          </p:nvPr>
        </p:nvSpPr>
        <p:spPr/>
        <p:txBody>
          <a:bodyPr/>
          <a:lstStyle/>
          <a:p>
            <a:fld id="{F1DBA24E-2261-44B5-8253-BAB25C81F400}" type="slidenum">
              <a:rPr lang="zh-TW" altLang="en-US" smtClean="0"/>
              <a:t>137</a:t>
            </a:fld>
            <a:endParaRPr lang="zh-TW" altLang="en-US"/>
          </a:p>
        </p:txBody>
      </p:sp>
    </p:spTree>
    <p:extLst>
      <p:ext uri="{BB962C8B-B14F-4D97-AF65-F5344CB8AC3E}">
        <p14:creationId xmlns:p14="http://schemas.microsoft.com/office/powerpoint/2010/main" val="27971984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sz="1200" dirty="0" smtClean="0">
                <a:latin typeface="標楷體" pitchFamily="65" charset="-120"/>
              </a:rPr>
              <a:t>一個正常網站都是裝在網頁伺服器裡面，而一個伺服器除了網頁之外，還會存著各種資料庫，管理員的帳號、密碼，若是網站存在路徑漏洞，駭客就能透過給予特定的路徑，試圖去瀏覽網站儲存帳密的檔案。</a:t>
            </a:r>
          </a:p>
          <a:p>
            <a:endParaRPr lang="zh-TW" altLang="en-US" dirty="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pPr/>
              <a:t>142</a:t>
            </a:fld>
            <a:endParaRPr lang="en-US" altLang="zh-TW"/>
          </a:p>
        </p:txBody>
      </p:sp>
    </p:spTree>
    <p:extLst>
      <p:ext uri="{BB962C8B-B14F-4D97-AF65-F5344CB8AC3E}">
        <p14:creationId xmlns:p14="http://schemas.microsoft.com/office/powerpoint/2010/main" val="1836487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投影片編號版面配置區 3"/>
          <p:cNvSpPr>
            <a:spLocks noGrp="1"/>
          </p:cNvSpPr>
          <p:nvPr>
            <p:ph type="sldNum" sz="quarter" idx="10"/>
          </p:nvPr>
        </p:nvSpPr>
        <p:spPr/>
        <p:txBody>
          <a:bodyPr/>
          <a:lstStyle>
            <a:lvl1pPr>
              <a:defRPr/>
            </a:lvl1pPr>
          </a:lstStyle>
          <a:p>
            <a:fld id="{EA220B71-1A35-40D2-B5F5-EDC74F6F1B7A}" type="slidenum">
              <a:rPr lang="en-US" altLang="zh-TW"/>
              <a:pPr/>
              <a:t>‹#›</a:t>
            </a:fld>
            <a:endParaRPr lang="en-US" altLang="zh-TW"/>
          </a:p>
        </p:txBody>
      </p:sp>
    </p:spTree>
    <p:extLst>
      <p:ext uri="{BB962C8B-B14F-4D97-AF65-F5344CB8AC3E}">
        <p14:creationId xmlns:p14="http://schemas.microsoft.com/office/powerpoint/2010/main" val="28935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fld id="{2223A9D0-A5CC-414F-974A-7C33DFE60516}" type="slidenum">
              <a:rPr lang="en-US" altLang="zh-TW"/>
              <a:pPr/>
              <a:t>‹#›</a:t>
            </a:fld>
            <a:endParaRPr lang="en-US" altLang="zh-TW"/>
          </a:p>
        </p:txBody>
      </p:sp>
    </p:spTree>
    <p:extLst>
      <p:ext uri="{BB962C8B-B14F-4D97-AF65-F5344CB8AC3E}">
        <p14:creationId xmlns:p14="http://schemas.microsoft.com/office/powerpoint/2010/main" val="3551999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fld id="{E5057CF7-3060-4667-AB86-B87A533C9C13}" type="slidenum">
              <a:rPr lang="en-US" altLang="zh-TW"/>
              <a:pPr/>
              <a:t>‹#›</a:t>
            </a:fld>
            <a:endParaRPr lang="en-US" altLang="zh-TW"/>
          </a:p>
        </p:txBody>
      </p:sp>
    </p:spTree>
    <p:extLst>
      <p:ext uri="{BB962C8B-B14F-4D97-AF65-F5344CB8AC3E}">
        <p14:creationId xmlns:p14="http://schemas.microsoft.com/office/powerpoint/2010/main" val="1354862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標題，文字及多媒體項目">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媒體版面配置區 3"/>
          <p:cNvSpPr>
            <a:spLocks noGrp="1"/>
          </p:cNvSpPr>
          <p:nvPr>
            <p:ph type="media" sz="half" idx="2"/>
          </p:nvPr>
        </p:nvSpPr>
        <p:spPr>
          <a:xfrm>
            <a:off x="4648200" y="1266825"/>
            <a:ext cx="4038600" cy="4859338"/>
          </a:xfrm>
        </p:spPr>
        <p:txBody>
          <a:bodyPr/>
          <a:lstStyle/>
          <a:p>
            <a:endParaRPr lang="zh-TW" altLang="en-US"/>
          </a:p>
        </p:txBody>
      </p:sp>
      <p:sp>
        <p:nvSpPr>
          <p:cNvPr id="5" name="投影片編號版面配置區 4"/>
          <p:cNvSpPr>
            <a:spLocks noGrp="1"/>
          </p:cNvSpPr>
          <p:nvPr>
            <p:ph type="sldNum" sz="quarter" idx="10"/>
          </p:nvPr>
        </p:nvSpPr>
        <p:spPr>
          <a:xfrm>
            <a:off x="7013575" y="6600825"/>
            <a:ext cx="2133600" cy="215900"/>
          </a:xfrm>
        </p:spPr>
        <p:txBody>
          <a:bodyPr/>
          <a:lstStyle>
            <a:lvl1pPr>
              <a:defRPr/>
            </a:lvl1pPr>
          </a:lstStyle>
          <a:p>
            <a:fld id="{7FCA9553-BC2F-405A-8752-8300B4B05A4E}" type="slidenum">
              <a:rPr lang="en-US" altLang="zh-TW"/>
              <a:pPr/>
              <a:t>‹#›</a:t>
            </a:fld>
            <a:endParaRPr lang="en-US" altLang="zh-TW"/>
          </a:p>
        </p:txBody>
      </p:sp>
    </p:spTree>
    <p:extLst>
      <p:ext uri="{BB962C8B-B14F-4D97-AF65-F5344CB8AC3E}">
        <p14:creationId xmlns:p14="http://schemas.microsoft.com/office/powerpoint/2010/main" val="131212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274638"/>
            <a:ext cx="8229600" cy="58515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3" name="投影片編號版面配置區 2"/>
          <p:cNvSpPr>
            <a:spLocks noGrp="1"/>
          </p:cNvSpPr>
          <p:nvPr>
            <p:ph type="sldNum" sz="quarter" idx="10"/>
          </p:nvPr>
        </p:nvSpPr>
        <p:spPr>
          <a:xfrm>
            <a:off x="7013575" y="6600825"/>
            <a:ext cx="2133600" cy="215900"/>
          </a:xfrm>
        </p:spPr>
        <p:txBody>
          <a:bodyPr/>
          <a:lstStyle>
            <a:lvl1pPr>
              <a:defRPr/>
            </a:lvl1pPr>
          </a:lstStyle>
          <a:p>
            <a:fld id="{7FB1BF04-1E69-4681-85B5-2FB41A90D6ED}" type="slidenum">
              <a:rPr lang="en-US" altLang="zh-TW"/>
              <a:pPr/>
              <a:t>‹#›</a:t>
            </a:fld>
            <a:endParaRPr lang="en-US" altLang="zh-TW"/>
          </a:p>
        </p:txBody>
      </p:sp>
    </p:spTree>
    <p:extLst>
      <p:ext uri="{BB962C8B-B14F-4D97-AF65-F5344CB8AC3E}">
        <p14:creationId xmlns:p14="http://schemas.microsoft.com/office/powerpoint/2010/main" val="416262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66825"/>
            <a:ext cx="4038600" cy="4859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0"/>
          </p:nvPr>
        </p:nvSpPr>
        <p:spPr>
          <a:xfrm>
            <a:off x="7013575" y="6600825"/>
            <a:ext cx="2133600" cy="215900"/>
          </a:xfrm>
        </p:spPr>
        <p:txBody>
          <a:bodyPr/>
          <a:lstStyle>
            <a:lvl1pPr>
              <a:defRPr/>
            </a:lvl1pPr>
          </a:lstStyle>
          <a:p>
            <a:fld id="{4ACB95E9-F3B4-4402-904C-825BFBB04EEC}" type="slidenum">
              <a:rPr lang="en-US" altLang="zh-TW"/>
              <a:pPr/>
              <a:t>‹#›</a:t>
            </a:fld>
            <a:endParaRPr lang="en-US" altLang="zh-TW"/>
          </a:p>
        </p:txBody>
      </p:sp>
    </p:spTree>
    <p:extLst>
      <p:ext uri="{BB962C8B-B14F-4D97-AF65-F5344CB8AC3E}">
        <p14:creationId xmlns:p14="http://schemas.microsoft.com/office/powerpoint/2010/main" val="89956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266825"/>
            <a:ext cx="8229600" cy="4859338"/>
          </a:xfrm>
        </p:spPr>
        <p:txBody>
          <a:bodyPr/>
          <a:lstStyle/>
          <a:p>
            <a:endParaRPr lang="zh-TW" altLang="en-US"/>
          </a:p>
        </p:txBody>
      </p:sp>
      <p:sp>
        <p:nvSpPr>
          <p:cNvPr id="4" name="投影片編號版面配置區 3"/>
          <p:cNvSpPr>
            <a:spLocks noGrp="1"/>
          </p:cNvSpPr>
          <p:nvPr>
            <p:ph type="sldNum" sz="quarter" idx="10"/>
          </p:nvPr>
        </p:nvSpPr>
        <p:spPr>
          <a:xfrm>
            <a:off x="7013575" y="6600825"/>
            <a:ext cx="2133600" cy="215900"/>
          </a:xfrm>
        </p:spPr>
        <p:txBody>
          <a:bodyPr/>
          <a:lstStyle>
            <a:lvl1pPr>
              <a:defRPr/>
            </a:lvl1pPr>
          </a:lstStyle>
          <a:p>
            <a:fld id="{07C6285C-B581-47E7-BC0F-B86C5120866D}" type="slidenum">
              <a:rPr lang="en-US" altLang="zh-TW"/>
              <a:pPr/>
              <a:t>‹#›</a:t>
            </a:fld>
            <a:endParaRPr lang="en-US" altLang="zh-TW"/>
          </a:p>
        </p:txBody>
      </p:sp>
    </p:spTree>
    <p:extLst>
      <p:ext uri="{BB962C8B-B14F-4D97-AF65-F5344CB8AC3E}">
        <p14:creationId xmlns:p14="http://schemas.microsoft.com/office/powerpoint/2010/main" val="2514424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fld id="{B3477B1B-FEFB-4CBB-B406-B40445C20CA5}" type="slidenum">
              <a:rPr lang="en-US" altLang="zh-TW"/>
              <a:pPr/>
              <a:t>‹#›</a:t>
            </a:fld>
            <a:endParaRPr lang="en-US" altLang="zh-TW"/>
          </a:p>
        </p:txBody>
      </p:sp>
    </p:spTree>
    <p:extLst>
      <p:ext uri="{BB962C8B-B14F-4D97-AF65-F5344CB8AC3E}">
        <p14:creationId xmlns:p14="http://schemas.microsoft.com/office/powerpoint/2010/main" val="37847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投影片編號版面配置區 3"/>
          <p:cNvSpPr>
            <a:spLocks noGrp="1"/>
          </p:cNvSpPr>
          <p:nvPr>
            <p:ph type="sldNum" sz="quarter" idx="10"/>
          </p:nvPr>
        </p:nvSpPr>
        <p:spPr/>
        <p:txBody>
          <a:bodyPr/>
          <a:lstStyle>
            <a:lvl1pPr>
              <a:defRPr/>
            </a:lvl1pPr>
          </a:lstStyle>
          <a:p>
            <a:fld id="{ED0ABB1F-612F-4ED3-B4A3-B2C80D93ACC2}" type="slidenum">
              <a:rPr lang="en-US" altLang="zh-TW"/>
              <a:pPr/>
              <a:t>‹#›</a:t>
            </a:fld>
            <a:endParaRPr lang="en-US" altLang="zh-TW"/>
          </a:p>
        </p:txBody>
      </p:sp>
    </p:spTree>
    <p:extLst>
      <p:ext uri="{BB962C8B-B14F-4D97-AF65-F5344CB8AC3E}">
        <p14:creationId xmlns:p14="http://schemas.microsoft.com/office/powerpoint/2010/main" val="3632835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66825"/>
            <a:ext cx="4038600"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66825"/>
            <a:ext cx="4038600"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0"/>
          </p:nvPr>
        </p:nvSpPr>
        <p:spPr/>
        <p:txBody>
          <a:bodyPr/>
          <a:lstStyle>
            <a:lvl1pPr>
              <a:defRPr/>
            </a:lvl1pPr>
          </a:lstStyle>
          <a:p>
            <a:fld id="{4CCEF503-A29B-4530-9ED4-41167D51D0A2}" type="slidenum">
              <a:rPr lang="en-US" altLang="zh-TW"/>
              <a:pPr/>
              <a:t>‹#›</a:t>
            </a:fld>
            <a:endParaRPr lang="en-US" altLang="zh-TW"/>
          </a:p>
        </p:txBody>
      </p:sp>
    </p:spTree>
    <p:extLst>
      <p:ext uri="{BB962C8B-B14F-4D97-AF65-F5344CB8AC3E}">
        <p14:creationId xmlns:p14="http://schemas.microsoft.com/office/powerpoint/2010/main" val="708379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6"/>
          <p:cNvSpPr>
            <a:spLocks noGrp="1"/>
          </p:cNvSpPr>
          <p:nvPr>
            <p:ph type="sldNum" sz="quarter" idx="10"/>
          </p:nvPr>
        </p:nvSpPr>
        <p:spPr/>
        <p:txBody>
          <a:bodyPr/>
          <a:lstStyle>
            <a:lvl1pPr>
              <a:defRPr/>
            </a:lvl1pPr>
          </a:lstStyle>
          <a:p>
            <a:fld id="{2C80DB9D-C6AB-4A72-90DE-298960B05E1A}" type="slidenum">
              <a:rPr lang="en-US" altLang="zh-TW"/>
              <a:pPr/>
              <a:t>‹#›</a:t>
            </a:fld>
            <a:endParaRPr lang="en-US" altLang="zh-TW"/>
          </a:p>
        </p:txBody>
      </p:sp>
    </p:spTree>
    <p:extLst>
      <p:ext uri="{BB962C8B-B14F-4D97-AF65-F5344CB8AC3E}">
        <p14:creationId xmlns:p14="http://schemas.microsoft.com/office/powerpoint/2010/main" val="3637365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投影片編號版面配置區 2"/>
          <p:cNvSpPr>
            <a:spLocks noGrp="1"/>
          </p:cNvSpPr>
          <p:nvPr>
            <p:ph type="sldNum" sz="quarter" idx="10"/>
          </p:nvPr>
        </p:nvSpPr>
        <p:spPr/>
        <p:txBody>
          <a:bodyPr/>
          <a:lstStyle>
            <a:lvl1pPr>
              <a:defRPr/>
            </a:lvl1pPr>
          </a:lstStyle>
          <a:p>
            <a:fld id="{034DEE4E-159C-4235-8B63-A39C5705781D}" type="slidenum">
              <a:rPr lang="en-US" altLang="zh-TW"/>
              <a:pPr/>
              <a:t>‹#›</a:t>
            </a:fld>
            <a:endParaRPr lang="en-US" altLang="zh-TW"/>
          </a:p>
        </p:txBody>
      </p:sp>
    </p:spTree>
    <p:extLst>
      <p:ext uri="{BB962C8B-B14F-4D97-AF65-F5344CB8AC3E}">
        <p14:creationId xmlns:p14="http://schemas.microsoft.com/office/powerpoint/2010/main" val="2420549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fld id="{B0671815-F89E-44CA-91DD-ECC2DA33AA01}" type="slidenum">
              <a:rPr lang="en-US" altLang="zh-TW"/>
              <a:pPr/>
              <a:t>‹#›</a:t>
            </a:fld>
            <a:endParaRPr lang="en-US" altLang="zh-TW"/>
          </a:p>
        </p:txBody>
      </p:sp>
    </p:spTree>
    <p:extLst>
      <p:ext uri="{BB962C8B-B14F-4D97-AF65-F5344CB8AC3E}">
        <p14:creationId xmlns:p14="http://schemas.microsoft.com/office/powerpoint/2010/main" val="348618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4"/>
          <p:cNvSpPr>
            <a:spLocks noGrp="1"/>
          </p:cNvSpPr>
          <p:nvPr>
            <p:ph type="sldNum" sz="quarter" idx="10"/>
          </p:nvPr>
        </p:nvSpPr>
        <p:spPr/>
        <p:txBody>
          <a:bodyPr/>
          <a:lstStyle>
            <a:lvl1pPr>
              <a:defRPr/>
            </a:lvl1pPr>
          </a:lstStyle>
          <a:p>
            <a:fld id="{F47558F1-A889-48A0-85A0-F3511DE11B2E}" type="slidenum">
              <a:rPr lang="en-US" altLang="zh-TW"/>
              <a:pPr/>
              <a:t>‹#›</a:t>
            </a:fld>
            <a:endParaRPr lang="en-US" altLang="zh-TW"/>
          </a:p>
        </p:txBody>
      </p:sp>
    </p:spTree>
    <p:extLst>
      <p:ext uri="{BB962C8B-B14F-4D97-AF65-F5344CB8AC3E}">
        <p14:creationId xmlns:p14="http://schemas.microsoft.com/office/powerpoint/2010/main" val="2867891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4"/>
          <p:cNvSpPr>
            <a:spLocks noGrp="1"/>
          </p:cNvSpPr>
          <p:nvPr>
            <p:ph type="sldNum" sz="quarter" idx="10"/>
          </p:nvPr>
        </p:nvSpPr>
        <p:spPr/>
        <p:txBody>
          <a:bodyPr/>
          <a:lstStyle>
            <a:lvl1pPr>
              <a:defRPr/>
            </a:lvl1pPr>
          </a:lstStyle>
          <a:p>
            <a:fld id="{B0BB9A5E-86EF-403A-95A3-F9E81A40DF6C}" type="slidenum">
              <a:rPr lang="en-US" altLang="zh-TW"/>
              <a:pPr/>
              <a:t>‹#›</a:t>
            </a:fld>
            <a:endParaRPr lang="en-US" altLang="zh-TW"/>
          </a:p>
        </p:txBody>
      </p:sp>
    </p:spTree>
    <p:extLst>
      <p:ext uri="{BB962C8B-B14F-4D97-AF65-F5344CB8AC3E}">
        <p14:creationId xmlns:p14="http://schemas.microsoft.com/office/powerpoint/2010/main" val="25989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7200" y="1266825"/>
            <a:ext cx="8229600" cy="485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43" name="Rectangle 19"/>
          <p:cNvSpPr>
            <a:spLocks noGrp="1" noChangeArrowheads="1"/>
          </p:cNvSpPr>
          <p:nvPr>
            <p:ph type="sldNum" sz="quarter" idx="4"/>
          </p:nvPr>
        </p:nvSpPr>
        <p:spPr bwMode="auto">
          <a:xfrm>
            <a:off x="7013575" y="6600825"/>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FF"/>
                </a:solidFill>
                <a:latin typeface="Times New Roman" pitchFamily="18" charset="0"/>
              </a:defRPr>
            </a:lvl1pPr>
          </a:lstStyle>
          <a:p>
            <a:fld id="{FE2D4D65-0B86-4A73-91F4-66BBEACA9E58}" type="slidenum">
              <a:rPr lang="en-US" altLang="zh-TW"/>
              <a:pPr/>
              <a:t>‹#›</a:t>
            </a:fld>
            <a:endParaRPr lang="en-US" altLang="zh-TW"/>
          </a:p>
        </p:txBody>
      </p:sp>
      <p:sp>
        <p:nvSpPr>
          <p:cNvPr id="1045" name="Rectangle 21"/>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grpSp>
        <p:nvGrpSpPr>
          <p:cNvPr id="1051" name="Group 27"/>
          <p:cNvGrpSpPr>
            <a:grpSpLocks/>
          </p:cNvGrpSpPr>
          <p:nvPr userDrawn="1"/>
        </p:nvGrpSpPr>
        <p:grpSpPr bwMode="auto">
          <a:xfrm>
            <a:off x="971551" y="954088"/>
            <a:ext cx="7664450" cy="171450"/>
            <a:chOff x="612" y="601"/>
            <a:chExt cx="4828" cy="108"/>
          </a:xfrm>
        </p:grpSpPr>
        <p:sp>
          <p:nvSpPr>
            <p:cNvPr id="1052" name="Line 28"/>
            <p:cNvSpPr>
              <a:spLocks noChangeShapeType="1"/>
            </p:cNvSpPr>
            <p:nvPr userDrawn="1"/>
          </p:nvSpPr>
          <p:spPr bwMode="auto">
            <a:xfrm rot="10800000" flipV="1">
              <a:off x="703" y="652"/>
              <a:ext cx="4737"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53" name="Line 29"/>
            <p:cNvSpPr>
              <a:spLocks noChangeShapeType="1"/>
            </p:cNvSpPr>
            <p:nvPr userDrawn="1"/>
          </p:nvSpPr>
          <p:spPr bwMode="auto">
            <a:xfrm rot="10800000" flipV="1">
              <a:off x="612" y="709"/>
              <a:ext cx="4737"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54" name="Line 30"/>
            <p:cNvSpPr>
              <a:spLocks noChangeShapeType="1"/>
            </p:cNvSpPr>
            <p:nvPr userDrawn="1"/>
          </p:nvSpPr>
          <p:spPr bwMode="auto">
            <a:xfrm rot="10800000" flipV="1">
              <a:off x="703" y="601"/>
              <a:ext cx="4737"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0.jpeg"/><Relationship Id="rId7" Type="http://schemas.openxmlformats.org/officeDocument/2006/relationships/image" Target="../media/image19.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8.wmf"/><Relationship Id="rId10" Type="http://schemas.openxmlformats.org/officeDocument/2006/relationships/oleObject" Target="../embeddings/oleObject5.bin"/><Relationship Id="rId4" Type="http://schemas.openxmlformats.org/officeDocument/2006/relationships/oleObject" Target="../embeddings/oleObject1.bin"/><Relationship Id="rId9"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3.bin"/><Relationship Id="rId3" Type="http://schemas.openxmlformats.org/officeDocument/2006/relationships/notesSlide" Target="../notesSlides/notesSlide15.xml"/><Relationship Id="rId7" Type="http://schemas.openxmlformats.org/officeDocument/2006/relationships/image" Target="../media/image23.emf"/><Relationship Id="rId12" Type="http://schemas.openxmlformats.org/officeDocument/2006/relationships/oleObject" Target="../embeddings/oleObject12.bin"/><Relationship Id="rId17" Type="http://schemas.openxmlformats.org/officeDocument/2006/relationships/oleObject" Target="../embeddings/oleObject15.bin"/><Relationship Id="rId2" Type="http://schemas.openxmlformats.org/officeDocument/2006/relationships/slideLayout" Target="../slideLayouts/slideLayout7.xml"/><Relationship Id="rId16" Type="http://schemas.openxmlformats.org/officeDocument/2006/relationships/image" Target="../media/image25.png"/><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oleObject" Target="../embeddings/oleObject11.bin"/><Relationship Id="rId5" Type="http://schemas.openxmlformats.org/officeDocument/2006/relationships/image" Target="../media/image19.emf"/><Relationship Id="rId15" Type="http://schemas.openxmlformats.org/officeDocument/2006/relationships/image" Target="../media/image24.png"/><Relationship Id="rId10" Type="http://schemas.openxmlformats.org/officeDocument/2006/relationships/oleObject" Target="../embeddings/oleObject10.bin"/><Relationship Id="rId4" Type="http://schemas.openxmlformats.org/officeDocument/2006/relationships/oleObject" Target="../embeddings/oleObject6.bin"/><Relationship Id="rId9" Type="http://schemas.openxmlformats.org/officeDocument/2006/relationships/oleObject" Target="../embeddings/oleObject9.bin"/><Relationship Id="rId14" Type="http://schemas.openxmlformats.org/officeDocument/2006/relationships/oleObject" Target="../embeddings/oleObject14.bin"/></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im2.book.com.tw/image"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tatic.coderbridge.com/img" TargetMode="External"/><Relationship Id="rId4" Type="http://schemas.openxmlformats.org/officeDocument/2006/relationships/hyperlink" Target="http://www.books.com.twhttps/"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im2.book.com.tw/image"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hyperlink" Target="http://static.coderbridge.com/img" TargetMode="External"/><Relationship Id="rId4" Type="http://schemas.openxmlformats.org/officeDocument/2006/relationships/hyperlink" Target="http://www.books.com.twhttps/"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08DF7DF7-A28C-4ADA-93AB-4C665B8BE284}" type="slidenum">
              <a:rPr lang="en-US" altLang="zh-TW"/>
              <a:pPr/>
              <a:t>1</a:t>
            </a:fld>
            <a:endParaRPr lang="en-US" altLang="zh-TW"/>
          </a:p>
        </p:txBody>
      </p:sp>
      <p:sp>
        <p:nvSpPr>
          <p:cNvPr id="260098" name="Rectangle 2"/>
          <p:cNvSpPr>
            <a:spLocks noGrp="1" noChangeArrowheads="1"/>
          </p:cNvSpPr>
          <p:nvPr>
            <p:ph type="ctrTitle"/>
          </p:nvPr>
        </p:nvSpPr>
        <p:spPr>
          <a:xfrm>
            <a:off x="685800" y="1844675"/>
            <a:ext cx="7772400" cy="1584325"/>
          </a:xfrm>
          <a:noFill/>
          <a:ln/>
        </p:spPr>
        <p:txBody>
          <a:bodyPr/>
          <a:lstStyle/>
          <a:p>
            <a:r>
              <a:rPr lang="zh-TW" altLang="en-US" sz="5400" dirty="0"/>
              <a:t>主動式防禦手法實作</a:t>
            </a:r>
            <a:endParaRPr lang="zh-TW" altLang="en-US" b="1" dirty="0">
              <a:latin typeface="Arial Black" pitchFamily="34" charset="0"/>
              <a:ea typeface="SimHei" pitchFamily="2" charset="-122"/>
            </a:endParaRPr>
          </a:p>
        </p:txBody>
      </p:sp>
      <p:sp>
        <p:nvSpPr>
          <p:cNvPr id="260105" name="Rectangle 9"/>
          <p:cNvSpPr>
            <a:spLocks noGrp="1" noChangeArrowheads="1"/>
          </p:cNvSpPr>
          <p:nvPr>
            <p:ph type="subTitle" idx="1"/>
          </p:nvPr>
        </p:nvSpPr>
        <p:spPr>
          <a:xfrm>
            <a:off x="1371600" y="3716338"/>
            <a:ext cx="6400800" cy="1752600"/>
          </a:xfrm>
          <a:noFill/>
          <a:ln/>
        </p:spPr>
        <p:txBody>
          <a:bodyPr/>
          <a:lstStyle/>
          <a:p>
            <a:r>
              <a:rPr lang="zh-TW" altLang="en-US" dirty="0"/>
              <a:t>國防部參謀本部</a:t>
            </a:r>
            <a:r>
              <a:rPr lang="zh-TW" altLang="en-US" dirty="0" smtClean="0"/>
              <a:t>資通電軍指揮部</a:t>
            </a:r>
            <a:endParaRPr lang="zh-TW" altLang="en-US" dirty="0"/>
          </a:p>
          <a:p>
            <a:r>
              <a:rPr lang="zh-TW" altLang="en-US" dirty="0" smtClean="0"/>
              <a:t>訓測暨準則發展中心</a:t>
            </a:r>
            <a:endParaRPr lang="zh-TW" altLang="en-US" dirty="0"/>
          </a:p>
          <a:p>
            <a:r>
              <a:rPr lang="zh-TW" altLang="en-US" dirty="0"/>
              <a:t>教官</a:t>
            </a:r>
            <a:r>
              <a:rPr lang="zh-TW" altLang="en-US" dirty="0" smtClean="0"/>
              <a:t>： 中尉 游宇哲</a:t>
            </a:r>
            <a:endParaRPr kumimoji="0"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48" y="188640"/>
            <a:ext cx="8136904" cy="6546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0936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100</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a:t>台灣</a:t>
            </a:r>
            <a:r>
              <a:rPr lang="en-US" altLang="zh-TW" sz="4000" dirty="0" smtClean="0"/>
              <a:t>WHOIS</a:t>
            </a:r>
            <a:endParaRPr lang="en-US" altLang="zh-TW" sz="4000" dirty="0"/>
          </a:p>
        </p:txBody>
      </p:sp>
      <p:sp>
        <p:nvSpPr>
          <p:cNvPr id="6" name="內容版面配置區 2"/>
          <p:cNvSpPr>
            <a:spLocks noGrp="1"/>
          </p:cNvSpPr>
          <p:nvPr>
            <p:ph idx="1"/>
          </p:nvPr>
        </p:nvSpPr>
        <p:spPr>
          <a:xfrm>
            <a:off x="611560" y="1266825"/>
            <a:ext cx="8075240" cy="4859338"/>
          </a:xfrm>
        </p:spPr>
        <p:txBody>
          <a:bodyPr/>
          <a:lstStyle/>
          <a:p>
            <a:pPr marL="0" indent="714375">
              <a:buNone/>
            </a:pPr>
            <a:r>
              <a:rPr lang="zh-TW" altLang="en-US" sz="3000" dirty="0" smtClean="0"/>
              <a:t>工具大</a:t>
            </a:r>
            <a:r>
              <a:rPr lang="zh-TW" altLang="en-US" sz="3000" dirty="0"/>
              <a:t>綱</a:t>
            </a:r>
            <a:r>
              <a:rPr lang="zh-TW" altLang="en-US" sz="3000" dirty="0" smtClean="0"/>
              <a:t>。</a:t>
            </a:r>
            <a:endParaRPr lang="zh-TW" altLang="en-US" sz="3000"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7039"/>
            <a:ext cx="9144000" cy="4003922"/>
          </a:xfrm>
          <a:prstGeom prst="rect">
            <a:avLst/>
          </a:prstGeom>
        </p:spPr>
      </p:pic>
    </p:spTree>
    <p:extLst>
      <p:ext uri="{BB962C8B-B14F-4D97-AF65-F5344CB8AC3E}">
        <p14:creationId xmlns:p14="http://schemas.microsoft.com/office/powerpoint/2010/main" val="257379239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B3477B1B-FEFB-4CBB-B406-B40445C20CA5}" type="slidenum">
              <a:rPr lang="en-US" altLang="zh-TW" smtClean="0"/>
              <a:pPr/>
              <a:t>101</a:t>
            </a:fld>
            <a:endParaRPr lang="en-US" altLang="zh-TW"/>
          </a:p>
        </p:txBody>
      </p:sp>
      <p:sp>
        <p:nvSpPr>
          <p:cNvPr id="5" name="Rectangle 2"/>
          <p:cNvSpPr txBox="1">
            <a:spLocks noChangeArrowheads="1"/>
          </p:cNvSpPr>
          <p:nvPr/>
        </p:nvSpPr>
        <p:spPr bwMode="auto">
          <a:xfrm>
            <a:off x="457200" y="27463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a:lstStyle>
          <a:p>
            <a:r>
              <a:rPr lang="en-US" altLang="zh-TW" sz="4000" kern="0" dirty="0" err="1" smtClean="0"/>
              <a:t>NetCraft</a:t>
            </a:r>
            <a:endParaRPr lang="en-US" altLang="zh-TW" sz="4000" kern="0" dirty="0"/>
          </a:p>
        </p:txBody>
      </p:sp>
      <p:sp>
        <p:nvSpPr>
          <p:cNvPr id="6" name="內容版面配置區 2"/>
          <p:cNvSpPr>
            <a:spLocks noGrp="1"/>
          </p:cNvSpPr>
          <p:nvPr>
            <p:ph idx="1"/>
          </p:nvPr>
        </p:nvSpPr>
        <p:spPr>
          <a:xfrm>
            <a:off x="611560" y="1266825"/>
            <a:ext cx="8075240" cy="4859338"/>
          </a:xfrm>
        </p:spPr>
        <p:txBody>
          <a:bodyPr/>
          <a:lstStyle/>
          <a:p>
            <a:pPr>
              <a:buFont typeface="Wingdings" panose="05000000000000000000" pitchFamily="2" charset="2"/>
              <a:buChar char="l"/>
            </a:pPr>
            <a:r>
              <a:rPr lang="zh-TW" altLang="en-US" sz="3000" dirty="0"/>
              <a:t>線</a:t>
            </a:r>
            <a:r>
              <a:rPr lang="zh-TW" altLang="en-US" sz="3000" dirty="0" smtClean="0"/>
              <a:t>上主機資訊蒐集網站。</a:t>
            </a:r>
            <a:endParaRPr lang="en-US" altLang="zh-TW" sz="3000" dirty="0" smtClean="0"/>
          </a:p>
          <a:p>
            <a:pPr>
              <a:buFont typeface="Wingdings" panose="05000000000000000000" pitchFamily="2" charset="2"/>
              <a:buChar char="l"/>
            </a:pPr>
            <a:r>
              <a:rPr lang="zh-TW" altLang="en-US" sz="3000" dirty="0" smtClean="0"/>
              <a:t>只需輸入網址即可獲得主機資訊。</a:t>
            </a:r>
            <a:endParaRPr lang="en-US" altLang="zh-TW" sz="3000" dirty="0" smtClean="0"/>
          </a:p>
          <a:p>
            <a:pPr>
              <a:buFont typeface="Wingdings" panose="05000000000000000000" pitchFamily="2" charset="2"/>
              <a:buChar char="l"/>
            </a:pPr>
            <a:r>
              <a:rPr lang="zh-TW" altLang="en-US" sz="3000" dirty="0" smtClean="0"/>
              <a:t>可避免點對點的直接掃描。</a:t>
            </a:r>
            <a:endParaRPr lang="en-US" altLang="zh-TW" sz="3000" dirty="0" smtClean="0"/>
          </a:p>
          <a:p>
            <a:pPr>
              <a:buFont typeface="Wingdings" panose="05000000000000000000" pitchFamily="2" charset="2"/>
              <a:buChar char="l"/>
            </a:pPr>
            <a:r>
              <a:rPr lang="zh-TW" altLang="en-US" sz="3000" dirty="0" smtClean="0"/>
              <a:t>依賴性高。</a:t>
            </a:r>
            <a:endParaRPr lang="en-US" altLang="zh-TW" sz="3000" dirty="0" smtClean="0"/>
          </a:p>
        </p:txBody>
      </p:sp>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1192" y="3933056"/>
            <a:ext cx="6255975" cy="1800965"/>
          </a:xfrm>
          <a:prstGeom prst="rect">
            <a:avLst/>
          </a:prstGeom>
        </p:spPr>
      </p:pic>
    </p:spTree>
    <p:extLst>
      <p:ext uri="{BB962C8B-B14F-4D97-AF65-F5344CB8AC3E}">
        <p14:creationId xmlns:p14="http://schemas.microsoft.com/office/powerpoint/2010/main" val="14776297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B3477B1B-FEFB-4CBB-B406-B40445C20CA5}" type="slidenum">
              <a:rPr lang="en-US" altLang="zh-TW" smtClean="0"/>
              <a:pPr/>
              <a:t>102</a:t>
            </a:fld>
            <a:endParaRPr lang="en-US" altLang="zh-TW"/>
          </a:p>
        </p:txBody>
      </p:sp>
      <p:sp>
        <p:nvSpPr>
          <p:cNvPr id="5" name="Rectangle 2"/>
          <p:cNvSpPr txBox="1">
            <a:spLocks noChangeArrowheads="1"/>
          </p:cNvSpPr>
          <p:nvPr/>
        </p:nvSpPr>
        <p:spPr bwMode="auto">
          <a:xfrm>
            <a:off x="457200" y="27463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a:lstStyle>
          <a:p>
            <a:r>
              <a:rPr lang="en-US" altLang="zh-TW" sz="4000" kern="0" dirty="0" err="1" smtClean="0"/>
              <a:t>NetCraft</a:t>
            </a:r>
            <a:endParaRPr lang="en-US" altLang="zh-TW" sz="4000" kern="0"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93" y="1628800"/>
            <a:ext cx="8519316" cy="4040704"/>
          </a:xfrm>
          <a:prstGeom prst="rect">
            <a:avLst/>
          </a:prstGeom>
        </p:spPr>
      </p:pic>
    </p:spTree>
    <p:extLst>
      <p:ext uri="{BB962C8B-B14F-4D97-AF65-F5344CB8AC3E}">
        <p14:creationId xmlns:p14="http://schemas.microsoft.com/office/powerpoint/2010/main" val="33386453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103</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err="1"/>
              <a:t>NetCraft</a:t>
            </a:r>
            <a:endParaRPr lang="en-US" altLang="zh-TW" sz="4000"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84784"/>
            <a:ext cx="8584851" cy="4320480"/>
          </a:xfrm>
          <a:prstGeom prst="rect">
            <a:avLst/>
          </a:prstGeom>
        </p:spPr>
      </p:pic>
    </p:spTree>
    <p:extLst>
      <p:ext uri="{BB962C8B-B14F-4D97-AF65-F5344CB8AC3E}">
        <p14:creationId xmlns:p14="http://schemas.microsoft.com/office/powerpoint/2010/main" val="33330027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104</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err="1"/>
              <a:t>NetCraft</a:t>
            </a:r>
            <a:endParaRPr lang="en-US" altLang="zh-TW" sz="4000"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 y="1412776"/>
            <a:ext cx="9080363" cy="4752528"/>
          </a:xfrm>
          <a:prstGeom prst="rect">
            <a:avLst/>
          </a:prstGeom>
        </p:spPr>
      </p:pic>
    </p:spTree>
    <p:extLst>
      <p:ext uri="{BB962C8B-B14F-4D97-AF65-F5344CB8AC3E}">
        <p14:creationId xmlns:p14="http://schemas.microsoft.com/office/powerpoint/2010/main" val="12780022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105</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GOOGLE</a:t>
            </a:r>
            <a:r>
              <a:rPr lang="zh-TW" altLang="en-US" sz="4000" dirty="0" smtClean="0"/>
              <a:t> </a:t>
            </a:r>
            <a:r>
              <a:rPr lang="en-US" altLang="zh-TW" sz="4000" dirty="0" smtClean="0"/>
              <a:t>HACKING</a:t>
            </a:r>
            <a:endParaRPr lang="en-US" altLang="zh-TW" sz="4000" dirty="0"/>
          </a:p>
        </p:txBody>
      </p:sp>
      <p:sp>
        <p:nvSpPr>
          <p:cNvPr id="6" name="內容版面配置區 2"/>
          <p:cNvSpPr>
            <a:spLocks noGrp="1"/>
          </p:cNvSpPr>
          <p:nvPr>
            <p:ph idx="1"/>
          </p:nvPr>
        </p:nvSpPr>
        <p:spPr>
          <a:xfrm>
            <a:off x="611560" y="1266825"/>
            <a:ext cx="8075240" cy="4859338"/>
          </a:xfrm>
        </p:spPr>
        <p:txBody>
          <a:bodyPr/>
          <a:lstStyle/>
          <a:p>
            <a:pPr marL="0" indent="714375">
              <a:buNone/>
            </a:pPr>
            <a:r>
              <a:rPr lang="zh-TW" altLang="en-US" sz="3000" dirty="0" smtClean="0"/>
              <a:t>駭客會利用</a:t>
            </a:r>
            <a:r>
              <a:rPr lang="en-US" altLang="zh-TW" sz="3000" dirty="0" smtClean="0"/>
              <a:t>GOOGLE</a:t>
            </a:r>
            <a:r>
              <a:rPr lang="zh-TW" altLang="en-US" sz="3000" dirty="0" smtClean="0"/>
              <a:t>搜尋引擎尋找網站的敏感資訊，包含登入點或已攻陷網站。</a:t>
            </a:r>
            <a:endParaRPr lang="en-US" altLang="zh-TW" sz="3000" dirty="0"/>
          </a:p>
          <a:p>
            <a:pPr marL="0" indent="0">
              <a:buNone/>
            </a:pPr>
            <a:r>
              <a:rPr lang="zh-TW" altLang="en-US" sz="3000" dirty="0" smtClean="0"/>
              <a:t>範例如下</a:t>
            </a:r>
            <a:r>
              <a:rPr lang="en-US" altLang="zh-TW" sz="3000" dirty="0" smtClean="0"/>
              <a:t>:</a:t>
            </a:r>
          </a:p>
          <a:p>
            <a:r>
              <a:rPr lang="zh-TW" altLang="en-US" sz="3000" dirty="0" smtClean="0"/>
              <a:t>特定網域</a:t>
            </a:r>
            <a:r>
              <a:rPr lang="en-US" altLang="zh-TW" sz="3000" dirty="0" smtClean="0"/>
              <a:t>:</a:t>
            </a:r>
            <a:r>
              <a:rPr lang="en-US" altLang="zh-TW" sz="3000" dirty="0" err="1" smtClean="0"/>
              <a:t>site:gov.tw</a:t>
            </a:r>
            <a:endParaRPr lang="en-US" altLang="zh-TW" sz="3000" dirty="0" smtClean="0"/>
          </a:p>
          <a:p>
            <a:r>
              <a:rPr lang="zh-TW" altLang="en-US" sz="3000" dirty="0" smtClean="0"/>
              <a:t>特定檔案</a:t>
            </a:r>
            <a:r>
              <a:rPr lang="en-US" altLang="zh-TW" sz="3000" dirty="0" smtClean="0"/>
              <a:t>:</a:t>
            </a:r>
            <a:r>
              <a:rPr lang="en-US" altLang="zh-TW" sz="3000" dirty="0" err="1" smtClean="0"/>
              <a:t>filetype:xls</a:t>
            </a:r>
            <a:endParaRPr lang="en-US" altLang="zh-TW" sz="3000" dirty="0" smtClean="0"/>
          </a:p>
          <a:p>
            <a:r>
              <a:rPr lang="zh-TW" altLang="en-US" sz="3000" dirty="0"/>
              <a:t>特定</a:t>
            </a:r>
            <a:r>
              <a:rPr lang="zh-TW" altLang="en-US" sz="3000" dirty="0" smtClean="0"/>
              <a:t>標題</a:t>
            </a:r>
            <a:r>
              <a:rPr lang="en-US" altLang="zh-TW" sz="3000" dirty="0" smtClean="0"/>
              <a:t>:</a:t>
            </a:r>
            <a:r>
              <a:rPr lang="en-US" altLang="zh-TW" sz="3000" dirty="0" err="1" smtClean="0"/>
              <a:t>intitle:index</a:t>
            </a:r>
            <a:r>
              <a:rPr lang="en-US" altLang="zh-TW" sz="3000" dirty="0" smtClean="0"/>
              <a:t> of</a:t>
            </a:r>
          </a:p>
          <a:p>
            <a:r>
              <a:rPr lang="zh-TW" altLang="en-US" sz="3000" dirty="0"/>
              <a:t>特定</a:t>
            </a:r>
            <a:r>
              <a:rPr lang="zh-TW" altLang="en-US" sz="3000" dirty="0" smtClean="0"/>
              <a:t>內文</a:t>
            </a:r>
            <a:r>
              <a:rPr lang="en-US" altLang="zh-TW" sz="3000" dirty="0" smtClean="0"/>
              <a:t>:</a:t>
            </a:r>
            <a:r>
              <a:rPr lang="en-US" altLang="zh-TW" sz="3000" dirty="0" err="1" smtClean="0"/>
              <a:t>intext:password</a:t>
            </a:r>
            <a:endParaRPr lang="en-US" altLang="zh-TW" sz="3000" dirty="0" smtClean="0"/>
          </a:p>
          <a:p>
            <a:r>
              <a:rPr lang="zh-TW" altLang="en-US" sz="3000" dirty="0"/>
              <a:t>特定</a:t>
            </a:r>
            <a:r>
              <a:rPr lang="zh-TW" altLang="en-US" sz="3000" dirty="0" smtClean="0"/>
              <a:t>網址</a:t>
            </a:r>
            <a:r>
              <a:rPr lang="en-US" altLang="zh-TW" sz="3000" dirty="0" smtClean="0"/>
              <a:t>:</a:t>
            </a:r>
            <a:r>
              <a:rPr lang="en-US" altLang="zh-TW" sz="3000" dirty="0" err="1" smtClean="0"/>
              <a:t>inurl:login.asp</a:t>
            </a:r>
            <a:endParaRPr lang="en-US" altLang="zh-TW" sz="3000" dirty="0" smtClean="0"/>
          </a:p>
        </p:txBody>
      </p:sp>
    </p:spTree>
    <p:extLst>
      <p:ext uri="{BB962C8B-B14F-4D97-AF65-F5344CB8AC3E}">
        <p14:creationId xmlns:p14="http://schemas.microsoft.com/office/powerpoint/2010/main" val="39043643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106</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GOOGLE</a:t>
            </a:r>
            <a:r>
              <a:rPr lang="zh-TW" altLang="en-US" sz="4000" dirty="0" smtClean="0"/>
              <a:t> </a:t>
            </a:r>
            <a:r>
              <a:rPr lang="en-US" altLang="zh-TW" sz="4000" dirty="0" smtClean="0"/>
              <a:t>HACKING</a:t>
            </a:r>
            <a:endParaRPr lang="en-US" altLang="zh-TW" sz="4000" dirty="0"/>
          </a:p>
        </p:txBody>
      </p:sp>
      <p:pic>
        <p:nvPicPr>
          <p:cNvPr id="2" name="內容版面配置區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591" y="1556792"/>
            <a:ext cx="8732095" cy="4458418"/>
          </a:xfrm>
        </p:spPr>
      </p:pic>
    </p:spTree>
    <p:extLst>
      <p:ext uri="{BB962C8B-B14F-4D97-AF65-F5344CB8AC3E}">
        <p14:creationId xmlns:p14="http://schemas.microsoft.com/office/powerpoint/2010/main" val="330674947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107</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GOOGLE</a:t>
            </a:r>
            <a:r>
              <a:rPr lang="zh-TW" altLang="en-US" sz="4000" dirty="0" smtClean="0"/>
              <a:t> </a:t>
            </a:r>
            <a:r>
              <a:rPr lang="en-US" altLang="zh-TW" sz="4000" dirty="0" smtClean="0"/>
              <a:t>HACKING</a:t>
            </a:r>
            <a:endParaRPr lang="en-US" altLang="zh-TW" sz="4000" dirty="0"/>
          </a:p>
        </p:txBody>
      </p:sp>
      <p:pic>
        <p:nvPicPr>
          <p:cNvPr id="3" name="內容版面配置區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504" y="1628800"/>
            <a:ext cx="8944628" cy="4572127"/>
          </a:xfrm>
        </p:spPr>
      </p:pic>
    </p:spTree>
    <p:extLst>
      <p:ext uri="{BB962C8B-B14F-4D97-AF65-F5344CB8AC3E}">
        <p14:creationId xmlns:p14="http://schemas.microsoft.com/office/powerpoint/2010/main" val="283160710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108</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Hunter.io</a:t>
            </a:r>
            <a:endParaRPr lang="en-US" altLang="zh-TW" sz="4000"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 y="1412776"/>
            <a:ext cx="9144000" cy="3773714"/>
          </a:xfrm>
          <a:prstGeom prst="rect">
            <a:avLst/>
          </a:prstGeom>
        </p:spPr>
      </p:pic>
    </p:spTree>
    <p:extLst>
      <p:ext uri="{BB962C8B-B14F-4D97-AF65-F5344CB8AC3E}">
        <p14:creationId xmlns:p14="http://schemas.microsoft.com/office/powerpoint/2010/main" val="42187657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109</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Hunter.io</a:t>
            </a:r>
            <a:endParaRPr lang="en-US" altLang="zh-TW" sz="4000"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64223"/>
            <a:ext cx="8686800" cy="5344552"/>
          </a:xfrm>
          <a:prstGeom prst="rect">
            <a:avLst/>
          </a:prstGeom>
        </p:spPr>
      </p:pic>
    </p:spTree>
    <p:extLst>
      <p:ext uri="{BB962C8B-B14F-4D97-AF65-F5344CB8AC3E}">
        <p14:creationId xmlns:p14="http://schemas.microsoft.com/office/powerpoint/2010/main" val="19263708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337" y="857250"/>
            <a:ext cx="4673024" cy="51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4178" y="2948195"/>
            <a:ext cx="2878931"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252" y="1218475"/>
            <a:ext cx="2602538" cy="3058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2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387"/>
                                        </p:tgtEl>
                                        <p:attrNameLst>
                                          <p:attrName>style.visibility</p:attrName>
                                        </p:attrNameLst>
                                      </p:cBhvr>
                                      <p:to>
                                        <p:strVal val="visible"/>
                                      </p:to>
                                    </p:set>
                                    <p:anim calcmode="lin" valueType="num">
                                      <p:cBhvr additive="base">
                                        <p:cTn id="13" dur="500" fill="hold"/>
                                        <p:tgtEl>
                                          <p:spTgt spid="16387"/>
                                        </p:tgtEl>
                                        <p:attrNameLst>
                                          <p:attrName>ppt_x</p:attrName>
                                        </p:attrNameLst>
                                      </p:cBhvr>
                                      <p:tavLst>
                                        <p:tav tm="0">
                                          <p:val>
                                            <p:strVal val="#ppt_x"/>
                                          </p:val>
                                        </p:tav>
                                        <p:tav tm="100000">
                                          <p:val>
                                            <p:strVal val="#ppt_x"/>
                                          </p:val>
                                        </p:tav>
                                      </p:tavLst>
                                    </p:anim>
                                    <p:anim calcmode="lin" valueType="num">
                                      <p:cBhvr additive="base">
                                        <p:cTn id="14" dur="500" fill="hold"/>
                                        <p:tgtEl>
                                          <p:spTgt spid="163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110</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err="1" smtClean="0"/>
              <a:t>HTTrack</a:t>
            </a:r>
            <a:endParaRPr lang="en-US" altLang="zh-TW" sz="4000"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2060848"/>
            <a:ext cx="5257727" cy="3312368"/>
          </a:xfrm>
          <a:prstGeom prst="rect">
            <a:avLst/>
          </a:prstGeom>
        </p:spPr>
      </p:pic>
    </p:spTree>
    <p:extLst>
      <p:ext uri="{BB962C8B-B14F-4D97-AF65-F5344CB8AC3E}">
        <p14:creationId xmlns:p14="http://schemas.microsoft.com/office/powerpoint/2010/main" val="1271277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111</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Dirbuster</a:t>
            </a:r>
            <a:endParaRPr lang="en-US" altLang="zh-TW" sz="4000" dirty="0"/>
          </a:p>
        </p:txBody>
      </p:sp>
      <p:sp>
        <p:nvSpPr>
          <p:cNvPr id="6" name="內容版面配置區 2"/>
          <p:cNvSpPr>
            <a:spLocks noGrp="1"/>
          </p:cNvSpPr>
          <p:nvPr>
            <p:ph idx="1"/>
          </p:nvPr>
        </p:nvSpPr>
        <p:spPr>
          <a:xfrm>
            <a:off x="611560" y="1266825"/>
            <a:ext cx="8075240" cy="4859338"/>
          </a:xfrm>
        </p:spPr>
        <p:txBody>
          <a:bodyPr/>
          <a:lstStyle/>
          <a:p>
            <a:pPr marL="0" indent="714375">
              <a:buNone/>
            </a:pPr>
            <a:r>
              <a:rPr lang="zh-TW" altLang="en-US" sz="3000" dirty="0" smtClean="0"/>
              <a:t>工具大</a:t>
            </a:r>
            <a:r>
              <a:rPr lang="zh-TW" altLang="en-US" sz="3000" dirty="0"/>
              <a:t>綱</a:t>
            </a:r>
            <a:r>
              <a:rPr lang="zh-TW" altLang="en-US" sz="3000" dirty="0" smtClean="0"/>
              <a:t>。</a:t>
            </a:r>
            <a:endParaRPr lang="zh-TW" altLang="en-US" sz="3000"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18" y="1382712"/>
            <a:ext cx="7749382" cy="4843364"/>
          </a:xfrm>
          <a:prstGeom prst="rect">
            <a:avLst/>
          </a:prstGeom>
        </p:spPr>
      </p:pic>
    </p:spTree>
    <p:extLst>
      <p:ext uri="{BB962C8B-B14F-4D97-AF65-F5344CB8AC3E}">
        <p14:creationId xmlns:p14="http://schemas.microsoft.com/office/powerpoint/2010/main" val="42756982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112</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err="1" smtClean="0"/>
              <a:t>BruteBrowse</a:t>
            </a:r>
            <a:endParaRPr lang="en-US" altLang="zh-TW" sz="4000" dirty="0"/>
          </a:p>
        </p:txBody>
      </p:sp>
      <p:pic>
        <p:nvPicPr>
          <p:cNvPr id="3" name="內容版面配置區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9346" y="1484784"/>
            <a:ext cx="6813541" cy="4859338"/>
          </a:xfrm>
        </p:spPr>
      </p:pic>
    </p:spTree>
    <p:extLst>
      <p:ext uri="{BB962C8B-B14F-4D97-AF65-F5344CB8AC3E}">
        <p14:creationId xmlns:p14="http://schemas.microsoft.com/office/powerpoint/2010/main" val="54203585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113</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Archive.org</a:t>
            </a:r>
            <a:endParaRPr lang="en-US" altLang="zh-TW" sz="4000" dirty="0"/>
          </a:p>
        </p:txBody>
      </p:sp>
      <p:pic>
        <p:nvPicPr>
          <p:cNvPr id="3" name="內容版面配置區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00221"/>
            <a:ext cx="8229600" cy="4192546"/>
          </a:xfrm>
        </p:spPr>
      </p:pic>
    </p:spTree>
    <p:extLst>
      <p:ext uri="{BB962C8B-B14F-4D97-AF65-F5344CB8AC3E}">
        <p14:creationId xmlns:p14="http://schemas.microsoft.com/office/powerpoint/2010/main" val="6866406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114</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Archive.org</a:t>
            </a:r>
            <a:endParaRPr lang="en-US" altLang="zh-TW" sz="4000" dirty="0"/>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449384"/>
            <a:ext cx="8229600" cy="4494220"/>
          </a:xfrm>
        </p:spPr>
      </p:pic>
    </p:spTree>
    <p:extLst>
      <p:ext uri="{BB962C8B-B14F-4D97-AF65-F5344CB8AC3E}">
        <p14:creationId xmlns:p14="http://schemas.microsoft.com/office/powerpoint/2010/main" val="270504433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115</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Archive.org</a:t>
            </a:r>
            <a:endParaRPr lang="en-US" altLang="zh-TW" sz="4000" dirty="0"/>
          </a:p>
        </p:txBody>
      </p:sp>
      <p:pic>
        <p:nvPicPr>
          <p:cNvPr id="3" name="內容版面配置區 2"/>
          <p:cNvPicPr>
            <a:picLocks noGrp="1" noChangeAspect="1"/>
          </p:cNvPicPr>
          <p:nvPr>
            <p:ph idx="1"/>
          </p:nvPr>
        </p:nvPicPr>
        <p:blipFill rotWithShape="1">
          <a:blip r:embed="rId3">
            <a:extLst>
              <a:ext uri="{28A0092B-C50C-407E-A947-70E740481C1C}">
                <a14:useLocalDpi xmlns:a14="http://schemas.microsoft.com/office/drawing/2010/main" val="0"/>
              </a:ext>
            </a:extLst>
          </a:blip>
          <a:srcRect l="815" r="22842"/>
          <a:stretch/>
        </p:blipFill>
        <p:spPr>
          <a:xfrm>
            <a:off x="22325" y="1340768"/>
            <a:ext cx="9027957" cy="4608512"/>
          </a:xfrm>
        </p:spPr>
      </p:pic>
    </p:spTree>
    <p:extLst>
      <p:ext uri="{BB962C8B-B14F-4D97-AF65-F5344CB8AC3E}">
        <p14:creationId xmlns:p14="http://schemas.microsoft.com/office/powerpoint/2010/main" val="329589220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116</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SHADON</a:t>
            </a:r>
            <a:endParaRPr lang="en-US" altLang="zh-TW" sz="4000"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9918"/>
            <a:ext cx="9144000" cy="3538163"/>
          </a:xfrm>
          <a:prstGeom prst="rect">
            <a:avLst/>
          </a:prstGeom>
        </p:spPr>
      </p:pic>
    </p:spTree>
    <p:extLst>
      <p:ext uri="{BB962C8B-B14F-4D97-AF65-F5344CB8AC3E}">
        <p14:creationId xmlns:p14="http://schemas.microsoft.com/office/powerpoint/2010/main" val="112111668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117</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SHADON</a:t>
            </a:r>
            <a:endParaRPr lang="en-US" altLang="zh-TW" sz="4000"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8" y="1484784"/>
            <a:ext cx="9144000" cy="4278386"/>
          </a:xfrm>
          <a:prstGeom prst="rect">
            <a:avLst/>
          </a:prstGeom>
        </p:spPr>
      </p:pic>
    </p:spTree>
    <p:extLst>
      <p:ext uri="{BB962C8B-B14F-4D97-AF65-F5344CB8AC3E}">
        <p14:creationId xmlns:p14="http://schemas.microsoft.com/office/powerpoint/2010/main" val="10104444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118</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SHADON</a:t>
            </a:r>
            <a:endParaRPr lang="en-US" altLang="zh-TW" sz="4000"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3677"/>
            <a:ext cx="9144000" cy="3310645"/>
          </a:xfrm>
          <a:prstGeom prst="rect">
            <a:avLst/>
          </a:prstGeom>
        </p:spPr>
      </p:pic>
    </p:spTree>
    <p:extLst>
      <p:ext uri="{BB962C8B-B14F-4D97-AF65-F5344CB8AC3E}">
        <p14:creationId xmlns:p14="http://schemas.microsoft.com/office/powerpoint/2010/main" val="76844891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119</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SUBDOMAINS</a:t>
            </a:r>
            <a:endParaRPr lang="en-US" altLang="zh-TW" sz="4000"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3677"/>
            <a:ext cx="9144000" cy="3310645"/>
          </a:xfrm>
          <a:prstGeom prst="rect">
            <a:avLst/>
          </a:prstGeom>
        </p:spPr>
      </p:pic>
    </p:spTree>
    <p:extLst>
      <p:ext uri="{BB962C8B-B14F-4D97-AF65-F5344CB8AC3E}">
        <p14:creationId xmlns:p14="http://schemas.microsoft.com/office/powerpoint/2010/main" val="3580119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r>
              <a:rPr lang="en-US" altLang="zh-TW" b="1" dirty="0" smtClean="0">
                <a:latin typeface="標楷體" panose="03000509000000000000" pitchFamily="65" charset="-120"/>
                <a:ea typeface="標楷體" panose="03000509000000000000" pitchFamily="65" charset="-120"/>
              </a:rPr>
              <a:t>Cyberwar</a:t>
            </a:r>
            <a:r>
              <a:rPr lang="zh-TW" altLang="en-US" b="1" dirty="0" smtClean="0">
                <a:latin typeface="標楷體" panose="03000509000000000000" pitchFamily="65" charset="-120"/>
                <a:ea typeface="標楷體" panose="03000509000000000000" pitchFamily="65" charset="-120"/>
              </a:rPr>
              <a:t>是</a:t>
            </a:r>
            <a:r>
              <a:rPr lang="zh-TW" altLang="en-US" b="1" dirty="0">
                <a:latin typeface="標楷體" panose="03000509000000000000" pitchFamily="65" charset="-120"/>
                <a:ea typeface="標楷體" panose="03000509000000000000" pitchFamily="65" charset="-120"/>
              </a:rPr>
              <a:t>什麼</a:t>
            </a:r>
            <a:r>
              <a:rPr lang="en-US" altLang="zh-TW" b="1"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358394037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120</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err="1" smtClean="0"/>
              <a:t>HitconZeroDay</a:t>
            </a:r>
            <a:endParaRPr lang="en-US" altLang="zh-TW" sz="4000" dirty="0"/>
          </a:p>
        </p:txBody>
      </p:sp>
      <p:sp>
        <p:nvSpPr>
          <p:cNvPr id="6" name="內容版面配置區 2"/>
          <p:cNvSpPr>
            <a:spLocks noGrp="1"/>
          </p:cNvSpPr>
          <p:nvPr>
            <p:ph idx="1"/>
          </p:nvPr>
        </p:nvSpPr>
        <p:spPr>
          <a:xfrm>
            <a:off x="611560" y="1266825"/>
            <a:ext cx="8075240" cy="4859338"/>
          </a:xfrm>
        </p:spPr>
        <p:txBody>
          <a:bodyPr/>
          <a:lstStyle/>
          <a:p>
            <a:pPr marL="0" indent="714375">
              <a:buNone/>
            </a:pPr>
            <a:r>
              <a:rPr lang="zh-TW" altLang="en-US" sz="3000" dirty="0" smtClean="0"/>
              <a:t>工具大</a:t>
            </a:r>
            <a:r>
              <a:rPr lang="zh-TW" altLang="en-US" sz="3000" dirty="0"/>
              <a:t>綱</a:t>
            </a:r>
            <a:r>
              <a:rPr lang="zh-TW" altLang="en-US" sz="3000" dirty="0" smtClean="0"/>
              <a:t>。</a:t>
            </a:r>
            <a:endParaRPr lang="zh-TW" altLang="en-US" sz="3000"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8174"/>
            <a:ext cx="9144000" cy="4941651"/>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7003"/>
            <a:ext cx="9144000" cy="5043994"/>
          </a:xfrm>
          <a:prstGeom prst="rect">
            <a:avLst/>
          </a:prstGeom>
        </p:spPr>
      </p:pic>
    </p:spTree>
    <p:extLst>
      <p:ext uri="{BB962C8B-B14F-4D97-AF65-F5344CB8AC3E}">
        <p14:creationId xmlns:p14="http://schemas.microsoft.com/office/powerpoint/2010/main" val="399529318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121</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err="1" smtClean="0"/>
              <a:t>HitconZeroDay</a:t>
            </a:r>
            <a:endParaRPr lang="en-US" altLang="zh-TW" sz="4000" dirty="0"/>
          </a:p>
        </p:txBody>
      </p:sp>
      <p:sp>
        <p:nvSpPr>
          <p:cNvPr id="6" name="內容版面配置區 2"/>
          <p:cNvSpPr>
            <a:spLocks noGrp="1"/>
          </p:cNvSpPr>
          <p:nvPr>
            <p:ph idx="1"/>
          </p:nvPr>
        </p:nvSpPr>
        <p:spPr>
          <a:xfrm>
            <a:off x="611560" y="1266825"/>
            <a:ext cx="8075240" cy="4859338"/>
          </a:xfrm>
        </p:spPr>
        <p:txBody>
          <a:bodyPr/>
          <a:lstStyle/>
          <a:p>
            <a:pPr marL="0" indent="714375">
              <a:buNone/>
            </a:pPr>
            <a:r>
              <a:rPr lang="zh-TW" altLang="en-US" sz="3000" dirty="0" smtClean="0"/>
              <a:t>工具大</a:t>
            </a:r>
            <a:r>
              <a:rPr lang="zh-TW" altLang="en-US" sz="3000" dirty="0"/>
              <a:t>綱</a:t>
            </a:r>
            <a:r>
              <a:rPr lang="zh-TW" altLang="en-US" sz="3000" dirty="0" smtClean="0"/>
              <a:t>。</a:t>
            </a:r>
            <a:endParaRPr lang="zh-TW" altLang="en-US" sz="3000"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8174"/>
            <a:ext cx="9144000" cy="4941651"/>
          </a:xfrm>
          <a:prstGeom prst="rect">
            <a:avLst/>
          </a:prstGeom>
        </p:spPr>
      </p:pic>
    </p:spTree>
    <p:extLst>
      <p:ext uri="{BB962C8B-B14F-4D97-AF65-F5344CB8AC3E}">
        <p14:creationId xmlns:p14="http://schemas.microsoft.com/office/powerpoint/2010/main" val="196487142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122</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err="1" smtClean="0"/>
              <a:t>HitconZeroDay</a:t>
            </a:r>
            <a:endParaRPr lang="en-US" altLang="zh-TW" sz="4000" dirty="0"/>
          </a:p>
        </p:txBody>
      </p:sp>
      <p:pic>
        <p:nvPicPr>
          <p:cNvPr id="3" name="內容版面配置區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380471"/>
            <a:ext cx="8229600" cy="4632045"/>
          </a:xfrm>
        </p:spPr>
      </p:pic>
    </p:spTree>
    <p:extLst>
      <p:ext uri="{BB962C8B-B14F-4D97-AF65-F5344CB8AC3E}">
        <p14:creationId xmlns:p14="http://schemas.microsoft.com/office/powerpoint/2010/main" val="1812379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123</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err="1" smtClean="0"/>
              <a:t>HitconZeroDay</a:t>
            </a:r>
            <a:endParaRPr lang="en-US" altLang="zh-TW" sz="4000"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844824"/>
            <a:ext cx="8731650" cy="4207387"/>
          </a:xfrm>
          <a:prstGeom prst="rect">
            <a:avLst/>
          </a:prstGeom>
        </p:spPr>
      </p:pic>
    </p:spTree>
    <p:extLst>
      <p:ext uri="{BB962C8B-B14F-4D97-AF65-F5344CB8AC3E}">
        <p14:creationId xmlns:p14="http://schemas.microsoft.com/office/powerpoint/2010/main" val="362176066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124</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smtClean="0"/>
              <a:t>字典</a:t>
            </a:r>
            <a:r>
              <a:rPr lang="zh-TW" altLang="en-US" sz="4000" dirty="0"/>
              <a:t>檔</a:t>
            </a:r>
            <a:endParaRPr lang="en-US" altLang="zh-TW" sz="4000" dirty="0"/>
          </a:p>
        </p:txBody>
      </p:sp>
      <p:sp>
        <p:nvSpPr>
          <p:cNvPr id="6" name="內容版面配置區 2"/>
          <p:cNvSpPr>
            <a:spLocks noGrp="1"/>
          </p:cNvSpPr>
          <p:nvPr>
            <p:ph idx="1"/>
          </p:nvPr>
        </p:nvSpPr>
        <p:spPr>
          <a:xfrm>
            <a:off x="611560" y="1266825"/>
            <a:ext cx="8075240" cy="4859338"/>
          </a:xfrm>
        </p:spPr>
        <p:txBody>
          <a:bodyPr/>
          <a:lstStyle/>
          <a:p>
            <a:pPr marL="0" indent="714375">
              <a:buNone/>
            </a:pPr>
            <a:r>
              <a:rPr lang="en-US" altLang="zh-TW" sz="3000" dirty="0" smtClean="0"/>
              <a:t>KALI</a:t>
            </a:r>
            <a:r>
              <a:rPr lang="zh-TW" altLang="en-US" sz="3000" dirty="0" smtClean="0"/>
              <a:t>預設位置</a:t>
            </a:r>
            <a:r>
              <a:rPr lang="en-US" altLang="zh-TW" sz="3000" dirty="0" smtClean="0"/>
              <a:t>:</a:t>
            </a:r>
          </a:p>
          <a:p>
            <a:pPr marL="0" indent="714375">
              <a:buNone/>
            </a:pPr>
            <a:r>
              <a:rPr lang="en-US" altLang="zh-TW" sz="3000" dirty="0" smtClean="0"/>
              <a:t>/</a:t>
            </a:r>
            <a:r>
              <a:rPr lang="en-US" altLang="zh-TW" sz="3000" dirty="0" err="1" smtClean="0"/>
              <a:t>usr</a:t>
            </a:r>
            <a:r>
              <a:rPr lang="en-US" altLang="zh-TW" sz="3000" dirty="0" smtClean="0"/>
              <a:t>/share/wordlist</a:t>
            </a:r>
          </a:p>
          <a:p>
            <a:pPr marL="0" indent="714375">
              <a:buNone/>
            </a:pPr>
            <a:r>
              <a:rPr lang="en-US" altLang="zh-TW" sz="3000" dirty="0"/>
              <a:t>/</a:t>
            </a:r>
            <a:r>
              <a:rPr lang="en-US" altLang="zh-TW" sz="3000" dirty="0" err="1" smtClean="0"/>
              <a:t>usr</a:t>
            </a:r>
            <a:r>
              <a:rPr lang="en-US" altLang="zh-TW" sz="3000" dirty="0" smtClean="0"/>
              <a:t>/share/</a:t>
            </a:r>
            <a:r>
              <a:rPr lang="en-US" altLang="zh-TW" sz="3000" dirty="0" err="1" smtClean="0"/>
              <a:t>wfuzz</a:t>
            </a:r>
            <a:r>
              <a:rPr lang="en-US" altLang="zh-TW" sz="3000" dirty="0" smtClean="0"/>
              <a:t>/wordlist</a:t>
            </a:r>
          </a:p>
          <a:p>
            <a:pPr marL="0" indent="714375">
              <a:buNone/>
            </a:pPr>
            <a:r>
              <a:rPr lang="en-US" altLang="zh-TW" sz="3000" dirty="0"/>
              <a:t>/</a:t>
            </a:r>
            <a:r>
              <a:rPr lang="en-US" altLang="zh-TW" sz="3000" dirty="0" err="1" smtClean="0"/>
              <a:t>usr</a:t>
            </a:r>
            <a:r>
              <a:rPr lang="en-US" altLang="zh-TW" sz="3000" dirty="0" smtClean="0"/>
              <a:t>/share/</a:t>
            </a:r>
            <a:r>
              <a:rPr lang="en-US" altLang="zh-TW" sz="3000" dirty="0" err="1" smtClean="0"/>
              <a:t>wfuzz</a:t>
            </a:r>
            <a:r>
              <a:rPr lang="en-US" altLang="zh-TW" sz="3000" dirty="0" smtClean="0"/>
              <a:t>/wordlists/</a:t>
            </a:r>
            <a:r>
              <a:rPr lang="en-US" altLang="zh-TW" sz="3000" dirty="0" err="1" smtClean="0"/>
              <a:t>rockyou</a:t>
            </a:r>
            <a:endParaRPr lang="en-US" altLang="zh-TW" sz="3000" dirty="0"/>
          </a:p>
          <a:p>
            <a:pPr marL="0" indent="714375">
              <a:buNone/>
            </a:pPr>
            <a:r>
              <a:rPr lang="en-US" altLang="zh-TW" sz="3000" dirty="0" smtClean="0"/>
              <a:t>/</a:t>
            </a:r>
            <a:r>
              <a:rPr lang="en-US" altLang="zh-TW" sz="3000" dirty="0" err="1" smtClean="0"/>
              <a:t>usr</a:t>
            </a:r>
            <a:r>
              <a:rPr lang="en-US" altLang="zh-TW" sz="3000" dirty="0" smtClean="0"/>
              <a:t>/share/</a:t>
            </a:r>
            <a:r>
              <a:rPr lang="en-US" altLang="zh-TW" sz="3000" dirty="0" err="1" smtClean="0"/>
              <a:t>golismero</a:t>
            </a:r>
            <a:r>
              <a:rPr lang="en-US" altLang="zh-TW" sz="3000" dirty="0" smtClean="0"/>
              <a:t>/</a:t>
            </a:r>
            <a:r>
              <a:rPr lang="en-US" altLang="zh-TW" sz="3000" dirty="0"/>
              <a:t>wordlist</a:t>
            </a:r>
          </a:p>
          <a:p>
            <a:pPr marL="0" indent="714375">
              <a:buNone/>
            </a:pPr>
            <a:r>
              <a:rPr lang="en-US" altLang="zh-TW" sz="3000" dirty="0" smtClean="0"/>
              <a:t>/</a:t>
            </a:r>
            <a:r>
              <a:rPr lang="en-US" altLang="zh-TW" sz="3000" dirty="0" err="1" smtClean="0"/>
              <a:t>usr</a:t>
            </a:r>
            <a:r>
              <a:rPr lang="en-US" altLang="zh-TW" sz="3000" dirty="0" smtClean="0"/>
              <a:t>/share/</a:t>
            </a:r>
            <a:r>
              <a:rPr lang="en-US" altLang="zh-TW" sz="3000" dirty="0" err="1" smtClean="0"/>
              <a:t>dirb</a:t>
            </a:r>
            <a:r>
              <a:rPr lang="en-US" altLang="zh-TW" sz="3000" dirty="0" smtClean="0"/>
              <a:t>/</a:t>
            </a:r>
            <a:r>
              <a:rPr lang="en-US" altLang="zh-TW" sz="3000" dirty="0"/>
              <a:t>wordlist</a:t>
            </a:r>
          </a:p>
          <a:p>
            <a:pPr marL="0" indent="714375">
              <a:buNone/>
            </a:pPr>
            <a:r>
              <a:rPr lang="zh-TW" altLang="en-US" sz="3000" dirty="0" smtClean="0"/>
              <a:t>工具</a:t>
            </a:r>
            <a:r>
              <a:rPr lang="en-US" altLang="zh-TW" sz="3000" dirty="0" smtClean="0"/>
              <a:t>:</a:t>
            </a:r>
          </a:p>
          <a:p>
            <a:pPr marL="0" indent="714375">
              <a:buNone/>
            </a:pPr>
            <a:r>
              <a:rPr lang="en-US" altLang="zh-TW" sz="3000" dirty="0" smtClean="0"/>
              <a:t>Crunch</a:t>
            </a:r>
          </a:p>
          <a:p>
            <a:pPr marL="0" indent="714375">
              <a:buNone/>
            </a:pPr>
            <a:r>
              <a:rPr lang="en-US" altLang="zh-TW" sz="3000" dirty="0" smtClean="0"/>
              <a:t>John the ripper</a:t>
            </a:r>
            <a:endParaRPr lang="zh-TW" altLang="en-US" sz="3000" dirty="0"/>
          </a:p>
        </p:txBody>
      </p:sp>
    </p:spTree>
    <p:extLst>
      <p:ext uri="{BB962C8B-B14F-4D97-AF65-F5344CB8AC3E}">
        <p14:creationId xmlns:p14="http://schemas.microsoft.com/office/powerpoint/2010/main" val="35661556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smtClean="0"/>
              <a:t>滲透手法介紹</a:t>
            </a:r>
            <a:endParaRPr lang="zh-TW" altLang="en-US" dirty="0"/>
          </a:p>
        </p:txBody>
      </p:sp>
      <p:sp>
        <p:nvSpPr>
          <p:cNvPr id="3" name="內容版面配置區 2"/>
          <p:cNvSpPr>
            <a:spLocks noGrp="1"/>
          </p:cNvSpPr>
          <p:nvPr>
            <p:ph idx="1"/>
          </p:nvPr>
        </p:nvSpPr>
        <p:spPr>
          <a:xfrm>
            <a:off x="611560" y="1266825"/>
            <a:ext cx="8075240" cy="4859338"/>
          </a:xfrm>
        </p:spPr>
        <p:txBody>
          <a:bodyPr/>
          <a:lstStyle/>
          <a:p>
            <a:pPr marL="0" indent="714375">
              <a:buNone/>
            </a:pPr>
            <a:r>
              <a:rPr lang="zh-TW" altLang="en-US" sz="3000" dirty="0" smtClean="0"/>
              <a:t>本次滲透教學將針對網頁上常見的安全漏洞之原理進行介紹，下圖為一般人所見的網站。</a:t>
            </a:r>
            <a:endParaRPr lang="zh-TW" altLang="en-US" sz="3000"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125</a:t>
            </a:fld>
            <a:endParaRPr lang="en-US" altLang="zh-TW"/>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1897"/>
          <a:stretch/>
        </p:blipFill>
        <p:spPr bwMode="auto">
          <a:xfrm>
            <a:off x="611560" y="2348880"/>
            <a:ext cx="8136904"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55996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smtClean="0"/>
              <a:t>滲透手法介紹</a:t>
            </a:r>
            <a:endParaRPr lang="zh-TW" altLang="en-US" dirty="0"/>
          </a:p>
        </p:txBody>
      </p:sp>
      <p:sp>
        <p:nvSpPr>
          <p:cNvPr id="3" name="內容版面配置區 2"/>
          <p:cNvSpPr>
            <a:spLocks noGrp="1"/>
          </p:cNvSpPr>
          <p:nvPr>
            <p:ph idx="1"/>
          </p:nvPr>
        </p:nvSpPr>
        <p:spPr>
          <a:xfrm>
            <a:off x="611560" y="1266825"/>
            <a:ext cx="8075240" cy="4859338"/>
          </a:xfrm>
        </p:spPr>
        <p:txBody>
          <a:bodyPr/>
          <a:lstStyle/>
          <a:p>
            <a:pPr marL="0" indent="714375">
              <a:buNone/>
            </a:pPr>
            <a:r>
              <a:rPr lang="zh-TW" altLang="en-US" sz="3000" dirty="0" smtClean="0"/>
              <a:t>這是駭客眼中的網站，紅框的部分皆是駭客常利用之弱點部分。</a:t>
            </a:r>
            <a:endParaRPr lang="zh-TW" altLang="en-US" sz="3000"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126</a:t>
            </a:fld>
            <a:endParaRPr lang="en-US" altLang="zh-TW"/>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2378"/>
          <a:stretch/>
        </p:blipFill>
        <p:spPr bwMode="auto">
          <a:xfrm>
            <a:off x="539552" y="2348880"/>
            <a:ext cx="8046521" cy="4317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999664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弱密碼攻擊</a:t>
            </a:r>
          </a:p>
        </p:txBody>
      </p:sp>
      <p:sp>
        <p:nvSpPr>
          <p:cNvPr id="3" name="內容版面配置區 2"/>
          <p:cNvSpPr>
            <a:spLocks noGrp="1"/>
          </p:cNvSpPr>
          <p:nvPr>
            <p:ph idx="1"/>
          </p:nvPr>
        </p:nvSpPr>
        <p:spPr>
          <a:xfrm>
            <a:off x="457200" y="1196752"/>
            <a:ext cx="8229600" cy="4929411"/>
          </a:xfrm>
        </p:spPr>
        <p:txBody>
          <a:bodyPr/>
          <a:lstStyle/>
          <a:p>
            <a:pPr marL="0" indent="712788" algn="just">
              <a:buNone/>
            </a:pPr>
            <a:r>
              <a:rPr lang="zh-TW" altLang="en-US" sz="3000" dirty="0">
                <a:latin typeface="標楷體" pitchFamily="65" charset="-120"/>
              </a:rPr>
              <a:t>美國密碼管理應用公司</a:t>
            </a:r>
            <a:r>
              <a:rPr lang="en-US" altLang="zh-TW" sz="3000" dirty="0" err="1">
                <a:latin typeface="標楷體" pitchFamily="65" charset="-120"/>
              </a:rPr>
              <a:t>Splashdata</a:t>
            </a:r>
            <a:r>
              <a:rPr lang="zh-TW" altLang="en-US" sz="3000" dirty="0">
                <a:latin typeface="標楷體" pitchFamily="65" charset="-120"/>
              </a:rPr>
              <a:t>在</a:t>
            </a:r>
            <a:r>
              <a:rPr lang="en-US" altLang="zh-TW" sz="3000" dirty="0" smtClean="0">
                <a:latin typeface="標楷體" pitchFamily="65" charset="-120"/>
              </a:rPr>
              <a:t>2018</a:t>
            </a:r>
            <a:r>
              <a:rPr lang="zh-TW" altLang="en-US" sz="3000" dirty="0" smtClean="0">
                <a:latin typeface="標楷體" pitchFamily="65" charset="-120"/>
              </a:rPr>
              <a:t>年</a:t>
            </a:r>
            <a:r>
              <a:rPr lang="zh-TW" altLang="en-US" sz="3000" dirty="0">
                <a:latin typeface="標楷體" pitchFamily="65" charset="-120"/>
              </a:rPr>
              <a:t>發布「最弱密碼」榜單，分析了</a:t>
            </a:r>
            <a:r>
              <a:rPr lang="en-US" altLang="zh-TW" sz="3000" dirty="0" smtClean="0">
                <a:latin typeface="標楷體" pitchFamily="65" charset="-120"/>
              </a:rPr>
              <a:t>2018</a:t>
            </a:r>
            <a:r>
              <a:rPr lang="zh-TW" altLang="en-US" sz="3000" dirty="0" smtClean="0">
                <a:latin typeface="標楷體" pitchFamily="65" charset="-120"/>
              </a:rPr>
              <a:t>年</a:t>
            </a:r>
            <a:r>
              <a:rPr lang="zh-TW" altLang="en-US" sz="3000" dirty="0">
                <a:latin typeface="標楷體" pitchFamily="65" charset="-120"/>
              </a:rPr>
              <a:t>在</a:t>
            </a:r>
            <a:r>
              <a:rPr lang="zh-TW" altLang="en-US" sz="3000" dirty="0" smtClean="0">
                <a:latin typeface="標楷體" pitchFamily="65" charset="-120"/>
              </a:rPr>
              <a:t>網路上</a:t>
            </a:r>
            <a:r>
              <a:rPr lang="zh-TW" altLang="en-US" sz="3000" dirty="0">
                <a:latin typeface="標楷體" pitchFamily="65" charset="-120"/>
              </a:rPr>
              <a:t>洩漏的</a:t>
            </a:r>
            <a:r>
              <a:rPr lang="en-US" altLang="zh-TW" sz="3000" dirty="0">
                <a:latin typeface="標楷體" pitchFamily="65" charset="-120"/>
              </a:rPr>
              <a:t>500</a:t>
            </a:r>
            <a:r>
              <a:rPr lang="zh-TW" altLang="en-US" sz="3000" dirty="0">
                <a:latin typeface="標楷體" pitchFamily="65" charset="-120"/>
              </a:rPr>
              <a:t>多萬個用戶密碼，最後統計出</a:t>
            </a:r>
            <a:r>
              <a:rPr lang="en-US" altLang="zh-TW" sz="3000" dirty="0">
                <a:latin typeface="標楷體" pitchFamily="65" charset="-120"/>
              </a:rPr>
              <a:t>TOP 100</a:t>
            </a:r>
            <a:r>
              <a:rPr lang="zh-TW" altLang="en-US" sz="3000" dirty="0">
                <a:latin typeface="標楷體" pitchFamily="65" charset="-120"/>
              </a:rPr>
              <a:t>的結果，不出意外的出現「</a:t>
            </a:r>
            <a:r>
              <a:rPr lang="en-US" altLang="zh-TW" sz="3000" dirty="0">
                <a:latin typeface="標楷體" pitchFamily="65" charset="-120"/>
              </a:rPr>
              <a:t>PASSWORD</a:t>
            </a:r>
            <a:r>
              <a:rPr lang="zh-TW" altLang="en-US" sz="3000" dirty="0" smtClean="0">
                <a:latin typeface="標楷體" pitchFamily="65" charset="-120"/>
              </a:rPr>
              <a:t> 」、「</a:t>
            </a:r>
            <a:r>
              <a:rPr lang="en-US" altLang="zh-TW" sz="3000" dirty="0">
                <a:latin typeface="標楷體" pitchFamily="65" charset="-120"/>
              </a:rPr>
              <a:t>QWERTY</a:t>
            </a:r>
            <a:r>
              <a:rPr lang="zh-TW" altLang="en-US" sz="3000" dirty="0">
                <a:latin typeface="標楷體" pitchFamily="65" charset="-120"/>
              </a:rPr>
              <a:t>」和「</a:t>
            </a:r>
            <a:r>
              <a:rPr lang="en-US" altLang="zh-TW" sz="3000" dirty="0">
                <a:latin typeface="標楷體" pitchFamily="65" charset="-120"/>
              </a:rPr>
              <a:t>ADMIN</a:t>
            </a:r>
            <a:r>
              <a:rPr lang="zh-TW" altLang="en-US" sz="3000" dirty="0">
                <a:latin typeface="標楷體" pitchFamily="65" charset="-120"/>
              </a:rPr>
              <a:t>」。另外在前</a:t>
            </a:r>
            <a:r>
              <a:rPr lang="en-US" altLang="zh-TW" sz="3000" dirty="0">
                <a:latin typeface="標楷體" pitchFamily="65" charset="-120"/>
              </a:rPr>
              <a:t>25</a:t>
            </a:r>
            <a:r>
              <a:rPr lang="zh-TW" altLang="en-US" sz="3000" dirty="0">
                <a:latin typeface="標楷體" pitchFamily="65" charset="-120"/>
              </a:rPr>
              <a:t>最弱密碼也出現一些簡單的單詞，如「</a:t>
            </a:r>
            <a:r>
              <a:rPr lang="en-US" altLang="zh-TW" sz="3000" dirty="0">
                <a:latin typeface="標楷體" pitchFamily="65" charset="-120"/>
              </a:rPr>
              <a:t>SUNSHINE</a:t>
            </a:r>
            <a:r>
              <a:rPr lang="zh-TW" altLang="en-US" sz="3000" dirty="0" smtClean="0">
                <a:latin typeface="標楷體" pitchFamily="65" charset="-120"/>
              </a:rPr>
              <a:t>」</a:t>
            </a:r>
            <a:r>
              <a:rPr lang="zh-TW" altLang="en-US" sz="3000" dirty="0">
                <a:latin typeface="標楷體" pitchFamily="65" charset="-120"/>
              </a:rPr>
              <a:t>、</a:t>
            </a:r>
            <a:r>
              <a:rPr lang="zh-TW" altLang="en-US" sz="3000" dirty="0" smtClean="0">
                <a:latin typeface="標楷體" pitchFamily="65" charset="-120"/>
              </a:rPr>
              <a:t>「</a:t>
            </a:r>
            <a:r>
              <a:rPr lang="en-US" altLang="zh-TW" sz="3000" dirty="0">
                <a:latin typeface="標楷體" pitchFamily="65" charset="-120"/>
              </a:rPr>
              <a:t>ILOVEYOU</a:t>
            </a:r>
            <a:r>
              <a:rPr lang="zh-TW" altLang="en-US" sz="3000" dirty="0" smtClean="0">
                <a:latin typeface="標楷體" pitchFamily="65" charset="-120"/>
              </a:rPr>
              <a:t>」</a:t>
            </a:r>
            <a:r>
              <a:rPr lang="zh-TW" altLang="en-US" sz="3000" dirty="0">
                <a:latin typeface="標楷體" pitchFamily="65" charset="-120"/>
              </a:rPr>
              <a:t>、</a:t>
            </a:r>
            <a:r>
              <a:rPr lang="zh-TW" altLang="en-US" sz="3000" dirty="0" smtClean="0">
                <a:latin typeface="標楷體" pitchFamily="65" charset="-120"/>
              </a:rPr>
              <a:t>「</a:t>
            </a:r>
            <a:r>
              <a:rPr lang="en-US" altLang="zh-TW" sz="3000" dirty="0">
                <a:latin typeface="標楷體" pitchFamily="65" charset="-120"/>
              </a:rPr>
              <a:t>PRINCESS</a:t>
            </a:r>
            <a:r>
              <a:rPr lang="zh-TW" altLang="en-US" sz="3000" dirty="0" smtClean="0">
                <a:latin typeface="標楷體" pitchFamily="65" charset="-120"/>
              </a:rPr>
              <a:t>」</a:t>
            </a:r>
            <a:r>
              <a:rPr lang="zh-TW" altLang="en-US" sz="3000" dirty="0">
                <a:latin typeface="標楷體" pitchFamily="65" charset="-120"/>
              </a:rPr>
              <a:t>、</a:t>
            </a:r>
            <a:r>
              <a:rPr lang="zh-TW" altLang="en-US" sz="3000" dirty="0" smtClean="0">
                <a:latin typeface="標楷體" pitchFamily="65" charset="-120"/>
              </a:rPr>
              <a:t>「</a:t>
            </a:r>
            <a:r>
              <a:rPr lang="en-US" altLang="zh-TW" sz="3000" dirty="0">
                <a:latin typeface="標楷體" pitchFamily="65" charset="-120"/>
              </a:rPr>
              <a:t>WELCOME</a:t>
            </a:r>
            <a:r>
              <a:rPr lang="zh-TW" altLang="en-US" sz="3000" dirty="0">
                <a:latin typeface="標楷體" pitchFamily="65" charset="-120"/>
              </a:rPr>
              <a:t>」「</a:t>
            </a:r>
            <a:r>
              <a:rPr lang="en-US" altLang="zh-TW" sz="3000" dirty="0">
                <a:latin typeface="標楷體" pitchFamily="65" charset="-120"/>
              </a:rPr>
              <a:t>FOOTBALL</a:t>
            </a:r>
            <a:r>
              <a:rPr lang="zh-TW" altLang="en-US" sz="3000" dirty="0">
                <a:latin typeface="標楷體" pitchFamily="65" charset="-120"/>
              </a:rPr>
              <a:t>」和「</a:t>
            </a:r>
            <a:r>
              <a:rPr lang="en-US" altLang="zh-TW" sz="3000" dirty="0">
                <a:latin typeface="標楷體" pitchFamily="65" charset="-120"/>
              </a:rPr>
              <a:t>MONKEY</a:t>
            </a:r>
            <a:r>
              <a:rPr lang="zh-TW" altLang="en-US" sz="3000" dirty="0">
                <a:latin typeface="標楷體" pitchFamily="65" charset="-120"/>
              </a:rPr>
              <a:t>」，當你使用這些字詞當密碼時，不外乎是在邀請駭客。</a:t>
            </a:r>
          </a:p>
          <a:p>
            <a:endParaRPr lang="zh-TW" altLang="en-US" sz="3000"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127</a:t>
            </a:fld>
            <a:endParaRPr lang="en-US" altLang="zh-TW"/>
          </a:p>
        </p:txBody>
      </p:sp>
    </p:spTree>
    <p:extLst>
      <p:ext uri="{BB962C8B-B14F-4D97-AF65-F5344CB8AC3E}">
        <p14:creationId xmlns:p14="http://schemas.microsoft.com/office/powerpoint/2010/main" val="180043619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弱密碼攻擊</a:t>
            </a:r>
          </a:p>
        </p:txBody>
      </p:sp>
      <p:sp>
        <p:nvSpPr>
          <p:cNvPr id="3" name="內容版面配置區 2"/>
          <p:cNvSpPr>
            <a:spLocks noGrp="1"/>
          </p:cNvSpPr>
          <p:nvPr>
            <p:ph idx="1"/>
          </p:nvPr>
        </p:nvSpPr>
        <p:spPr>
          <a:xfrm>
            <a:off x="457200" y="1196752"/>
            <a:ext cx="8229600" cy="4929411"/>
          </a:xfrm>
        </p:spPr>
        <p:txBody>
          <a:bodyPr/>
          <a:lstStyle/>
          <a:p>
            <a:endParaRPr lang="zh-TW" altLang="en-US"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128</a:t>
            </a:fld>
            <a:endParaRPr lang="en-US" altLang="zh-TW"/>
          </a:p>
        </p:txBody>
      </p:sp>
      <p:pic>
        <p:nvPicPr>
          <p:cNvPr id="5" name="Picture 2" descr="C:\Users\H124192610\Desktop\2020轉轉\PW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412775"/>
            <a:ext cx="7704856" cy="5136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62719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弱密碼攻擊</a:t>
            </a:r>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624" y="1268760"/>
            <a:ext cx="6912768" cy="5184576"/>
          </a:xfrm>
        </p:spPr>
      </p:pic>
      <p:sp>
        <p:nvSpPr>
          <p:cNvPr id="4" name="投影片編號版面配置區 3"/>
          <p:cNvSpPr>
            <a:spLocks noGrp="1"/>
          </p:cNvSpPr>
          <p:nvPr>
            <p:ph type="sldNum" sz="quarter" idx="10"/>
          </p:nvPr>
        </p:nvSpPr>
        <p:spPr/>
        <p:txBody>
          <a:bodyPr/>
          <a:lstStyle/>
          <a:p>
            <a:fld id="{B3477B1B-FEFB-4CBB-B406-B40445C20CA5}" type="slidenum">
              <a:rPr lang="en-US" altLang="zh-TW" smtClean="0"/>
              <a:pPr/>
              <a:t>129</a:t>
            </a:fld>
            <a:endParaRPr lang="en-US" altLang="zh-TW"/>
          </a:p>
        </p:txBody>
      </p:sp>
    </p:spTree>
    <p:extLst>
      <p:ext uri="{BB962C8B-B14F-4D97-AF65-F5344CB8AC3E}">
        <p14:creationId xmlns:p14="http://schemas.microsoft.com/office/powerpoint/2010/main" val="3951065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6498"/>
            <a:ext cx="9144000" cy="5144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056157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02630"/>
            <a:ext cx="8229600" cy="994122"/>
          </a:xfrm>
        </p:spPr>
        <p:txBody>
          <a:bodyPr/>
          <a:lstStyle/>
          <a:p>
            <a:r>
              <a:rPr lang="zh-TW" altLang="en-US" dirty="0"/>
              <a:t>弱密碼攻擊</a:t>
            </a:r>
          </a:p>
        </p:txBody>
      </p:sp>
      <p:sp>
        <p:nvSpPr>
          <p:cNvPr id="3" name="內容版面配置區 2"/>
          <p:cNvSpPr>
            <a:spLocks noGrp="1"/>
          </p:cNvSpPr>
          <p:nvPr>
            <p:ph idx="1"/>
          </p:nvPr>
        </p:nvSpPr>
        <p:spPr/>
        <p:txBody>
          <a:bodyPr/>
          <a:lstStyle/>
          <a:p>
            <a:pPr marL="0" indent="712788" algn="just">
              <a:buNone/>
            </a:pPr>
            <a:r>
              <a:rPr lang="en-US" altLang="zh-TW" sz="3000" dirty="0">
                <a:latin typeface="標楷體" pitchFamily="65" charset="-120"/>
              </a:rPr>
              <a:t>Weak Passwords(</a:t>
            </a:r>
            <a:r>
              <a:rPr lang="zh-TW" altLang="en-US" sz="3000" dirty="0">
                <a:latin typeface="標楷體" pitchFamily="65" charset="-120"/>
              </a:rPr>
              <a:t>弱密碼</a:t>
            </a:r>
            <a:r>
              <a:rPr lang="en-US" altLang="zh-TW" sz="3000" dirty="0">
                <a:latin typeface="標楷體" pitchFamily="65" charset="-120"/>
              </a:rPr>
              <a:t>)</a:t>
            </a:r>
            <a:r>
              <a:rPr lang="zh-TW" altLang="en-US" sz="3000" dirty="0">
                <a:latin typeface="標楷體" pitchFamily="65" charset="-120"/>
              </a:rPr>
              <a:t>意即</a:t>
            </a:r>
            <a:r>
              <a:rPr lang="zh-TW" altLang="en-US" sz="3000" dirty="0" smtClean="0">
                <a:latin typeface="標楷體" pitchFamily="65" charset="-120"/>
              </a:rPr>
              <a:t>容易使用工具及字典檔破</a:t>
            </a:r>
            <a:r>
              <a:rPr lang="zh-TW" altLang="en-US" sz="3000" dirty="0">
                <a:latin typeface="標楷體" pitchFamily="65" charset="-120"/>
              </a:rPr>
              <a:t>譯的密碼，一般對弱密碼的界定，包括簡單的數字組合、用戶帳號與密碼</a:t>
            </a:r>
            <a:r>
              <a:rPr lang="zh-TW" altLang="en-US" sz="3000" dirty="0" smtClean="0">
                <a:latin typeface="標楷體" pitchFamily="65" charset="-120"/>
              </a:rPr>
              <a:t>一致，</a:t>
            </a:r>
            <a:r>
              <a:rPr lang="zh-TW" altLang="en-US" sz="3000" dirty="0">
                <a:latin typeface="標楷體" pitchFamily="65" charset="-120"/>
              </a:rPr>
              <a:t>廠商設置設備的預設密碼也算是其中一種</a:t>
            </a:r>
            <a:r>
              <a:rPr lang="zh-TW" altLang="en-US" sz="3000" dirty="0" smtClean="0">
                <a:latin typeface="標楷體" pitchFamily="65" charset="-120"/>
              </a:rPr>
              <a:t>。</a:t>
            </a:r>
            <a:endParaRPr lang="en-US" altLang="zh-TW" sz="3000" dirty="0">
              <a:latin typeface="標楷體" pitchFamily="65" charset="-120"/>
            </a:endParaRPr>
          </a:p>
          <a:p>
            <a:pPr marL="0" indent="0" algn="just">
              <a:buNone/>
            </a:pPr>
            <a:r>
              <a:rPr lang="zh-TW" altLang="en-US" sz="3000" dirty="0" smtClean="0">
                <a:latin typeface="標楷體" pitchFamily="65" charset="-120"/>
              </a:rPr>
              <a:t>常見</a:t>
            </a:r>
            <a:r>
              <a:rPr lang="zh-TW" altLang="en-US" sz="3000" dirty="0">
                <a:latin typeface="標楷體" pitchFamily="65" charset="-120"/>
              </a:rPr>
              <a:t>的弱</a:t>
            </a:r>
            <a:r>
              <a:rPr lang="zh-TW" altLang="en-US" sz="3000" dirty="0" smtClean="0">
                <a:latin typeface="標楷體" pitchFamily="65" charset="-120"/>
              </a:rPr>
              <a:t>密碼模式：</a:t>
            </a:r>
            <a:endParaRPr lang="zh-TW" altLang="en-US" sz="3000" dirty="0">
              <a:latin typeface="標楷體" pitchFamily="65" charset="-120"/>
            </a:endParaRPr>
          </a:p>
          <a:p>
            <a:pPr marL="0" indent="0" algn="just">
              <a:buNone/>
            </a:pPr>
            <a:endParaRPr lang="zh-TW" altLang="en-US" sz="3000" dirty="0">
              <a:latin typeface="標楷體" pitchFamily="65" charset="-120"/>
            </a:endParaRPr>
          </a:p>
          <a:p>
            <a:endParaRPr lang="zh-TW" altLang="en-US"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130</a:t>
            </a:fld>
            <a:endParaRPr lang="en-US" altLang="zh-TW"/>
          </a:p>
        </p:txBody>
      </p:sp>
      <p:graphicFrame>
        <p:nvGraphicFramePr>
          <p:cNvPr id="5" name="表格 4"/>
          <p:cNvGraphicFramePr>
            <a:graphicFrameLocks noGrp="1"/>
          </p:cNvGraphicFramePr>
          <p:nvPr>
            <p:extLst>
              <p:ext uri="{D42A27DB-BD31-4B8C-83A1-F6EECF244321}">
                <p14:modId xmlns:p14="http://schemas.microsoft.com/office/powerpoint/2010/main" val="3512478432"/>
              </p:ext>
            </p:extLst>
          </p:nvPr>
        </p:nvGraphicFramePr>
        <p:xfrm>
          <a:off x="683568" y="3861048"/>
          <a:ext cx="8162984" cy="2865120"/>
        </p:xfrm>
        <a:graphic>
          <a:graphicData uri="http://schemas.openxmlformats.org/drawingml/2006/table">
            <a:tbl>
              <a:tblPr firstRow="1" bandRow="1">
                <a:tableStyleId>{073A0DAA-6AF3-43AB-8588-CEC1D06C72B9}</a:tableStyleId>
              </a:tblPr>
              <a:tblGrid>
                <a:gridCol w="246380">
                  <a:extLst>
                    <a:ext uri="{9D8B030D-6E8A-4147-A177-3AD203B41FA5}">
                      <a16:colId xmlns:a16="http://schemas.microsoft.com/office/drawing/2014/main" val="20000"/>
                    </a:ext>
                  </a:extLst>
                </a:gridCol>
                <a:gridCol w="3210004">
                  <a:extLst>
                    <a:ext uri="{9D8B030D-6E8A-4147-A177-3AD203B41FA5}">
                      <a16:colId xmlns:a16="http://schemas.microsoft.com/office/drawing/2014/main" val="20001"/>
                    </a:ext>
                  </a:extLst>
                </a:gridCol>
                <a:gridCol w="4706600">
                  <a:extLst>
                    <a:ext uri="{9D8B030D-6E8A-4147-A177-3AD203B41FA5}">
                      <a16:colId xmlns:a16="http://schemas.microsoft.com/office/drawing/2014/main" val="20002"/>
                    </a:ext>
                  </a:extLst>
                </a:gridCol>
              </a:tblGrid>
              <a:tr h="370840">
                <a:tc>
                  <a:txBody>
                    <a:bodyPr/>
                    <a:lstStyle/>
                    <a:p>
                      <a:endParaRPr lang="zh-TW" altLang="en-US" dirty="0"/>
                    </a:p>
                  </a:txBody>
                  <a:tcPr/>
                </a:tc>
                <a:tc>
                  <a:txBody>
                    <a:bodyPr/>
                    <a:lstStyle/>
                    <a:p>
                      <a:r>
                        <a:rPr lang="zh-TW" altLang="en-US" dirty="0" smtClean="0"/>
                        <a:t>項目</a:t>
                      </a:r>
                      <a:endParaRPr lang="zh-TW" altLang="en-US" dirty="0"/>
                    </a:p>
                  </a:txBody>
                  <a:tcPr/>
                </a:tc>
                <a:tc>
                  <a:txBody>
                    <a:bodyPr/>
                    <a:lstStyle/>
                    <a:p>
                      <a:r>
                        <a:rPr lang="zh-TW" altLang="en-US" dirty="0" smtClean="0"/>
                        <a:t>說明</a:t>
                      </a:r>
                      <a:endParaRPr lang="zh-TW" altLang="en-US" dirty="0"/>
                    </a:p>
                  </a:txBody>
                  <a:tcPr/>
                </a:tc>
                <a:extLst>
                  <a:ext uri="{0D108BD9-81ED-4DB2-BD59-A6C34878D82A}">
                    <a16:rowId xmlns:a16="http://schemas.microsoft.com/office/drawing/2014/main" val="10000"/>
                  </a:ext>
                </a:extLst>
              </a:tr>
              <a:tr h="370840">
                <a:tc>
                  <a:txBody>
                    <a:bodyPr/>
                    <a:lstStyle/>
                    <a:p>
                      <a:r>
                        <a:rPr lang="en-US" altLang="zh-TW" dirty="0" smtClean="0"/>
                        <a:t>1</a:t>
                      </a:r>
                      <a:endParaRPr lang="zh-TW" altLang="en-US" dirty="0"/>
                    </a:p>
                  </a:txBody>
                  <a:tcPr/>
                </a:tc>
                <a:tc>
                  <a:txBody>
                    <a:bodyPr/>
                    <a:lstStyle/>
                    <a:p>
                      <a:r>
                        <a:rPr lang="zh-TW" altLang="en-US" sz="1800" dirty="0" smtClean="0"/>
                        <a:t>順序或重複字符</a:t>
                      </a:r>
                      <a:endParaRPr lang="zh-TW" altLang="en-US" dirty="0"/>
                    </a:p>
                  </a:txBody>
                  <a:tcPr/>
                </a:tc>
                <a:tc>
                  <a:txBody>
                    <a:bodyPr/>
                    <a:lstStyle/>
                    <a:p>
                      <a:r>
                        <a:rPr lang="en-US" altLang="zh-TW" sz="1800" dirty="0" smtClean="0"/>
                        <a:t>123456</a:t>
                      </a:r>
                      <a:r>
                        <a:rPr lang="zh-TW" altLang="en-US" sz="1800" dirty="0" smtClean="0"/>
                        <a:t>、</a:t>
                      </a:r>
                      <a:r>
                        <a:rPr lang="en-US" altLang="zh-TW" sz="1800" dirty="0" smtClean="0"/>
                        <a:t>111111</a:t>
                      </a:r>
                      <a:r>
                        <a:rPr lang="zh-TW" altLang="en-US" sz="1800" dirty="0" smtClean="0"/>
                        <a:t>、</a:t>
                      </a:r>
                      <a:r>
                        <a:rPr lang="en-US" altLang="zh-TW" sz="1800" dirty="0" err="1" smtClean="0"/>
                        <a:t>abcdef</a:t>
                      </a:r>
                      <a:r>
                        <a:rPr lang="zh-TW" altLang="en-US" sz="1800" dirty="0" smtClean="0"/>
                        <a:t>、</a:t>
                      </a:r>
                      <a:r>
                        <a:rPr lang="en-US" altLang="zh-TW" sz="1800" dirty="0" err="1" smtClean="0"/>
                        <a:t>qwert</a:t>
                      </a:r>
                      <a:endParaRPr lang="zh-TW" altLang="en-US" dirty="0"/>
                    </a:p>
                  </a:txBody>
                  <a:tcPr/>
                </a:tc>
                <a:extLst>
                  <a:ext uri="{0D108BD9-81ED-4DB2-BD59-A6C34878D82A}">
                    <a16:rowId xmlns:a16="http://schemas.microsoft.com/office/drawing/2014/main" val="10001"/>
                  </a:ext>
                </a:extLst>
              </a:tr>
              <a:tr h="370840">
                <a:tc>
                  <a:txBody>
                    <a:bodyPr/>
                    <a:lstStyle/>
                    <a:p>
                      <a:r>
                        <a:rPr lang="en-US" altLang="zh-TW" dirty="0" smtClean="0"/>
                        <a:t>2</a:t>
                      </a:r>
                      <a:endParaRPr lang="zh-TW" altLang="en-US" dirty="0"/>
                    </a:p>
                  </a:txBody>
                  <a:tcPr/>
                </a:tc>
                <a:tc>
                  <a:txBody>
                    <a:bodyPr/>
                    <a:lstStyle/>
                    <a:p>
                      <a:r>
                        <a:rPr lang="zh-TW" altLang="en-US" sz="1800" dirty="0" smtClean="0"/>
                        <a:t>使用數字或符號的外觀替換</a:t>
                      </a:r>
                      <a:endParaRPr lang="zh-TW" altLang="en-US" dirty="0"/>
                    </a:p>
                  </a:txBody>
                  <a:tcPr/>
                </a:tc>
                <a:tc>
                  <a:txBody>
                    <a:bodyPr/>
                    <a:lstStyle/>
                    <a:p>
                      <a:r>
                        <a:rPr lang="zh-TW" altLang="en-US" sz="1800" dirty="0" smtClean="0"/>
                        <a:t>數字「</a:t>
                      </a:r>
                      <a:r>
                        <a:rPr lang="en-US" altLang="zh-TW" sz="1800" dirty="0" smtClean="0"/>
                        <a:t>1</a:t>
                      </a:r>
                      <a:r>
                        <a:rPr lang="zh-TW" altLang="en-US" sz="1800" dirty="0" smtClean="0"/>
                        <a:t>」「</a:t>
                      </a:r>
                      <a:r>
                        <a:rPr lang="en-US" altLang="zh-TW" sz="1800" dirty="0" smtClean="0"/>
                        <a:t>0</a:t>
                      </a:r>
                      <a:r>
                        <a:rPr lang="zh-TW" altLang="en-US" sz="1800" dirty="0" smtClean="0"/>
                        <a:t>」「</a:t>
                      </a:r>
                      <a:r>
                        <a:rPr lang="en-US" altLang="zh-TW" sz="1800" dirty="0" smtClean="0"/>
                        <a:t>a</a:t>
                      </a:r>
                      <a:r>
                        <a:rPr lang="zh-TW" altLang="en-US" sz="1800" dirty="0" smtClean="0"/>
                        <a:t>」替換英文字母「</a:t>
                      </a:r>
                      <a:r>
                        <a:rPr lang="en-US" altLang="zh-TW" sz="1800" dirty="0" smtClean="0"/>
                        <a:t>i</a:t>
                      </a:r>
                      <a:r>
                        <a:rPr lang="zh-TW" altLang="en-US" sz="1800" dirty="0" smtClean="0"/>
                        <a:t>」「</a:t>
                      </a:r>
                      <a:r>
                        <a:rPr lang="en-US" altLang="zh-TW" sz="1800" dirty="0" smtClean="0"/>
                        <a:t>O</a:t>
                      </a:r>
                      <a:r>
                        <a:rPr lang="zh-TW" altLang="en-US" sz="1800" dirty="0" smtClean="0"/>
                        <a:t>」「</a:t>
                      </a:r>
                      <a:r>
                        <a:rPr lang="en-US" altLang="zh-TW" sz="1800" dirty="0" smtClean="0"/>
                        <a:t>@</a:t>
                      </a:r>
                      <a:r>
                        <a:rPr lang="zh-TW" altLang="en-US" sz="1800" dirty="0" smtClean="0"/>
                        <a:t>」替，或用中文輸入換英文字母等</a:t>
                      </a:r>
                      <a:endParaRPr lang="zh-TW" altLang="en-US" dirty="0"/>
                    </a:p>
                  </a:txBody>
                  <a:tcPr/>
                </a:tc>
                <a:extLst>
                  <a:ext uri="{0D108BD9-81ED-4DB2-BD59-A6C34878D82A}">
                    <a16:rowId xmlns:a16="http://schemas.microsoft.com/office/drawing/2014/main" val="10002"/>
                  </a:ext>
                </a:extLst>
              </a:tr>
              <a:tr h="370840">
                <a:tc>
                  <a:txBody>
                    <a:bodyPr/>
                    <a:lstStyle/>
                    <a:p>
                      <a:r>
                        <a:rPr lang="en-US" altLang="zh-TW" dirty="0" smtClean="0"/>
                        <a:t>3</a:t>
                      </a:r>
                      <a:endParaRPr lang="zh-TW" altLang="en-US" dirty="0"/>
                    </a:p>
                  </a:txBody>
                  <a:tcPr/>
                </a:tc>
                <a:tc>
                  <a:txBody>
                    <a:bodyPr/>
                    <a:lstStyle/>
                    <a:p>
                      <a:r>
                        <a:rPr lang="zh-TW" altLang="en-US" sz="1800" dirty="0" smtClean="0"/>
                        <a:t>登錄名的一部分</a:t>
                      </a:r>
                      <a:endParaRPr lang="zh-TW" altLang="en-US" dirty="0"/>
                    </a:p>
                  </a:txBody>
                  <a:tcPr/>
                </a:tc>
                <a:tc>
                  <a:txBody>
                    <a:bodyPr/>
                    <a:lstStyle/>
                    <a:p>
                      <a:r>
                        <a:rPr lang="zh-TW" altLang="en-US" sz="1800" dirty="0" smtClean="0"/>
                        <a:t>密碼和登錄名的一部分或完全相同</a:t>
                      </a:r>
                      <a:endParaRPr lang="zh-TW" altLang="en-US" dirty="0"/>
                    </a:p>
                  </a:txBody>
                  <a:tcPr/>
                </a:tc>
                <a:extLst>
                  <a:ext uri="{0D108BD9-81ED-4DB2-BD59-A6C34878D82A}">
                    <a16:rowId xmlns:a16="http://schemas.microsoft.com/office/drawing/2014/main" val="10003"/>
                  </a:ext>
                </a:extLst>
              </a:tr>
              <a:tr h="370840">
                <a:tc>
                  <a:txBody>
                    <a:bodyPr/>
                    <a:lstStyle/>
                    <a:p>
                      <a:r>
                        <a:rPr lang="en-US" altLang="zh-TW" dirty="0" smtClean="0"/>
                        <a:t>4</a:t>
                      </a:r>
                      <a:endParaRPr lang="zh-TW" altLang="en-US" dirty="0"/>
                    </a:p>
                  </a:txBody>
                  <a:tcPr/>
                </a:tc>
                <a:tc>
                  <a:txBody>
                    <a:bodyPr/>
                    <a:lstStyle/>
                    <a:p>
                      <a:r>
                        <a:rPr lang="zh-TW" altLang="en-US" sz="1800" dirty="0" smtClean="0"/>
                        <a:t>常用的單詞</a:t>
                      </a:r>
                      <a:endParaRPr lang="zh-TW" altLang="en-US" dirty="0"/>
                    </a:p>
                  </a:txBody>
                  <a:tcPr/>
                </a:tc>
                <a:tc>
                  <a:txBody>
                    <a:bodyPr/>
                    <a:lstStyle/>
                    <a:p>
                      <a:r>
                        <a:rPr lang="en-US" altLang="zh-TW" dirty="0" smtClean="0"/>
                        <a:t>Password</a:t>
                      </a:r>
                      <a:r>
                        <a:rPr lang="zh-TW" altLang="en-US" dirty="0" smtClean="0"/>
                        <a:t>、</a:t>
                      </a:r>
                      <a:r>
                        <a:rPr lang="en-US" altLang="zh-TW" dirty="0" smtClean="0"/>
                        <a:t>ILOVEYOU</a:t>
                      </a:r>
                      <a:r>
                        <a:rPr lang="zh-TW" altLang="en-US" dirty="0" smtClean="0"/>
                        <a:t>、</a:t>
                      </a:r>
                      <a:r>
                        <a:rPr lang="en-US" altLang="zh-TW" dirty="0" smtClean="0"/>
                        <a:t>monkey</a:t>
                      </a:r>
                      <a:endParaRPr lang="zh-TW" altLang="en-US" dirty="0"/>
                    </a:p>
                  </a:txBody>
                  <a:tcPr/>
                </a:tc>
                <a:extLst>
                  <a:ext uri="{0D108BD9-81ED-4DB2-BD59-A6C34878D82A}">
                    <a16:rowId xmlns:a16="http://schemas.microsoft.com/office/drawing/2014/main" val="10004"/>
                  </a:ext>
                </a:extLst>
              </a:tr>
              <a:tr h="370840">
                <a:tc>
                  <a:txBody>
                    <a:bodyPr/>
                    <a:lstStyle/>
                    <a:p>
                      <a:r>
                        <a:rPr lang="en-US" altLang="zh-TW" dirty="0" smtClean="0"/>
                        <a:t>5</a:t>
                      </a:r>
                      <a:endParaRPr lang="zh-TW" altLang="en-US" dirty="0"/>
                    </a:p>
                  </a:txBody>
                  <a:tcPr/>
                </a:tc>
                <a:tc>
                  <a:txBody>
                    <a:bodyPr/>
                    <a:lstStyle/>
                    <a:p>
                      <a:r>
                        <a:rPr lang="zh-TW" altLang="en-US" dirty="0" smtClean="0"/>
                        <a:t>個資</a:t>
                      </a:r>
                      <a:endParaRPr lang="zh-TW" altLang="en-US" dirty="0"/>
                    </a:p>
                  </a:txBody>
                  <a:tcPr/>
                </a:tc>
                <a:tc>
                  <a:txBody>
                    <a:bodyPr/>
                    <a:lstStyle/>
                    <a:p>
                      <a:r>
                        <a:rPr lang="zh-TW" altLang="en-US" sz="1800" dirty="0" smtClean="0"/>
                        <a:t>自己或熟人的生日、證件編號</a:t>
                      </a:r>
                      <a:endParaRPr lang="zh-TW" altLang="en-US" dirty="0"/>
                    </a:p>
                  </a:txBody>
                  <a:tcPr/>
                </a:tc>
                <a:extLst>
                  <a:ext uri="{0D108BD9-81ED-4DB2-BD59-A6C34878D82A}">
                    <a16:rowId xmlns:a16="http://schemas.microsoft.com/office/drawing/2014/main" val="10005"/>
                  </a:ext>
                </a:extLst>
              </a:tr>
              <a:tr h="370840">
                <a:tc>
                  <a:txBody>
                    <a:bodyPr/>
                    <a:lstStyle/>
                    <a:p>
                      <a:r>
                        <a:rPr lang="en-US" altLang="zh-TW" dirty="0" smtClean="0"/>
                        <a:t>6</a:t>
                      </a:r>
                      <a:endParaRPr lang="zh-TW" altLang="en-US" dirty="0"/>
                    </a:p>
                  </a:txBody>
                  <a:tcPr/>
                </a:tc>
                <a:tc>
                  <a:txBody>
                    <a:bodyPr/>
                    <a:lstStyle/>
                    <a:p>
                      <a:r>
                        <a:rPr lang="zh-TW" altLang="en-US" dirty="0" smtClean="0"/>
                        <a:t>預設密碼</a:t>
                      </a:r>
                      <a:endParaRPr lang="zh-TW" altLang="en-US" dirty="0"/>
                    </a:p>
                  </a:txBody>
                  <a:tcPr/>
                </a:tc>
                <a:tc>
                  <a:txBody>
                    <a:bodyPr/>
                    <a:lstStyle/>
                    <a:p>
                      <a:r>
                        <a:rPr lang="en-US" altLang="zh-TW" dirty="0" smtClean="0"/>
                        <a:t>0000</a:t>
                      </a:r>
                      <a:r>
                        <a:rPr lang="zh-TW" altLang="en-US" dirty="0" smtClean="0"/>
                        <a:t>、</a:t>
                      </a:r>
                      <a:r>
                        <a:rPr lang="en-US" altLang="zh-TW" dirty="0" smtClean="0"/>
                        <a:t>CISCO</a:t>
                      </a:r>
                      <a:r>
                        <a:rPr lang="zh-TW" altLang="en-US" dirty="0" smtClean="0"/>
                        <a:t>、</a:t>
                      </a:r>
                      <a:r>
                        <a:rPr lang="en-US" altLang="zh-TW" dirty="0" smtClean="0"/>
                        <a:t>admin</a:t>
                      </a:r>
                      <a:endParaRPr lang="zh-TW" alt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344308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en-US" altLang="zh-TW" dirty="0" smtClean="0">
                <a:latin typeface="標楷體" panose="03000509000000000000" pitchFamily="65" charset="-120"/>
                <a:ea typeface="標楷體" panose="03000509000000000000" pitchFamily="65" charset="-120"/>
              </a:rPr>
              <a:t>DDOS</a:t>
            </a:r>
            <a:r>
              <a:rPr lang="zh-TW" altLang="zh-TW" dirty="0" smtClean="0">
                <a:latin typeface="標楷體" panose="03000509000000000000" pitchFamily="65" charset="-120"/>
                <a:ea typeface="標楷體" panose="03000509000000000000" pitchFamily="65" charset="-120"/>
              </a:rPr>
              <a:t>攻擊</a:t>
            </a:r>
            <a:endParaRPr lang="zh-TW" altLang="en-US"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971600" y="1556792"/>
            <a:ext cx="7514035" cy="4392488"/>
          </a:xfrm>
        </p:spPr>
        <p:txBody>
          <a:bodyPr>
            <a:normAutofit/>
          </a:bodyPr>
          <a:lstStyle/>
          <a:p>
            <a:r>
              <a:rPr lang="zh-TW" altLang="en-US" dirty="0"/>
              <a:t>何謂</a:t>
            </a:r>
            <a:r>
              <a:rPr lang="zh-TW" altLang="zh-TW" dirty="0"/>
              <a:t>反射放大攻擊</a:t>
            </a:r>
            <a:endParaRPr lang="en-US" altLang="zh-TW" dirty="0"/>
          </a:p>
          <a:p>
            <a:pPr marL="0" indent="0">
              <a:buNone/>
            </a:pPr>
            <a:r>
              <a:rPr lang="zh-TW" altLang="en-US" dirty="0"/>
              <a:t>反射攻擊</a:t>
            </a:r>
            <a:endParaRPr lang="en-US" altLang="zh-TW" dirty="0"/>
          </a:p>
          <a:p>
            <a:pPr marL="0" indent="0">
              <a:buNone/>
            </a:pPr>
            <a:r>
              <a:rPr lang="zh-TW" altLang="en-US" dirty="0"/>
              <a:t>放大攻擊</a:t>
            </a:r>
            <a:endParaRPr lang="en-US" altLang="zh-TW" dirty="0"/>
          </a:p>
          <a:p>
            <a:r>
              <a:rPr lang="zh-TW" altLang="en-US" dirty="0"/>
              <a:t>何謂</a:t>
            </a:r>
            <a:r>
              <a:rPr lang="en-US" altLang="zh-TW" dirty="0"/>
              <a:t>DNS/NTP</a:t>
            </a:r>
            <a:r>
              <a:rPr lang="zh-TW" altLang="zh-TW" dirty="0"/>
              <a:t>反射放大攻擊</a:t>
            </a:r>
            <a:endParaRPr lang="en-US" altLang="zh-TW" dirty="0"/>
          </a:p>
          <a:p>
            <a:pPr marL="0" lvl="1" indent="0">
              <a:buNone/>
            </a:pPr>
            <a:r>
              <a:rPr lang="en-US" altLang="zh-TW" sz="3200" dirty="0">
                <a:cs typeface="+mn-cs"/>
              </a:rPr>
              <a:t>DNS</a:t>
            </a:r>
            <a:r>
              <a:rPr lang="zh-TW" altLang="en-US" sz="3200" dirty="0" smtClean="0">
                <a:cs typeface="+mn-cs"/>
              </a:rPr>
              <a:t>攻擊</a:t>
            </a:r>
            <a:endParaRPr lang="en-US" altLang="zh-TW" sz="3200" dirty="0">
              <a:cs typeface="+mn-cs"/>
            </a:endParaRPr>
          </a:p>
          <a:p>
            <a:pPr marL="0" lvl="1" indent="0">
              <a:buNone/>
            </a:pPr>
            <a:r>
              <a:rPr lang="en-US" altLang="zh-TW" sz="3200" dirty="0" smtClean="0">
                <a:cs typeface="+mn-cs"/>
              </a:rPr>
              <a:t>NTP</a:t>
            </a:r>
            <a:r>
              <a:rPr lang="zh-TW" altLang="en-US" sz="3200" dirty="0">
                <a:cs typeface="+mn-cs"/>
              </a:rPr>
              <a:t>攻擊</a:t>
            </a:r>
            <a:endParaRPr lang="en-US" altLang="zh-TW" sz="3200" dirty="0">
              <a:cs typeface="+mn-cs"/>
            </a:endParaRPr>
          </a:p>
          <a:p>
            <a:endParaRPr lang="en-US" altLang="zh-TW" b="1" dirty="0"/>
          </a:p>
          <a:p>
            <a:endParaRPr lang="en-US" altLang="zh-TW" b="1" dirty="0" smtClean="0"/>
          </a:p>
          <a:p>
            <a:endParaRPr lang="zh-TW" altLang="en-US" dirty="0"/>
          </a:p>
        </p:txBody>
      </p:sp>
    </p:spTree>
    <p:extLst>
      <p:ext uri="{BB962C8B-B14F-4D97-AF65-F5344CB8AC3E}">
        <p14:creationId xmlns:p14="http://schemas.microsoft.com/office/powerpoint/2010/main" val="314523994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43608" y="1556792"/>
            <a:ext cx="7514035" cy="4680520"/>
          </a:xfrm>
        </p:spPr>
        <p:txBody>
          <a:bodyPr>
            <a:normAutofit fontScale="92500" lnSpcReduction="20000"/>
          </a:bodyPr>
          <a:lstStyle/>
          <a:p>
            <a:r>
              <a:rPr lang="zh-TW" altLang="zh-TW" b="1" dirty="0">
                <a:latin typeface="標楷體" panose="03000509000000000000" pitchFamily="65" charset="-120"/>
                <a:ea typeface="標楷體" panose="03000509000000000000" pitchFamily="65" charset="-120"/>
              </a:rPr>
              <a:t>反射攻擊</a:t>
            </a:r>
            <a:endParaRPr lang="zh-TW" altLang="zh-TW" dirty="0">
              <a:latin typeface="標楷體" panose="03000509000000000000" pitchFamily="65" charset="-120"/>
              <a:ea typeface="標楷體" panose="03000509000000000000" pitchFamily="65" charset="-120"/>
            </a:endParaRPr>
          </a:p>
          <a:p>
            <a:pPr marL="0" indent="0">
              <a:buNone/>
            </a:pPr>
            <a:r>
              <a:rPr lang="zh-TW" altLang="zh-TW" dirty="0" smtClean="0">
                <a:latin typeface="標楷體" panose="03000509000000000000" pitchFamily="65" charset="-120"/>
                <a:ea typeface="標楷體" panose="03000509000000000000" pitchFamily="65" charset="-120"/>
              </a:rPr>
              <a:t>利用</a:t>
            </a:r>
            <a:r>
              <a:rPr lang="zh-TW" altLang="zh-TW" dirty="0">
                <a:latin typeface="標楷體" panose="03000509000000000000" pitchFamily="65" charset="-120"/>
                <a:ea typeface="標楷體" panose="03000509000000000000" pitchFamily="65" charset="-120"/>
              </a:rPr>
              <a:t>網路通訊協定</a:t>
            </a:r>
            <a:r>
              <a:rPr lang="en-US" altLang="zh-TW" dirty="0">
                <a:latin typeface="標楷體" panose="03000509000000000000" pitchFamily="65" charset="-120"/>
                <a:ea typeface="標楷體" panose="03000509000000000000" pitchFamily="65" charset="-120"/>
              </a:rPr>
              <a:t>(UDP,ICMP)</a:t>
            </a:r>
            <a:r>
              <a:rPr lang="zh-TW" altLang="zh-TW" dirty="0">
                <a:latin typeface="標楷體" panose="03000509000000000000" pitchFamily="65" charset="-120"/>
                <a:ea typeface="標楷體" panose="03000509000000000000" pitchFamily="65" charset="-120"/>
              </a:rPr>
              <a:t>的無連線性，向伺服器發送</a:t>
            </a:r>
            <a:r>
              <a:rPr lang="zh-TW" altLang="zh-TW" dirty="0" smtClean="0">
                <a:latin typeface="標楷體" panose="03000509000000000000" pitchFamily="65" charset="-120"/>
                <a:ea typeface="標楷體" panose="03000509000000000000" pitchFamily="65" charset="-120"/>
              </a:rPr>
              <a:t>一個請求</a:t>
            </a:r>
            <a:r>
              <a:rPr lang="zh-TW" altLang="zh-TW" dirty="0">
                <a:latin typeface="標楷體" panose="03000509000000000000" pitchFamily="65" charset="-120"/>
                <a:ea typeface="標楷體" panose="03000509000000000000" pitchFamily="65" charset="-120"/>
              </a:rPr>
              <a:t>，在這個請求資料包</a:t>
            </a:r>
            <a:r>
              <a:rPr lang="zh-TW" altLang="zh-TW" dirty="0" smtClean="0">
                <a:latin typeface="標楷體" panose="03000509000000000000" pitchFamily="65" charset="-120"/>
                <a:ea typeface="標楷體" panose="03000509000000000000" pitchFamily="65" charset="-120"/>
              </a:rPr>
              <a:t>中偽造</a:t>
            </a:r>
            <a:r>
              <a:rPr lang="zh-TW" altLang="en-US" dirty="0" smtClean="0">
                <a:latin typeface="標楷體" panose="03000509000000000000" pitchFamily="65" charset="-120"/>
                <a:ea typeface="標楷體" panose="03000509000000000000" pitchFamily="65" charset="-120"/>
              </a:rPr>
              <a:t>來</a:t>
            </a:r>
            <a:r>
              <a:rPr lang="zh-TW" altLang="en-US" dirty="0">
                <a:latin typeface="標楷體" panose="03000509000000000000" pitchFamily="65" charset="-120"/>
                <a:ea typeface="標楷體" panose="03000509000000000000" pitchFamily="65" charset="-120"/>
              </a:rPr>
              <a:t>源</a:t>
            </a:r>
            <a:r>
              <a:rPr lang="en-US" altLang="zh-TW" dirty="0" smtClean="0">
                <a:latin typeface="標楷體" panose="03000509000000000000" pitchFamily="65" charset="-120"/>
                <a:ea typeface="標楷體" panose="03000509000000000000" pitchFamily="65" charset="-120"/>
              </a:rPr>
              <a:t>IP</a:t>
            </a:r>
            <a:r>
              <a:rPr lang="zh-TW" altLang="zh-TW" dirty="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rPr>
              <a:t>這個</a:t>
            </a:r>
            <a:r>
              <a:rPr lang="en-US" altLang="zh-TW" dirty="0" smtClean="0">
                <a:latin typeface="標楷體" panose="03000509000000000000" pitchFamily="65" charset="-120"/>
                <a:ea typeface="標楷體" panose="03000509000000000000" pitchFamily="65" charset="-120"/>
              </a:rPr>
              <a:t>IP</a:t>
            </a:r>
            <a:r>
              <a:rPr lang="zh-TW" altLang="zh-TW" dirty="0">
                <a:latin typeface="標楷體" panose="03000509000000000000" pitchFamily="65" charset="-120"/>
                <a:ea typeface="標楷體" panose="03000509000000000000" pitchFamily="65" charset="-120"/>
              </a:rPr>
              <a:t>就是你要攻擊的主機</a:t>
            </a:r>
            <a:r>
              <a:rPr lang="en-US" altLang="zh-TW" dirty="0">
                <a:latin typeface="標楷體" panose="03000509000000000000" pitchFamily="65" charset="-120"/>
                <a:ea typeface="標楷體" panose="03000509000000000000" pitchFamily="65" charset="-120"/>
              </a:rPr>
              <a:t>IP</a:t>
            </a:r>
            <a:r>
              <a:rPr lang="zh-TW" altLang="zh-TW" dirty="0">
                <a:latin typeface="標楷體" panose="03000509000000000000" pitchFamily="65" charset="-120"/>
                <a:ea typeface="標楷體" panose="03000509000000000000" pitchFamily="65" charset="-120"/>
              </a:rPr>
              <a:t>），伺服器收到請求後，正常情況下返回一個應答，</a:t>
            </a:r>
            <a:r>
              <a:rPr lang="zh-TW" altLang="zh-TW" dirty="0" smtClean="0">
                <a:latin typeface="標楷體" panose="03000509000000000000" pitchFamily="65" charset="-120"/>
                <a:ea typeface="標楷體" panose="03000509000000000000" pitchFamily="65" charset="-120"/>
              </a:rPr>
              <a:t>應答的</a:t>
            </a:r>
            <a:r>
              <a:rPr lang="zh-TW" altLang="zh-TW" dirty="0">
                <a:latin typeface="標楷體" panose="03000509000000000000" pitchFamily="65" charset="-120"/>
                <a:ea typeface="標楷體" panose="03000509000000000000" pitchFamily="65" charset="-120"/>
              </a:rPr>
              <a:t>目的</a:t>
            </a:r>
            <a:r>
              <a:rPr lang="en-US" altLang="zh-TW" dirty="0">
                <a:latin typeface="標楷體" panose="03000509000000000000" pitchFamily="65" charset="-120"/>
                <a:ea typeface="標楷體" panose="03000509000000000000" pitchFamily="65" charset="-120"/>
              </a:rPr>
              <a:t>IP</a:t>
            </a:r>
            <a:r>
              <a:rPr lang="zh-TW" altLang="zh-TW" dirty="0">
                <a:latin typeface="標楷體" panose="03000509000000000000" pitchFamily="65" charset="-120"/>
                <a:ea typeface="標楷體" panose="03000509000000000000" pitchFamily="65" charset="-120"/>
              </a:rPr>
              <a:t>就是你偽造</a:t>
            </a:r>
            <a:r>
              <a:rPr lang="zh-TW" altLang="zh-TW" dirty="0" smtClean="0">
                <a:latin typeface="標楷體" panose="03000509000000000000" pitchFamily="65" charset="-120"/>
                <a:ea typeface="標楷體" panose="03000509000000000000" pitchFamily="65" charset="-120"/>
              </a:rPr>
              <a:t>的</a:t>
            </a:r>
            <a:r>
              <a:rPr lang="en-US" altLang="zh-TW" dirty="0" smtClean="0">
                <a:latin typeface="標楷體" panose="03000509000000000000" pitchFamily="65" charset="-120"/>
                <a:ea typeface="標楷體" panose="03000509000000000000" pitchFamily="65" charset="-120"/>
              </a:rPr>
              <a:t>IP</a:t>
            </a:r>
            <a:r>
              <a:rPr lang="zh-TW" altLang="zh-TW" dirty="0">
                <a:latin typeface="標楷體" panose="03000509000000000000" pitchFamily="65" charset="-120"/>
                <a:ea typeface="標楷體" panose="03000509000000000000" pitchFamily="65" charset="-120"/>
              </a:rPr>
              <a:t>，即被攻擊的主機</a:t>
            </a:r>
            <a:r>
              <a:rPr lang="en-US" altLang="zh-TW" dirty="0">
                <a:latin typeface="標楷體" panose="03000509000000000000" pitchFamily="65" charset="-120"/>
                <a:ea typeface="標楷體" panose="03000509000000000000" pitchFamily="65" charset="-120"/>
              </a:rPr>
              <a:t>IP</a:t>
            </a:r>
            <a:r>
              <a:rPr lang="zh-TW" altLang="zh-TW" dirty="0" smtClean="0">
                <a:latin typeface="標楷體" panose="03000509000000000000" pitchFamily="65" charset="-120"/>
                <a:ea typeface="標楷體" panose="03000509000000000000" pitchFamily="65" charset="-120"/>
              </a:rPr>
              <a:t>。</a:t>
            </a:r>
            <a:endParaRPr lang="zh-TW" altLang="zh-TW" dirty="0">
              <a:latin typeface="標楷體" panose="03000509000000000000" pitchFamily="65" charset="-120"/>
              <a:ea typeface="標楷體" panose="03000509000000000000" pitchFamily="65" charset="-120"/>
            </a:endParaRPr>
          </a:p>
          <a:p>
            <a:pPr marL="0" indent="0">
              <a:buNone/>
            </a:pPr>
            <a:r>
              <a:rPr lang="zh-TW" altLang="zh-TW" dirty="0">
                <a:latin typeface="標楷體" panose="03000509000000000000" pitchFamily="65" charset="-120"/>
                <a:ea typeface="標楷體" panose="03000509000000000000" pitchFamily="65" charset="-120"/>
              </a:rPr>
              <a:t>如果利用僵屍網路，發送大量的請求，設置所有的請求包中源</a:t>
            </a:r>
            <a:r>
              <a:rPr lang="en-US" altLang="zh-TW" dirty="0">
                <a:latin typeface="標楷體" panose="03000509000000000000" pitchFamily="65" charset="-120"/>
                <a:ea typeface="標楷體" panose="03000509000000000000" pitchFamily="65" charset="-120"/>
              </a:rPr>
              <a:t>IP</a:t>
            </a:r>
            <a:r>
              <a:rPr lang="zh-TW" altLang="zh-TW" dirty="0">
                <a:latin typeface="標楷體" panose="03000509000000000000" pitchFamily="65" charset="-120"/>
                <a:ea typeface="標楷體" panose="03000509000000000000" pitchFamily="65" charset="-120"/>
              </a:rPr>
              <a:t>為同一被攻擊主機</a:t>
            </a:r>
            <a:r>
              <a:rPr lang="en-US" altLang="zh-TW" dirty="0">
                <a:latin typeface="標楷體" panose="03000509000000000000" pitchFamily="65" charset="-120"/>
                <a:ea typeface="標楷體" panose="03000509000000000000" pitchFamily="65" charset="-120"/>
              </a:rPr>
              <a:t>IP</a:t>
            </a:r>
            <a:r>
              <a:rPr lang="zh-TW" altLang="zh-TW" dirty="0">
                <a:latin typeface="標楷體" panose="03000509000000000000" pitchFamily="65" charset="-120"/>
                <a:ea typeface="標楷體" panose="03000509000000000000" pitchFamily="65" charset="-120"/>
              </a:rPr>
              <a:t>，當伺服器回應時，被攻擊</a:t>
            </a:r>
            <a:r>
              <a:rPr lang="zh-TW" altLang="zh-TW" dirty="0" smtClean="0">
                <a:latin typeface="標楷體" panose="03000509000000000000" pitchFamily="65" charset="-120"/>
                <a:ea typeface="標楷體" panose="03000509000000000000" pitchFamily="65" charset="-120"/>
              </a:rPr>
              <a:t>主機</a:t>
            </a:r>
            <a:r>
              <a:rPr lang="zh-TW" altLang="en-US" dirty="0" smtClean="0">
                <a:latin typeface="標楷體" panose="03000509000000000000" pitchFamily="65" charset="-120"/>
                <a:ea typeface="標楷體" panose="03000509000000000000" pitchFamily="65" charset="-120"/>
              </a:rPr>
              <a:t>來不及處理時，</a:t>
            </a:r>
            <a:r>
              <a:rPr lang="zh-TW" altLang="zh-TW" dirty="0" smtClean="0">
                <a:latin typeface="標楷體" panose="03000509000000000000" pitchFamily="65" charset="-120"/>
                <a:ea typeface="標楷體" panose="03000509000000000000" pitchFamily="65" charset="-120"/>
              </a:rPr>
              <a:t>就</a:t>
            </a:r>
            <a:r>
              <a:rPr lang="zh-TW" altLang="en-US" dirty="0" smtClean="0">
                <a:latin typeface="標楷體" panose="03000509000000000000" pitchFamily="65" charset="-120"/>
                <a:ea typeface="標楷體" panose="03000509000000000000" pitchFamily="65" charset="-120"/>
              </a:rPr>
              <a:t>等於</a:t>
            </a:r>
            <a:r>
              <a:rPr lang="zh-TW" altLang="zh-TW" dirty="0" smtClean="0">
                <a:latin typeface="標楷體" panose="03000509000000000000" pitchFamily="65" charset="-120"/>
                <a:ea typeface="標楷體" panose="03000509000000000000" pitchFamily="65" charset="-120"/>
              </a:rPr>
              <a:t>遭受</a:t>
            </a:r>
            <a:r>
              <a:rPr lang="zh-TW" altLang="zh-TW" dirty="0">
                <a:latin typeface="標楷體" panose="03000509000000000000" pitchFamily="65" charset="-120"/>
                <a:ea typeface="標楷體" panose="03000509000000000000" pitchFamily="65" charset="-120"/>
              </a:rPr>
              <a:t>了</a:t>
            </a:r>
            <a:r>
              <a:rPr lang="en-US" altLang="zh-TW" dirty="0" err="1">
                <a:latin typeface="標楷體" panose="03000509000000000000" pitchFamily="65" charset="-120"/>
                <a:ea typeface="標楷體" panose="03000509000000000000" pitchFamily="65" charset="-120"/>
              </a:rPr>
              <a:t>DDoS</a:t>
            </a:r>
            <a:r>
              <a:rPr lang="zh-TW" altLang="zh-TW" dirty="0" smtClean="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a:t>
            </a:r>
            <a:endParaRPr lang="zh-TW"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
        <p:nvSpPr>
          <p:cNvPr id="2" name="矩形 1"/>
          <p:cNvSpPr/>
          <p:nvPr/>
        </p:nvSpPr>
        <p:spPr>
          <a:xfrm>
            <a:off x="2876327" y="188640"/>
            <a:ext cx="3570209" cy="769441"/>
          </a:xfrm>
          <a:prstGeom prst="rect">
            <a:avLst/>
          </a:prstGeom>
        </p:spPr>
        <p:txBody>
          <a:bodyPr wrap="none">
            <a:spAutoFit/>
          </a:bodyPr>
          <a:lstStyle/>
          <a:p>
            <a:pPr algn="ctr"/>
            <a:r>
              <a:rPr lang="zh-TW" altLang="zh-TW" sz="4400" dirty="0">
                <a:solidFill>
                  <a:schemeClr val="tx2"/>
                </a:solidFill>
                <a:latin typeface="標楷體" panose="03000509000000000000" pitchFamily="65" charset="-120"/>
                <a:cs typeface="+mj-cs"/>
              </a:rPr>
              <a:t>反射放大攻擊</a:t>
            </a:r>
            <a:endParaRPr lang="zh-TW" altLang="en-US" sz="4400" dirty="0">
              <a:solidFill>
                <a:schemeClr val="tx2"/>
              </a:solidFill>
              <a:latin typeface="標楷體" panose="03000509000000000000" pitchFamily="65" charset="-120"/>
              <a:cs typeface="+mj-cs"/>
            </a:endParaRPr>
          </a:p>
        </p:txBody>
      </p:sp>
    </p:spTree>
    <p:extLst>
      <p:ext uri="{BB962C8B-B14F-4D97-AF65-F5344CB8AC3E}">
        <p14:creationId xmlns:p14="http://schemas.microsoft.com/office/powerpoint/2010/main" val="133782622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1173892" y="3943350"/>
            <a:ext cx="1272746" cy="1231041"/>
            <a:chOff x="1713469" y="3966519"/>
            <a:chExt cx="1696995" cy="1641388"/>
          </a:xfrm>
        </p:grpSpPr>
        <p:sp>
          <p:nvSpPr>
            <p:cNvPr id="5" name="等腰三角形 4"/>
            <p:cNvSpPr/>
            <p:nvPr/>
          </p:nvSpPr>
          <p:spPr>
            <a:xfrm>
              <a:off x="2055339" y="4858264"/>
              <a:ext cx="1013254" cy="74964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latin typeface="標楷體" panose="03000509000000000000" pitchFamily="65" charset="-120"/>
                <a:ea typeface="標楷體" panose="03000509000000000000" pitchFamily="65" charset="-120"/>
              </a:endParaRPr>
            </a:p>
          </p:txBody>
        </p:sp>
        <p:sp>
          <p:nvSpPr>
            <p:cNvPr id="4" name="矩形 3"/>
            <p:cNvSpPr/>
            <p:nvPr/>
          </p:nvSpPr>
          <p:spPr>
            <a:xfrm>
              <a:off x="1713469" y="3966519"/>
              <a:ext cx="1696995" cy="1227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700" dirty="0">
                  <a:latin typeface="標楷體" panose="03000509000000000000" pitchFamily="65" charset="-120"/>
                  <a:ea typeface="標楷體" panose="03000509000000000000" pitchFamily="65" charset="-120"/>
                </a:rPr>
                <a:t>攻擊端</a:t>
              </a:r>
            </a:p>
          </p:txBody>
        </p:sp>
      </p:grpSp>
      <p:sp>
        <p:nvSpPr>
          <p:cNvPr id="7" name="向下箭號 6"/>
          <p:cNvSpPr/>
          <p:nvPr/>
        </p:nvSpPr>
        <p:spPr>
          <a:xfrm rot="13833459">
            <a:off x="2889680" y="3179612"/>
            <a:ext cx="505173" cy="85928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2100" dirty="0">
              <a:latin typeface="標楷體" panose="03000509000000000000" pitchFamily="65" charset="-120"/>
              <a:ea typeface="標楷體" panose="03000509000000000000" pitchFamily="65" charset="-120"/>
            </a:endParaRPr>
          </a:p>
        </p:txBody>
      </p:sp>
      <p:sp>
        <p:nvSpPr>
          <p:cNvPr id="8" name="矩形 7"/>
          <p:cNvSpPr/>
          <p:nvPr/>
        </p:nvSpPr>
        <p:spPr>
          <a:xfrm>
            <a:off x="2190234" y="4077271"/>
            <a:ext cx="2146464" cy="66880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600" b="1" dirty="0">
                <a:solidFill>
                  <a:srgbClr val="FF0000"/>
                </a:solidFill>
                <a:latin typeface="標楷體" panose="03000509000000000000" pitchFamily="65" charset="-120"/>
                <a:ea typeface="標楷體" panose="03000509000000000000" pitchFamily="65" charset="-120"/>
              </a:rPr>
              <a:t>偽造</a:t>
            </a:r>
            <a:r>
              <a:rPr lang="en-US" altLang="zh-TW" sz="1600" b="1" dirty="0">
                <a:solidFill>
                  <a:srgbClr val="FF0000"/>
                </a:solidFill>
                <a:latin typeface="標楷體" panose="03000509000000000000" pitchFamily="65" charset="-120"/>
                <a:ea typeface="標楷體" panose="03000509000000000000" pitchFamily="65" charset="-120"/>
              </a:rPr>
              <a:t>IP(</a:t>
            </a:r>
            <a:r>
              <a:rPr lang="zh-TW" altLang="en-US" sz="1600" b="1" dirty="0">
                <a:solidFill>
                  <a:srgbClr val="FF0000"/>
                </a:solidFill>
                <a:latin typeface="標楷體" panose="03000509000000000000" pitchFamily="65" charset="-120"/>
                <a:ea typeface="標楷體" panose="03000509000000000000" pitchFamily="65" charset="-120"/>
              </a:rPr>
              <a:t>目的端</a:t>
            </a:r>
            <a:r>
              <a:rPr lang="en-US" altLang="zh-TW" sz="1600" b="1" dirty="0">
                <a:solidFill>
                  <a:srgbClr val="FF0000"/>
                </a:solidFill>
                <a:latin typeface="標楷體" panose="03000509000000000000" pitchFamily="65" charset="-120"/>
                <a:ea typeface="標楷體" panose="03000509000000000000" pitchFamily="65" charset="-120"/>
              </a:rPr>
              <a:t>IP)</a:t>
            </a:r>
          </a:p>
          <a:p>
            <a:pPr algn="ctr"/>
            <a:r>
              <a:rPr lang="zh-TW" altLang="en-US" sz="1600" b="1" dirty="0">
                <a:solidFill>
                  <a:srgbClr val="FF0000"/>
                </a:solidFill>
                <a:latin typeface="標楷體" panose="03000509000000000000" pitchFamily="65" charset="-120"/>
                <a:ea typeface="標楷體" panose="03000509000000000000" pitchFamily="65" charset="-120"/>
              </a:rPr>
              <a:t>要求回傳資訊</a:t>
            </a:r>
          </a:p>
        </p:txBody>
      </p:sp>
      <p:grpSp>
        <p:nvGrpSpPr>
          <p:cNvPr id="9" name="群組 8"/>
          <p:cNvGrpSpPr/>
          <p:nvPr/>
        </p:nvGrpSpPr>
        <p:grpSpPr>
          <a:xfrm>
            <a:off x="3860359" y="2525717"/>
            <a:ext cx="1272746" cy="1231041"/>
            <a:chOff x="1713469" y="3966519"/>
            <a:chExt cx="1696995" cy="1641388"/>
          </a:xfrm>
        </p:grpSpPr>
        <p:sp>
          <p:nvSpPr>
            <p:cNvPr id="10" name="等腰三角形 9"/>
            <p:cNvSpPr/>
            <p:nvPr/>
          </p:nvSpPr>
          <p:spPr>
            <a:xfrm>
              <a:off x="2055339" y="4858264"/>
              <a:ext cx="1013254" cy="74964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latin typeface="標楷體" panose="03000509000000000000" pitchFamily="65" charset="-120"/>
                <a:ea typeface="標楷體" panose="03000509000000000000" pitchFamily="65" charset="-120"/>
              </a:endParaRPr>
            </a:p>
          </p:txBody>
        </p:sp>
        <p:sp>
          <p:nvSpPr>
            <p:cNvPr id="11" name="矩形 10"/>
            <p:cNvSpPr/>
            <p:nvPr/>
          </p:nvSpPr>
          <p:spPr>
            <a:xfrm>
              <a:off x="1713469" y="3966519"/>
              <a:ext cx="1696995" cy="1227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2700" dirty="0">
                  <a:latin typeface="標楷體" panose="03000509000000000000" pitchFamily="65" charset="-120"/>
                  <a:ea typeface="標楷體" panose="03000509000000000000" pitchFamily="65" charset="-120"/>
                </a:rPr>
                <a:t>伺服器</a:t>
              </a:r>
              <a:endParaRPr lang="zh-TW" altLang="en-US" sz="2700" dirty="0">
                <a:latin typeface="標楷體" panose="03000509000000000000" pitchFamily="65" charset="-120"/>
                <a:ea typeface="標楷體" panose="03000509000000000000" pitchFamily="65" charset="-120"/>
              </a:endParaRPr>
            </a:p>
          </p:txBody>
        </p:sp>
      </p:grpSp>
      <p:sp>
        <p:nvSpPr>
          <p:cNvPr id="13" name="向下箭號 12"/>
          <p:cNvSpPr/>
          <p:nvPr/>
        </p:nvSpPr>
        <p:spPr>
          <a:xfrm rot="18656100">
            <a:off x="5784251" y="3179611"/>
            <a:ext cx="505173" cy="85928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2100" dirty="0">
              <a:latin typeface="標楷體" panose="03000509000000000000" pitchFamily="65" charset="-120"/>
              <a:ea typeface="標楷體" panose="03000509000000000000" pitchFamily="65" charset="-120"/>
            </a:endParaRPr>
          </a:p>
        </p:txBody>
      </p:sp>
      <p:sp>
        <p:nvSpPr>
          <p:cNvPr id="14" name="矩形 13"/>
          <p:cNvSpPr/>
          <p:nvPr/>
        </p:nvSpPr>
        <p:spPr>
          <a:xfrm>
            <a:off x="4540061" y="4188060"/>
            <a:ext cx="2079842" cy="46507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1600" b="1" dirty="0">
                <a:solidFill>
                  <a:srgbClr val="FF0000"/>
                </a:solidFill>
                <a:latin typeface="標楷體" panose="03000509000000000000" pitchFamily="65" charset="-120"/>
                <a:ea typeface="標楷體" panose="03000509000000000000" pitchFamily="65" charset="-120"/>
              </a:rPr>
              <a:t>收到要求後回傳</a:t>
            </a:r>
            <a:endParaRPr lang="en-US" altLang="zh-TW" sz="1600" b="1" dirty="0">
              <a:solidFill>
                <a:srgbClr val="FF0000"/>
              </a:solidFill>
              <a:latin typeface="標楷體" panose="03000509000000000000" pitchFamily="65" charset="-120"/>
              <a:ea typeface="標楷體" panose="03000509000000000000" pitchFamily="65" charset="-120"/>
            </a:endParaRPr>
          </a:p>
          <a:p>
            <a:pPr algn="ctr"/>
            <a:r>
              <a:rPr lang="zh-TW" altLang="en-US" sz="1600" b="1" dirty="0">
                <a:solidFill>
                  <a:srgbClr val="FF0000"/>
                </a:solidFill>
                <a:latin typeface="標楷體" panose="03000509000000000000" pitchFamily="65" charset="-120"/>
                <a:ea typeface="標楷體" panose="03000509000000000000" pitchFamily="65" charset="-120"/>
              </a:rPr>
              <a:t>來源端</a:t>
            </a:r>
            <a:r>
              <a:rPr lang="en-US" altLang="zh-TW" sz="1600" b="1" dirty="0">
                <a:solidFill>
                  <a:srgbClr val="FF0000"/>
                </a:solidFill>
                <a:latin typeface="標楷體" panose="03000509000000000000" pitchFamily="65" charset="-120"/>
                <a:ea typeface="標楷體" panose="03000509000000000000" pitchFamily="65" charset="-120"/>
              </a:rPr>
              <a:t>(</a:t>
            </a:r>
            <a:r>
              <a:rPr lang="zh-TW" altLang="en-US" sz="1600" b="1" dirty="0">
                <a:solidFill>
                  <a:srgbClr val="FF0000"/>
                </a:solidFill>
                <a:latin typeface="標楷體" panose="03000509000000000000" pitchFamily="65" charset="-120"/>
                <a:ea typeface="標楷體" panose="03000509000000000000" pitchFamily="65" charset="-120"/>
              </a:rPr>
              <a:t>偽造</a:t>
            </a:r>
            <a:r>
              <a:rPr lang="en-US" altLang="zh-TW" sz="1600" b="1" dirty="0">
                <a:solidFill>
                  <a:srgbClr val="FF0000"/>
                </a:solidFill>
                <a:latin typeface="標楷體" panose="03000509000000000000" pitchFamily="65" charset="-120"/>
                <a:ea typeface="標楷體" panose="03000509000000000000" pitchFamily="65" charset="-120"/>
              </a:rPr>
              <a:t>IP)</a:t>
            </a:r>
            <a:r>
              <a:rPr lang="zh-TW" altLang="en-US" sz="1600" b="1" dirty="0">
                <a:solidFill>
                  <a:srgbClr val="FF0000"/>
                </a:solidFill>
                <a:latin typeface="標楷體" panose="03000509000000000000" pitchFamily="65" charset="-120"/>
                <a:ea typeface="標楷體" panose="03000509000000000000" pitchFamily="65" charset="-120"/>
              </a:rPr>
              <a:t>資訊</a:t>
            </a:r>
          </a:p>
        </p:txBody>
      </p:sp>
      <p:grpSp>
        <p:nvGrpSpPr>
          <p:cNvPr id="16" name="群組 15"/>
          <p:cNvGrpSpPr/>
          <p:nvPr/>
        </p:nvGrpSpPr>
        <p:grpSpPr>
          <a:xfrm>
            <a:off x="6849180" y="3943350"/>
            <a:ext cx="1272746" cy="1231041"/>
            <a:chOff x="1713469" y="3966519"/>
            <a:chExt cx="1696995" cy="1641388"/>
          </a:xfrm>
        </p:grpSpPr>
        <p:sp>
          <p:nvSpPr>
            <p:cNvPr id="17" name="等腰三角形 16"/>
            <p:cNvSpPr/>
            <p:nvPr/>
          </p:nvSpPr>
          <p:spPr>
            <a:xfrm>
              <a:off x="2055339" y="4858264"/>
              <a:ext cx="1013254" cy="74964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latin typeface="標楷體" panose="03000509000000000000" pitchFamily="65" charset="-120"/>
                <a:ea typeface="標楷體" panose="03000509000000000000" pitchFamily="65" charset="-120"/>
              </a:endParaRPr>
            </a:p>
          </p:txBody>
        </p:sp>
        <p:sp>
          <p:nvSpPr>
            <p:cNvPr id="18" name="矩形 17"/>
            <p:cNvSpPr/>
            <p:nvPr/>
          </p:nvSpPr>
          <p:spPr>
            <a:xfrm>
              <a:off x="1713469" y="3966519"/>
              <a:ext cx="1696995" cy="1227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700" dirty="0">
                  <a:latin typeface="標楷體" panose="03000509000000000000" pitchFamily="65" charset="-120"/>
                  <a:ea typeface="標楷體" panose="03000509000000000000" pitchFamily="65" charset="-120"/>
                </a:rPr>
                <a:t>目的端</a:t>
              </a:r>
            </a:p>
          </p:txBody>
        </p:sp>
      </p:grpSp>
      <p:grpSp>
        <p:nvGrpSpPr>
          <p:cNvPr id="23" name="群組 22"/>
          <p:cNvGrpSpPr/>
          <p:nvPr/>
        </p:nvGrpSpPr>
        <p:grpSpPr>
          <a:xfrm>
            <a:off x="6568535" y="3750100"/>
            <a:ext cx="1797728" cy="1417633"/>
            <a:chOff x="8275623" y="4235656"/>
            <a:chExt cx="2396971" cy="1890177"/>
          </a:xfrm>
        </p:grpSpPr>
        <p:sp>
          <p:nvSpPr>
            <p:cNvPr id="21" name="爆炸 2 20"/>
            <p:cNvSpPr/>
            <p:nvPr/>
          </p:nvSpPr>
          <p:spPr>
            <a:xfrm>
              <a:off x="8275623" y="4235656"/>
              <a:ext cx="2396971" cy="1890177"/>
            </a:xfrm>
            <a:prstGeom prst="irregularSeal2">
              <a:avLst/>
            </a:prstGeom>
            <a:solidFill>
              <a:srgbClr val="FFFF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800" dirty="0">
                <a:solidFill>
                  <a:srgbClr val="FF0000"/>
                </a:solidFill>
                <a:latin typeface="標楷體" panose="03000509000000000000" pitchFamily="65" charset="-120"/>
                <a:ea typeface="標楷體" panose="03000509000000000000" pitchFamily="65" charset="-120"/>
              </a:endParaRPr>
            </a:p>
          </p:txBody>
        </p:sp>
        <p:sp>
          <p:nvSpPr>
            <p:cNvPr id="22" name="矩形 21"/>
            <p:cNvSpPr/>
            <p:nvPr/>
          </p:nvSpPr>
          <p:spPr>
            <a:xfrm>
              <a:off x="8617494" y="5006015"/>
              <a:ext cx="1455938" cy="521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FF0000"/>
                  </a:solidFill>
                  <a:latin typeface="標楷體" panose="03000509000000000000" pitchFamily="65" charset="-120"/>
                  <a:ea typeface="標楷體" panose="03000509000000000000" pitchFamily="65" charset="-120"/>
                </a:rPr>
                <a:t>DDOS</a:t>
              </a:r>
              <a:endParaRPr lang="zh-TW" altLang="en-US" sz="2400" b="1" dirty="0">
                <a:solidFill>
                  <a:srgbClr val="FF0000"/>
                </a:solidFill>
                <a:latin typeface="標楷體" panose="03000509000000000000" pitchFamily="65" charset="-120"/>
                <a:ea typeface="標楷體" panose="03000509000000000000" pitchFamily="65" charset="-120"/>
              </a:endParaRPr>
            </a:p>
          </p:txBody>
        </p:sp>
      </p:grpSp>
      <p:sp>
        <p:nvSpPr>
          <p:cNvPr id="20" name="矩形 19"/>
          <p:cNvSpPr/>
          <p:nvPr/>
        </p:nvSpPr>
        <p:spPr>
          <a:xfrm>
            <a:off x="3440584" y="188640"/>
            <a:ext cx="2441694" cy="769441"/>
          </a:xfrm>
          <a:prstGeom prst="rect">
            <a:avLst/>
          </a:prstGeom>
        </p:spPr>
        <p:txBody>
          <a:bodyPr wrap="none">
            <a:spAutoFit/>
          </a:bodyPr>
          <a:lstStyle/>
          <a:p>
            <a:pPr algn="ctr"/>
            <a:r>
              <a:rPr lang="zh-TW" altLang="zh-TW" sz="4400" dirty="0" smtClean="0">
                <a:solidFill>
                  <a:schemeClr val="tx2"/>
                </a:solidFill>
                <a:latin typeface="標楷體" panose="03000509000000000000" pitchFamily="65" charset="-120"/>
                <a:cs typeface="+mj-cs"/>
              </a:rPr>
              <a:t>反射攻擊</a:t>
            </a:r>
            <a:endParaRPr lang="zh-TW" altLang="en-US" sz="4400" dirty="0">
              <a:solidFill>
                <a:schemeClr val="tx2"/>
              </a:solidFill>
              <a:latin typeface="標楷體" panose="03000509000000000000" pitchFamily="65" charset="-120"/>
              <a:cs typeface="+mj-cs"/>
            </a:endParaRPr>
          </a:p>
        </p:txBody>
      </p:sp>
    </p:spTree>
    <p:extLst>
      <p:ext uri="{BB962C8B-B14F-4D97-AF65-F5344CB8AC3E}">
        <p14:creationId xmlns:p14="http://schemas.microsoft.com/office/powerpoint/2010/main" val="240645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1+#ppt_w/2"/>
                                          </p:val>
                                        </p:tav>
                                        <p:tav tm="100000">
                                          <p:val>
                                            <p:strVal val="#ppt_x"/>
                                          </p:val>
                                        </p:tav>
                                      </p:tavLst>
                                    </p:anim>
                                    <p:anim calcmode="lin" valueType="num">
                                      <p:cBhvr additive="base">
                                        <p:cTn id="2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animBg="1"/>
      <p:bldP spid="1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440584" y="188640"/>
            <a:ext cx="2441694" cy="769441"/>
          </a:xfrm>
          <a:prstGeom prst="rect">
            <a:avLst/>
          </a:prstGeom>
        </p:spPr>
        <p:txBody>
          <a:bodyPr wrap="none">
            <a:spAutoFit/>
          </a:bodyPr>
          <a:lstStyle/>
          <a:p>
            <a:pPr algn="ctr"/>
            <a:r>
              <a:rPr lang="zh-TW" altLang="zh-TW" sz="4400" dirty="0" smtClean="0">
                <a:solidFill>
                  <a:schemeClr val="tx2"/>
                </a:solidFill>
                <a:latin typeface="標楷體" panose="03000509000000000000" pitchFamily="65" charset="-120"/>
                <a:cs typeface="+mj-cs"/>
              </a:rPr>
              <a:t>反射攻擊</a:t>
            </a:r>
            <a:endParaRPr lang="zh-TW" altLang="en-US" sz="4400" dirty="0">
              <a:solidFill>
                <a:schemeClr val="tx2"/>
              </a:solidFill>
              <a:latin typeface="標楷體" panose="03000509000000000000" pitchFamily="65" charset="-120"/>
              <a:cs typeface="+mj-cs"/>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3934"/>
            <a:ext cx="9144000" cy="4930132"/>
          </a:xfrm>
          <a:prstGeom prst="rect">
            <a:avLst/>
          </a:prstGeom>
        </p:spPr>
      </p:pic>
    </p:spTree>
    <p:extLst>
      <p:ext uri="{BB962C8B-B14F-4D97-AF65-F5344CB8AC3E}">
        <p14:creationId xmlns:p14="http://schemas.microsoft.com/office/powerpoint/2010/main" val="191893113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txBox="1">
            <a:spLocks/>
          </p:cNvSpPr>
          <p:nvPr/>
        </p:nvSpPr>
        <p:spPr>
          <a:xfrm>
            <a:off x="1043608" y="1340768"/>
            <a:ext cx="7514035" cy="4608512"/>
          </a:xfrm>
          <a:prstGeom prst="rect">
            <a:avLst/>
          </a:prstGeom>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342900" indent="-342900">
              <a:lnSpc>
                <a:spcPct val="80000"/>
              </a:lnSpc>
              <a:spcAft>
                <a:spcPct val="0"/>
              </a:spcAft>
            </a:pPr>
            <a:r>
              <a:rPr lang="zh-TW" altLang="zh-TW" sz="3000" b="1" dirty="0">
                <a:latin typeface="標楷體" panose="03000509000000000000" pitchFamily="65" charset="-120"/>
                <a:ea typeface="標楷體" panose="03000509000000000000" pitchFamily="65" charset="-120"/>
              </a:rPr>
              <a:t>放大攻擊</a:t>
            </a:r>
          </a:p>
          <a:p>
            <a:pPr marL="0" indent="0">
              <a:buNone/>
            </a:pPr>
            <a:r>
              <a:rPr lang="zh-TW" altLang="zh-TW" sz="3000" dirty="0">
                <a:latin typeface="標楷體" panose="03000509000000000000" pitchFamily="65" charset="-120"/>
                <a:ea typeface="標楷體" panose="03000509000000000000" pitchFamily="65" charset="-120"/>
              </a:rPr>
              <a:t>攻擊原理是利用了請求和回應的不平衡性，舉個簡單的例子，發送一個</a:t>
            </a:r>
            <a:r>
              <a:rPr lang="en-US" altLang="zh-TW" sz="3000" dirty="0">
                <a:latin typeface="標楷體" panose="03000509000000000000" pitchFamily="65" charset="-120"/>
                <a:ea typeface="標楷體" panose="03000509000000000000" pitchFamily="65" charset="-120"/>
              </a:rPr>
              <a:t>50</a:t>
            </a:r>
            <a:r>
              <a:rPr lang="zh-TW" altLang="zh-TW" sz="3000" dirty="0">
                <a:latin typeface="標楷體" panose="03000509000000000000" pitchFamily="65" charset="-120"/>
                <a:ea typeface="標楷體" panose="03000509000000000000" pitchFamily="65" charset="-120"/>
              </a:rPr>
              <a:t>位元組大小的請求包，返回</a:t>
            </a:r>
            <a:r>
              <a:rPr lang="en-US" altLang="zh-TW" sz="3000" dirty="0">
                <a:latin typeface="標楷體" panose="03000509000000000000" pitchFamily="65" charset="-120"/>
                <a:ea typeface="標楷體" panose="03000509000000000000" pitchFamily="65" charset="-120"/>
              </a:rPr>
              <a:t>1</a:t>
            </a:r>
            <a:r>
              <a:rPr lang="zh-TW" altLang="zh-TW" sz="3000" dirty="0">
                <a:latin typeface="標楷體" panose="03000509000000000000" pitchFamily="65" charset="-120"/>
                <a:ea typeface="標楷體" panose="03000509000000000000" pitchFamily="65" charset="-120"/>
              </a:rPr>
              <a:t>個或多個上百位元組的應答包，即數十倍、上百倍的放大的攻擊流量。結合反射攻擊，使應答包的目的</a:t>
            </a:r>
            <a:r>
              <a:rPr lang="en-US" altLang="zh-TW" sz="3000" dirty="0">
                <a:latin typeface="標楷體" panose="03000509000000000000" pitchFamily="65" charset="-120"/>
                <a:ea typeface="標楷體" panose="03000509000000000000" pitchFamily="65" charset="-120"/>
              </a:rPr>
              <a:t>IP</a:t>
            </a:r>
            <a:r>
              <a:rPr lang="zh-TW" altLang="zh-TW" sz="3000" dirty="0">
                <a:latin typeface="標楷體" panose="03000509000000000000" pitchFamily="65" charset="-120"/>
                <a:ea typeface="標楷體" panose="03000509000000000000" pitchFamily="65" charset="-120"/>
              </a:rPr>
              <a:t>指向被攻擊主機</a:t>
            </a:r>
            <a:r>
              <a:rPr lang="en-US" altLang="zh-TW" sz="3000" dirty="0">
                <a:latin typeface="標楷體" panose="03000509000000000000" pitchFamily="65" charset="-120"/>
                <a:ea typeface="標楷體" panose="03000509000000000000" pitchFamily="65" charset="-120"/>
              </a:rPr>
              <a:t>IP</a:t>
            </a:r>
            <a:r>
              <a:rPr lang="zh-TW" altLang="zh-TW" sz="3000" dirty="0">
                <a:latin typeface="標楷體" panose="03000509000000000000" pitchFamily="65" charset="-120"/>
                <a:ea typeface="標楷體" panose="03000509000000000000" pitchFamily="65" charset="-120"/>
              </a:rPr>
              <a:t>，可達到四兩撥千斤的效果。</a:t>
            </a:r>
          </a:p>
          <a:p>
            <a:endParaRPr lang="zh-TW" altLang="en-US" sz="1800" dirty="0"/>
          </a:p>
        </p:txBody>
      </p:sp>
      <p:sp>
        <p:nvSpPr>
          <p:cNvPr id="4" name="矩形 3"/>
          <p:cNvSpPr/>
          <p:nvPr/>
        </p:nvSpPr>
        <p:spPr>
          <a:xfrm>
            <a:off x="2876327" y="188640"/>
            <a:ext cx="3570209" cy="769441"/>
          </a:xfrm>
          <a:prstGeom prst="rect">
            <a:avLst/>
          </a:prstGeom>
        </p:spPr>
        <p:txBody>
          <a:bodyPr wrap="none">
            <a:spAutoFit/>
          </a:bodyPr>
          <a:lstStyle/>
          <a:p>
            <a:pPr algn="ctr"/>
            <a:r>
              <a:rPr lang="zh-TW" altLang="zh-TW" sz="4400" dirty="0">
                <a:solidFill>
                  <a:schemeClr val="tx2"/>
                </a:solidFill>
                <a:latin typeface="標楷體" panose="03000509000000000000" pitchFamily="65" charset="-120"/>
                <a:cs typeface="+mj-cs"/>
              </a:rPr>
              <a:t>反射放大攻擊</a:t>
            </a:r>
            <a:endParaRPr lang="zh-TW" altLang="en-US" sz="4400" dirty="0">
              <a:solidFill>
                <a:schemeClr val="tx2"/>
              </a:solidFill>
              <a:latin typeface="標楷體" panose="03000509000000000000" pitchFamily="65" charset="-120"/>
              <a:cs typeface="+mj-cs"/>
            </a:endParaRPr>
          </a:p>
        </p:txBody>
      </p:sp>
    </p:spTree>
    <p:extLst>
      <p:ext uri="{BB962C8B-B14F-4D97-AF65-F5344CB8AC3E}">
        <p14:creationId xmlns:p14="http://schemas.microsoft.com/office/powerpoint/2010/main" val="272390537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37676" y="260648"/>
            <a:ext cx="4076516" cy="721326"/>
          </a:xfrm>
        </p:spPr>
        <p:txBody>
          <a:bodyPr/>
          <a:lstStyle/>
          <a:p>
            <a:r>
              <a:rPr lang="zh-TW" altLang="en-US" dirty="0" smtClean="0">
                <a:latin typeface="標楷體" panose="03000509000000000000" pitchFamily="65" charset="-120"/>
                <a:ea typeface="標楷體" panose="03000509000000000000" pitchFamily="65" charset="-120"/>
              </a:rPr>
              <a:t>放</a:t>
            </a:r>
            <a:r>
              <a:rPr lang="zh-TW" altLang="en-US" dirty="0">
                <a:latin typeface="標楷體" panose="03000509000000000000" pitchFamily="65" charset="-120"/>
                <a:ea typeface="標楷體" panose="03000509000000000000" pitchFamily="65" charset="-120"/>
              </a:rPr>
              <a:t>大</a:t>
            </a:r>
            <a:r>
              <a:rPr lang="zh-TW" altLang="zh-TW" dirty="0" smtClean="0">
                <a:latin typeface="標楷體" panose="03000509000000000000" pitchFamily="65" charset="-120"/>
                <a:ea typeface="標楷體" panose="03000509000000000000" pitchFamily="65" charset="-120"/>
              </a:rPr>
              <a:t>攻擊</a:t>
            </a:r>
            <a:endParaRPr lang="zh-TW" altLang="en-US" dirty="0">
              <a:latin typeface="標楷體" panose="03000509000000000000" pitchFamily="65" charset="-120"/>
              <a:ea typeface="標楷體" panose="03000509000000000000" pitchFamily="65" charset="-120"/>
            </a:endParaRPr>
          </a:p>
        </p:txBody>
      </p:sp>
      <p:grpSp>
        <p:nvGrpSpPr>
          <p:cNvPr id="6" name="群組 5"/>
          <p:cNvGrpSpPr/>
          <p:nvPr/>
        </p:nvGrpSpPr>
        <p:grpSpPr>
          <a:xfrm>
            <a:off x="1173892" y="3943350"/>
            <a:ext cx="1272746" cy="1231041"/>
            <a:chOff x="1713469" y="3966519"/>
            <a:chExt cx="1696995" cy="1641388"/>
          </a:xfrm>
        </p:grpSpPr>
        <p:sp>
          <p:nvSpPr>
            <p:cNvPr id="5" name="等腰三角形 4"/>
            <p:cNvSpPr/>
            <p:nvPr/>
          </p:nvSpPr>
          <p:spPr>
            <a:xfrm>
              <a:off x="2055339" y="4858264"/>
              <a:ext cx="1013254" cy="74964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latin typeface="標楷體" panose="03000509000000000000" pitchFamily="65" charset="-120"/>
                <a:ea typeface="標楷體" panose="03000509000000000000" pitchFamily="65" charset="-120"/>
              </a:endParaRPr>
            </a:p>
          </p:txBody>
        </p:sp>
        <p:sp>
          <p:nvSpPr>
            <p:cNvPr id="4" name="矩形 3"/>
            <p:cNvSpPr/>
            <p:nvPr/>
          </p:nvSpPr>
          <p:spPr>
            <a:xfrm>
              <a:off x="1713469" y="3966519"/>
              <a:ext cx="1696995" cy="1227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700" dirty="0">
                  <a:latin typeface="標楷體" panose="03000509000000000000" pitchFamily="65" charset="-120"/>
                  <a:ea typeface="標楷體" panose="03000509000000000000" pitchFamily="65" charset="-120"/>
                </a:rPr>
                <a:t>攻擊端</a:t>
              </a:r>
            </a:p>
          </p:txBody>
        </p:sp>
      </p:grpSp>
      <p:sp>
        <p:nvSpPr>
          <p:cNvPr id="7" name="向下箭號 6"/>
          <p:cNvSpPr/>
          <p:nvPr/>
        </p:nvSpPr>
        <p:spPr>
          <a:xfrm rot="13833459">
            <a:off x="2889680" y="3179612"/>
            <a:ext cx="505173" cy="859286"/>
          </a:xfrm>
          <a:prstGeom prst="downArrow">
            <a:avLst/>
          </a:prstGeom>
          <a:solidFill>
            <a:srgbClr val="FF33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2100" dirty="0">
              <a:latin typeface="標楷體" panose="03000509000000000000" pitchFamily="65" charset="-120"/>
              <a:ea typeface="標楷體" panose="03000509000000000000" pitchFamily="65" charset="-120"/>
            </a:endParaRPr>
          </a:p>
        </p:txBody>
      </p:sp>
      <p:sp>
        <p:nvSpPr>
          <p:cNvPr id="8" name="矩形 7"/>
          <p:cNvSpPr/>
          <p:nvPr/>
        </p:nvSpPr>
        <p:spPr>
          <a:xfrm>
            <a:off x="1547664" y="4077272"/>
            <a:ext cx="2789034" cy="46507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2100" b="1" dirty="0">
                <a:solidFill>
                  <a:srgbClr val="FF0000"/>
                </a:solidFill>
                <a:latin typeface="標楷體" panose="03000509000000000000" pitchFamily="65" charset="-120"/>
                <a:ea typeface="標楷體" panose="03000509000000000000" pitchFamily="65" charset="-120"/>
              </a:rPr>
              <a:t>偽造</a:t>
            </a:r>
            <a:r>
              <a:rPr lang="en-US" altLang="zh-TW" sz="2100" b="1" dirty="0">
                <a:solidFill>
                  <a:srgbClr val="FF0000"/>
                </a:solidFill>
                <a:latin typeface="標楷體" panose="03000509000000000000" pitchFamily="65" charset="-120"/>
                <a:ea typeface="標楷體" panose="03000509000000000000" pitchFamily="65" charset="-120"/>
              </a:rPr>
              <a:t>IP(</a:t>
            </a:r>
            <a:r>
              <a:rPr lang="zh-TW" altLang="en-US" sz="2100" b="1" dirty="0">
                <a:solidFill>
                  <a:srgbClr val="FF0000"/>
                </a:solidFill>
                <a:latin typeface="標楷體" panose="03000509000000000000" pitchFamily="65" charset="-120"/>
                <a:ea typeface="標楷體" panose="03000509000000000000" pitchFamily="65" charset="-120"/>
              </a:rPr>
              <a:t>目的端</a:t>
            </a:r>
            <a:r>
              <a:rPr lang="en-US" altLang="zh-TW" sz="2100" b="1" dirty="0">
                <a:solidFill>
                  <a:srgbClr val="FF0000"/>
                </a:solidFill>
                <a:latin typeface="標楷體" panose="03000509000000000000" pitchFamily="65" charset="-120"/>
                <a:ea typeface="標楷體" panose="03000509000000000000" pitchFamily="65" charset="-120"/>
              </a:rPr>
              <a:t>IP)</a:t>
            </a:r>
          </a:p>
          <a:p>
            <a:pPr algn="ctr"/>
            <a:r>
              <a:rPr lang="zh-TW" altLang="en-US" sz="2100" b="1" dirty="0">
                <a:solidFill>
                  <a:srgbClr val="FF0000"/>
                </a:solidFill>
                <a:latin typeface="標楷體" panose="03000509000000000000" pitchFamily="65" charset="-120"/>
                <a:ea typeface="標楷體" panose="03000509000000000000" pitchFamily="65" charset="-120"/>
              </a:rPr>
              <a:t>要求回傳資訊</a:t>
            </a:r>
          </a:p>
        </p:txBody>
      </p:sp>
      <p:grpSp>
        <p:nvGrpSpPr>
          <p:cNvPr id="9" name="群組 8"/>
          <p:cNvGrpSpPr/>
          <p:nvPr/>
        </p:nvGrpSpPr>
        <p:grpSpPr>
          <a:xfrm>
            <a:off x="3860359" y="2525717"/>
            <a:ext cx="1272746" cy="1231041"/>
            <a:chOff x="1713469" y="3966519"/>
            <a:chExt cx="1696995" cy="1641388"/>
          </a:xfrm>
        </p:grpSpPr>
        <p:sp>
          <p:nvSpPr>
            <p:cNvPr id="10" name="等腰三角形 9"/>
            <p:cNvSpPr/>
            <p:nvPr/>
          </p:nvSpPr>
          <p:spPr>
            <a:xfrm>
              <a:off x="2055339" y="4858264"/>
              <a:ext cx="1013254" cy="74964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latin typeface="標楷體" panose="03000509000000000000" pitchFamily="65" charset="-120"/>
                <a:ea typeface="標楷體" panose="03000509000000000000" pitchFamily="65" charset="-120"/>
              </a:endParaRPr>
            </a:p>
          </p:txBody>
        </p:sp>
        <p:sp>
          <p:nvSpPr>
            <p:cNvPr id="11" name="矩形 10"/>
            <p:cNvSpPr/>
            <p:nvPr/>
          </p:nvSpPr>
          <p:spPr>
            <a:xfrm>
              <a:off x="1713469" y="3966519"/>
              <a:ext cx="1696995" cy="1227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2700" dirty="0">
                  <a:latin typeface="標楷體" panose="03000509000000000000" pitchFamily="65" charset="-120"/>
                  <a:ea typeface="標楷體" panose="03000509000000000000" pitchFamily="65" charset="-120"/>
                </a:rPr>
                <a:t>伺服器</a:t>
              </a:r>
              <a:endParaRPr lang="zh-TW" altLang="en-US" sz="2700" dirty="0">
                <a:latin typeface="標楷體" panose="03000509000000000000" pitchFamily="65" charset="-120"/>
                <a:ea typeface="標楷體" panose="03000509000000000000" pitchFamily="65" charset="-120"/>
              </a:endParaRPr>
            </a:p>
          </p:txBody>
        </p:sp>
      </p:grpSp>
      <p:sp>
        <p:nvSpPr>
          <p:cNvPr id="13" name="向下箭號 12"/>
          <p:cNvSpPr/>
          <p:nvPr/>
        </p:nvSpPr>
        <p:spPr>
          <a:xfrm rot="18656100">
            <a:off x="5784251" y="3179611"/>
            <a:ext cx="505173" cy="859286"/>
          </a:xfrm>
          <a:prstGeom prst="downArrow">
            <a:avLst/>
          </a:prstGeom>
          <a:solidFill>
            <a:srgbClr val="FF33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2100" dirty="0">
              <a:latin typeface="標楷體" panose="03000509000000000000" pitchFamily="65" charset="-120"/>
              <a:ea typeface="標楷體" panose="03000509000000000000" pitchFamily="65" charset="-120"/>
            </a:endParaRPr>
          </a:p>
        </p:txBody>
      </p:sp>
      <p:grpSp>
        <p:nvGrpSpPr>
          <p:cNvPr id="16" name="群組 15"/>
          <p:cNvGrpSpPr/>
          <p:nvPr/>
        </p:nvGrpSpPr>
        <p:grpSpPr>
          <a:xfrm>
            <a:off x="6849180" y="3943350"/>
            <a:ext cx="1272746" cy="1231041"/>
            <a:chOff x="1713469" y="3966519"/>
            <a:chExt cx="1696995" cy="1641388"/>
          </a:xfrm>
        </p:grpSpPr>
        <p:sp>
          <p:nvSpPr>
            <p:cNvPr id="17" name="等腰三角形 16"/>
            <p:cNvSpPr/>
            <p:nvPr/>
          </p:nvSpPr>
          <p:spPr>
            <a:xfrm>
              <a:off x="2055339" y="4858264"/>
              <a:ext cx="1013254" cy="74964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latin typeface="標楷體" panose="03000509000000000000" pitchFamily="65" charset="-120"/>
                <a:ea typeface="標楷體" panose="03000509000000000000" pitchFamily="65" charset="-120"/>
              </a:endParaRPr>
            </a:p>
          </p:txBody>
        </p:sp>
        <p:sp>
          <p:nvSpPr>
            <p:cNvPr id="18" name="矩形 17"/>
            <p:cNvSpPr/>
            <p:nvPr/>
          </p:nvSpPr>
          <p:spPr>
            <a:xfrm>
              <a:off x="1713469" y="3966519"/>
              <a:ext cx="1696995" cy="1227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700" dirty="0">
                  <a:latin typeface="標楷體" panose="03000509000000000000" pitchFamily="65" charset="-120"/>
                  <a:ea typeface="標楷體" panose="03000509000000000000" pitchFamily="65" charset="-120"/>
                </a:rPr>
                <a:t>目的端</a:t>
              </a:r>
            </a:p>
          </p:txBody>
        </p:sp>
      </p:grpSp>
      <p:sp>
        <p:nvSpPr>
          <p:cNvPr id="14" name="矩形 13"/>
          <p:cNvSpPr/>
          <p:nvPr/>
        </p:nvSpPr>
        <p:spPr>
          <a:xfrm>
            <a:off x="4716694" y="4077271"/>
            <a:ext cx="2735626" cy="46507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2100" b="1" dirty="0">
                <a:solidFill>
                  <a:srgbClr val="FF0000"/>
                </a:solidFill>
                <a:latin typeface="標楷體" panose="03000509000000000000" pitchFamily="65" charset="-120"/>
                <a:ea typeface="標楷體" panose="03000509000000000000" pitchFamily="65" charset="-120"/>
              </a:rPr>
              <a:t>收到要求後回傳</a:t>
            </a:r>
            <a:endParaRPr lang="en-US" altLang="zh-TW" sz="2100" b="1" dirty="0">
              <a:solidFill>
                <a:srgbClr val="FF0000"/>
              </a:solidFill>
              <a:latin typeface="標楷體" panose="03000509000000000000" pitchFamily="65" charset="-120"/>
              <a:ea typeface="標楷體" panose="03000509000000000000" pitchFamily="65" charset="-120"/>
            </a:endParaRPr>
          </a:p>
          <a:p>
            <a:pPr algn="ctr"/>
            <a:r>
              <a:rPr lang="zh-TW" altLang="en-US" sz="2100" b="1" dirty="0">
                <a:solidFill>
                  <a:srgbClr val="FF0000"/>
                </a:solidFill>
                <a:latin typeface="標楷體" panose="03000509000000000000" pitchFamily="65" charset="-120"/>
                <a:ea typeface="標楷體" panose="03000509000000000000" pitchFamily="65" charset="-120"/>
              </a:rPr>
              <a:t>來源端</a:t>
            </a:r>
            <a:r>
              <a:rPr lang="en-US" altLang="zh-TW" sz="2100" b="1" dirty="0">
                <a:solidFill>
                  <a:srgbClr val="FF0000"/>
                </a:solidFill>
                <a:latin typeface="標楷體" panose="03000509000000000000" pitchFamily="65" charset="-120"/>
                <a:ea typeface="標楷體" panose="03000509000000000000" pitchFamily="65" charset="-120"/>
              </a:rPr>
              <a:t>(</a:t>
            </a:r>
            <a:r>
              <a:rPr lang="zh-TW" altLang="en-US" sz="2100" b="1" dirty="0">
                <a:solidFill>
                  <a:srgbClr val="FF0000"/>
                </a:solidFill>
                <a:latin typeface="標楷體" panose="03000509000000000000" pitchFamily="65" charset="-120"/>
                <a:ea typeface="標楷體" panose="03000509000000000000" pitchFamily="65" charset="-120"/>
              </a:rPr>
              <a:t>偽造</a:t>
            </a:r>
            <a:r>
              <a:rPr lang="en-US" altLang="zh-TW" sz="2100" b="1" dirty="0">
                <a:solidFill>
                  <a:srgbClr val="FF0000"/>
                </a:solidFill>
                <a:latin typeface="標楷體" panose="03000509000000000000" pitchFamily="65" charset="-120"/>
                <a:ea typeface="標楷體" panose="03000509000000000000" pitchFamily="65" charset="-120"/>
              </a:rPr>
              <a:t>IP)</a:t>
            </a:r>
            <a:r>
              <a:rPr lang="zh-TW" altLang="en-US" sz="2100" b="1" dirty="0">
                <a:solidFill>
                  <a:srgbClr val="FF0000"/>
                </a:solidFill>
                <a:latin typeface="標楷體" panose="03000509000000000000" pitchFamily="65" charset="-120"/>
                <a:ea typeface="標楷體" panose="03000509000000000000" pitchFamily="65" charset="-120"/>
              </a:rPr>
              <a:t>資訊</a:t>
            </a:r>
          </a:p>
        </p:txBody>
      </p:sp>
      <p:sp>
        <p:nvSpPr>
          <p:cNvPr id="19" name="矩形 18"/>
          <p:cNvSpPr/>
          <p:nvPr/>
        </p:nvSpPr>
        <p:spPr>
          <a:xfrm>
            <a:off x="899592" y="2671857"/>
            <a:ext cx="2545731" cy="46507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2100" b="1" dirty="0">
                <a:solidFill>
                  <a:srgbClr val="FF0000"/>
                </a:solidFill>
                <a:latin typeface="標楷體" panose="03000509000000000000" pitchFamily="65" charset="-120"/>
                <a:ea typeface="標楷體" panose="03000509000000000000" pitchFamily="65" charset="-120"/>
              </a:rPr>
              <a:t>輸入要求回傳指令</a:t>
            </a:r>
            <a:endParaRPr lang="en-US" altLang="zh-TW" sz="2100" b="1" dirty="0">
              <a:solidFill>
                <a:srgbClr val="FF0000"/>
              </a:solidFill>
              <a:latin typeface="標楷體" panose="03000509000000000000" pitchFamily="65" charset="-120"/>
              <a:ea typeface="標楷體" panose="03000509000000000000" pitchFamily="65" charset="-120"/>
            </a:endParaRPr>
          </a:p>
          <a:p>
            <a:pPr algn="ctr"/>
            <a:r>
              <a:rPr lang="en-US" altLang="zh-TW" sz="2100" b="1" dirty="0">
                <a:solidFill>
                  <a:srgbClr val="FF0000"/>
                </a:solidFill>
                <a:latin typeface="標楷體" panose="03000509000000000000" pitchFamily="65" charset="-120"/>
                <a:ea typeface="標楷體" panose="03000509000000000000" pitchFamily="65" charset="-120"/>
              </a:rPr>
              <a:t>(32Bytes)</a:t>
            </a:r>
            <a:endParaRPr lang="zh-TW" altLang="en-US" sz="2100" b="1" dirty="0">
              <a:solidFill>
                <a:srgbClr val="FF0000"/>
              </a:solidFill>
              <a:latin typeface="標楷體" panose="03000509000000000000" pitchFamily="65" charset="-120"/>
              <a:ea typeface="標楷體" panose="03000509000000000000" pitchFamily="65" charset="-120"/>
            </a:endParaRPr>
          </a:p>
        </p:txBody>
      </p:sp>
      <p:sp>
        <p:nvSpPr>
          <p:cNvPr id="20" name="矩形 19"/>
          <p:cNvSpPr/>
          <p:nvPr/>
        </p:nvSpPr>
        <p:spPr>
          <a:xfrm>
            <a:off x="5560042" y="2671857"/>
            <a:ext cx="2108301" cy="46507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sz="2100" b="1" dirty="0">
                <a:solidFill>
                  <a:srgbClr val="FF0000"/>
                </a:solidFill>
                <a:latin typeface="標楷體" panose="03000509000000000000" pitchFamily="65" charset="-120"/>
                <a:ea typeface="標楷體" panose="03000509000000000000" pitchFamily="65" charset="-120"/>
              </a:rPr>
              <a:t>回傳資料</a:t>
            </a:r>
            <a:r>
              <a:rPr lang="en-US" altLang="zh-TW" sz="2100" b="1" dirty="0">
                <a:solidFill>
                  <a:srgbClr val="FF0000"/>
                </a:solidFill>
                <a:latin typeface="標楷體" panose="03000509000000000000" pitchFamily="65" charset="-120"/>
                <a:ea typeface="標楷體" panose="03000509000000000000" pitchFamily="65" charset="-120"/>
              </a:rPr>
              <a:t> (3200Bytes)</a:t>
            </a:r>
            <a:endParaRPr lang="zh-TW" altLang="en-US" sz="2100" b="1" dirty="0">
              <a:solidFill>
                <a:srgbClr val="FF0000"/>
              </a:solidFill>
              <a:latin typeface="標楷體" panose="03000509000000000000" pitchFamily="65" charset="-120"/>
              <a:ea typeface="標楷體" panose="03000509000000000000" pitchFamily="65" charset="-120"/>
            </a:endParaRPr>
          </a:p>
        </p:txBody>
      </p:sp>
      <p:grpSp>
        <p:nvGrpSpPr>
          <p:cNvPr id="24" name="群組 23"/>
          <p:cNvGrpSpPr/>
          <p:nvPr/>
        </p:nvGrpSpPr>
        <p:grpSpPr>
          <a:xfrm>
            <a:off x="3281738" y="2752743"/>
            <a:ext cx="2750639" cy="1939660"/>
            <a:chOff x="8275623" y="4235656"/>
            <a:chExt cx="2396971" cy="1890177"/>
          </a:xfrm>
        </p:grpSpPr>
        <p:sp>
          <p:nvSpPr>
            <p:cNvPr id="25" name="爆炸 2 24"/>
            <p:cNvSpPr/>
            <p:nvPr/>
          </p:nvSpPr>
          <p:spPr>
            <a:xfrm>
              <a:off x="8275623" y="4235656"/>
              <a:ext cx="2396971" cy="1890177"/>
            </a:xfrm>
            <a:prstGeom prst="irregularSeal2">
              <a:avLst/>
            </a:prstGeom>
            <a:solidFill>
              <a:srgbClr val="FFFF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800" dirty="0">
                <a:solidFill>
                  <a:srgbClr val="FF0000"/>
                </a:solidFill>
                <a:latin typeface="標楷體" panose="03000509000000000000" pitchFamily="65" charset="-120"/>
                <a:ea typeface="標楷體" panose="03000509000000000000" pitchFamily="65" charset="-120"/>
              </a:endParaRPr>
            </a:p>
          </p:txBody>
        </p:sp>
        <p:sp>
          <p:nvSpPr>
            <p:cNvPr id="26" name="矩形 25"/>
            <p:cNvSpPr/>
            <p:nvPr/>
          </p:nvSpPr>
          <p:spPr>
            <a:xfrm>
              <a:off x="8324661" y="4713008"/>
              <a:ext cx="2100844" cy="839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FF0000"/>
                  </a:solidFill>
                  <a:latin typeface="標楷體" panose="03000509000000000000" pitchFamily="65" charset="-120"/>
                  <a:ea typeface="標楷體" panose="03000509000000000000" pitchFamily="65" charset="-120"/>
                </a:rPr>
                <a:t>放大</a:t>
              </a:r>
              <a:r>
                <a:rPr lang="en-US" altLang="zh-TW" sz="2400" b="1" dirty="0">
                  <a:solidFill>
                    <a:srgbClr val="FF0000"/>
                  </a:solidFill>
                  <a:latin typeface="標楷體" panose="03000509000000000000" pitchFamily="65" charset="-120"/>
                  <a:ea typeface="標楷體" panose="03000509000000000000" pitchFamily="65" charset="-120"/>
                </a:rPr>
                <a:t>100</a:t>
              </a:r>
              <a:r>
                <a:rPr lang="zh-TW" altLang="en-US" sz="2400" b="1" dirty="0">
                  <a:solidFill>
                    <a:srgbClr val="FF0000"/>
                  </a:solidFill>
                  <a:latin typeface="標楷體" panose="03000509000000000000" pitchFamily="65" charset="-120"/>
                  <a:ea typeface="標楷體" panose="03000509000000000000" pitchFamily="65" charset="-120"/>
                </a:rPr>
                <a:t>倍</a:t>
              </a:r>
            </a:p>
          </p:txBody>
        </p:sp>
      </p:grpSp>
      <p:grpSp>
        <p:nvGrpSpPr>
          <p:cNvPr id="27" name="群組 26"/>
          <p:cNvGrpSpPr/>
          <p:nvPr/>
        </p:nvGrpSpPr>
        <p:grpSpPr>
          <a:xfrm>
            <a:off x="6568535" y="3750100"/>
            <a:ext cx="1797728" cy="1417633"/>
            <a:chOff x="8275623" y="4235656"/>
            <a:chExt cx="2396971" cy="1890177"/>
          </a:xfrm>
        </p:grpSpPr>
        <p:sp>
          <p:nvSpPr>
            <p:cNvPr id="28" name="爆炸 2 27"/>
            <p:cNvSpPr/>
            <p:nvPr/>
          </p:nvSpPr>
          <p:spPr>
            <a:xfrm>
              <a:off x="8275623" y="4235656"/>
              <a:ext cx="2396971" cy="1890177"/>
            </a:xfrm>
            <a:prstGeom prst="irregularSeal2">
              <a:avLst/>
            </a:prstGeom>
            <a:solidFill>
              <a:srgbClr val="FFFF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800" dirty="0">
                <a:solidFill>
                  <a:srgbClr val="FF0000"/>
                </a:solidFill>
                <a:latin typeface="標楷體" panose="03000509000000000000" pitchFamily="65" charset="-120"/>
                <a:ea typeface="標楷體" panose="03000509000000000000" pitchFamily="65" charset="-120"/>
              </a:endParaRPr>
            </a:p>
          </p:txBody>
        </p:sp>
        <p:sp>
          <p:nvSpPr>
            <p:cNvPr id="29" name="矩形 28"/>
            <p:cNvSpPr/>
            <p:nvPr/>
          </p:nvSpPr>
          <p:spPr>
            <a:xfrm>
              <a:off x="8617494" y="5006015"/>
              <a:ext cx="1455938" cy="521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solidFill>
                    <a:srgbClr val="FF0000"/>
                  </a:solidFill>
                  <a:latin typeface="標楷體" panose="03000509000000000000" pitchFamily="65" charset="-120"/>
                  <a:ea typeface="標楷體" panose="03000509000000000000" pitchFamily="65" charset="-120"/>
                </a:rPr>
                <a:t>DDOS</a:t>
              </a:r>
              <a:endParaRPr lang="zh-TW" altLang="en-US" sz="2400" b="1" dirty="0">
                <a:solidFill>
                  <a:srgbClr val="FF0000"/>
                </a:solidFill>
                <a:latin typeface="標楷體" panose="03000509000000000000" pitchFamily="65" charset="-120"/>
                <a:ea typeface="標楷體" panose="03000509000000000000" pitchFamily="65" charset="-120"/>
              </a:endParaRPr>
            </a:p>
          </p:txBody>
        </p:sp>
      </p:grpSp>
    </p:spTree>
    <p:extLst>
      <p:ext uri="{BB962C8B-B14F-4D97-AF65-F5344CB8AC3E}">
        <p14:creationId xmlns:p14="http://schemas.microsoft.com/office/powerpoint/2010/main" val="185742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3000" fill="remove" grpId="0" nodeType="clickEffect">
                                  <p:stCondLst>
                                    <p:cond delay="0"/>
                                  </p:stCondLst>
                                  <p:childTnLst>
                                    <p:animClr clrSpc="rgb" dir="cw">
                                      <p:cBhvr override="childStyle">
                                        <p:cTn id="6" dur="500" autoRev="1" fill="remove"/>
                                        <p:tgtEl>
                                          <p:spTgt spid="7"/>
                                        </p:tgtEl>
                                        <p:attrNameLst>
                                          <p:attrName>style.color</p:attrName>
                                        </p:attrNameLst>
                                      </p:cBhvr>
                                      <p:to>
                                        <a:schemeClr val="bg1"/>
                                      </p:to>
                                    </p:animClr>
                                    <p:animClr clrSpc="rgb" dir="cw">
                                      <p:cBhvr>
                                        <p:cTn id="7" dur="500" autoRev="1" fill="remove"/>
                                        <p:tgtEl>
                                          <p:spTgt spid="7"/>
                                        </p:tgtEl>
                                        <p:attrNameLst>
                                          <p:attrName>fillcolor</p:attrName>
                                        </p:attrNameLst>
                                      </p:cBhvr>
                                      <p:to>
                                        <a:schemeClr val="bg1"/>
                                      </p:to>
                                    </p:animClr>
                                    <p:set>
                                      <p:cBhvr>
                                        <p:cTn id="8" dur="500" autoRev="1" fill="remove"/>
                                        <p:tgtEl>
                                          <p:spTgt spid="7"/>
                                        </p:tgtEl>
                                        <p:attrNameLst>
                                          <p:attrName>fill.type</p:attrName>
                                        </p:attrNameLst>
                                      </p:cBhvr>
                                      <p:to>
                                        <p:strVal val="solid"/>
                                      </p:to>
                                    </p:set>
                                    <p:set>
                                      <p:cBhvr>
                                        <p:cTn id="9" dur="500" autoRev="1" fill="remove"/>
                                        <p:tgtEl>
                                          <p:spTgt spid="7"/>
                                        </p:tgtEl>
                                        <p:attrNameLst>
                                          <p:attrName>fill.on</p:attrName>
                                        </p:attrNameLst>
                                      </p:cBhvr>
                                      <p:to>
                                        <p:strVal val="true"/>
                                      </p:to>
                                    </p:set>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mph" presetSubtype="0" repeatCount="3000" fill="remove" grpId="0" nodeType="clickEffect">
                                  <p:stCondLst>
                                    <p:cond delay="0"/>
                                  </p:stCondLst>
                                  <p:childTnLst>
                                    <p:animClr clrSpc="rgb" dir="cw">
                                      <p:cBhvr override="childStyle">
                                        <p:cTn id="16" dur="500" autoRev="1" fill="remove"/>
                                        <p:tgtEl>
                                          <p:spTgt spid="13"/>
                                        </p:tgtEl>
                                        <p:attrNameLst>
                                          <p:attrName>style.color</p:attrName>
                                        </p:attrNameLst>
                                      </p:cBhvr>
                                      <p:to>
                                        <a:schemeClr val="bg1"/>
                                      </p:to>
                                    </p:animClr>
                                    <p:animClr clrSpc="rgb" dir="cw">
                                      <p:cBhvr>
                                        <p:cTn id="17" dur="500" autoRev="1" fill="remove"/>
                                        <p:tgtEl>
                                          <p:spTgt spid="13"/>
                                        </p:tgtEl>
                                        <p:attrNameLst>
                                          <p:attrName>fillcolor</p:attrName>
                                        </p:attrNameLst>
                                      </p:cBhvr>
                                      <p:to>
                                        <a:schemeClr val="bg1"/>
                                      </p:to>
                                    </p:animClr>
                                    <p:set>
                                      <p:cBhvr>
                                        <p:cTn id="18" dur="500" autoRev="1" fill="remove"/>
                                        <p:tgtEl>
                                          <p:spTgt spid="13"/>
                                        </p:tgtEl>
                                        <p:attrNameLst>
                                          <p:attrName>fill.type</p:attrName>
                                        </p:attrNameLst>
                                      </p:cBhvr>
                                      <p:to>
                                        <p:strVal val="solid"/>
                                      </p:to>
                                    </p:set>
                                    <p:set>
                                      <p:cBhvr>
                                        <p:cTn id="19" dur="500" autoRev="1" fill="remove"/>
                                        <p:tgtEl>
                                          <p:spTgt spid="13"/>
                                        </p:tgtEl>
                                        <p:attrNameLst>
                                          <p:attrName>fill.on</p:attrName>
                                        </p:attrNameLst>
                                      </p:cBhvr>
                                      <p:to>
                                        <p:strVal val="true"/>
                                      </p:to>
                                    </p:se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53" presetClass="entr" presetSubtype="16"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2000" fill="hold"/>
                                        <p:tgtEl>
                                          <p:spTgt spid="24"/>
                                        </p:tgtEl>
                                        <p:attrNameLst>
                                          <p:attrName>ppt_w</p:attrName>
                                        </p:attrNameLst>
                                      </p:cBhvr>
                                      <p:tavLst>
                                        <p:tav tm="0">
                                          <p:val>
                                            <p:fltVal val="0"/>
                                          </p:val>
                                        </p:tav>
                                        <p:tav tm="100000">
                                          <p:val>
                                            <p:strVal val="#ppt_w"/>
                                          </p:val>
                                        </p:tav>
                                      </p:tavLst>
                                    </p:anim>
                                    <p:anim calcmode="lin" valueType="num">
                                      <p:cBhvr>
                                        <p:cTn id="33" dur="2000" fill="hold"/>
                                        <p:tgtEl>
                                          <p:spTgt spid="24"/>
                                        </p:tgtEl>
                                        <p:attrNameLst>
                                          <p:attrName>ppt_h</p:attrName>
                                        </p:attrNameLst>
                                      </p:cBhvr>
                                      <p:tavLst>
                                        <p:tav tm="0">
                                          <p:val>
                                            <p:fltVal val="0"/>
                                          </p:val>
                                        </p:tav>
                                        <p:tav tm="100000">
                                          <p:val>
                                            <p:strVal val="#ppt_h"/>
                                          </p:val>
                                        </p:tav>
                                      </p:tavLst>
                                    </p:anim>
                                    <p:animEffect transition="in" filter="fade">
                                      <p:cBhvr>
                                        <p:cTn id="34"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9" grpId="0"/>
      <p:bldP spid="2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27584" y="1340768"/>
            <a:ext cx="7992888" cy="6120680"/>
          </a:xfrm>
        </p:spPr>
        <p:txBody>
          <a:bodyPr/>
          <a:lstStyle/>
          <a:p>
            <a:r>
              <a:rPr lang="en-US" altLang="zh-TW" sz="3000" b="1" dirty="0" smtClean="0">
                <a:latin typeface="標楷體" panose="03000509000000000000" pitchFamily="65" charset="-120"/>
                <a:ea typeface="標楷體" panose="03000509000000000000" pitchFamily="65" charset="-120"/>
              </a:rPr>
              <a:t>DNS</a:t>
            </a:r>
            <a:r>
              <a:rPr lang="zh-TW" altLang="zh-TW" sz="3000" b="1" dirty="0" smtClean="0">
                <a:latin typeface="標楷體" panose="03000509000000000000" pitchFamily="65" charset="-120"/>
                <a:ea typeface="標楷體" panose="03000509000000000000" pitchFamily="65" charset="-120"/>
              </a:rPr>
              <a:t>攻擊</a:t>
            </a:r>
            <a:endParaRPr lang="zh-TW" altLang="zh-TW" sz="3000" dirty="0">
              <a:latin typeface="標楷體" panose="03000509000000000000" pitchFamily="65" charset="-120"/>
              <a:ea typeface="標楷體" panose="03000509000000000000" pitchFamily="65" charset="-120"/>
            </a:endParaRPr>
          </a:p>
          <a:p>
            <a:pPr marL="0" indent="0">
              <a:buNone/>
            </a:pPr>
            <a:r>
              <a:rPr lang="zh-TW" altLang="zh-TW" sz="3000" dirty="0">
                <a:latin typeface="標楷體" panose="03000509000000000000" pitchFamily="65" charset="-120"/>
                <a:ea typeface="標楷體" panose="03000509000000000000" pitchFamily="65" charset="-120"/>
              </a:rPr>
              <a:t>普通的</a:t>
            </a:r>
            <a:r>
              <a:rPr lang="en-US" altLang="zh-TW" sz="3000" dirty="0">
                <a:latin typeface="標楷體" panose="03000509000000000000" pitchFamily="65" charset="-120"/>
                <a:ea typeface="標楷體" panose="03000509000000000000" pitchFamily="65" charset="-120"/>
              </a:rPr>
              <a:t>DNS</a:t>
            </a:r>
            <a:r>
              <a:rPr lang="zh-TW" altLang="zh-TW" sz="3000" dirty="0">
                <a:latin typeface="標楷體" panose="03000509000000000000" pitchFamily="65" charset="-120"/>
                <a:ea typeface="標楷體" panose="03000509000000000000" pitchFamily="65" charset="-120"/>
              </a:rPr>
              <a:t>請求包的大小一般</a:t>
            </a:r>
            <a:r>
              <a:rPr lang="en-US" altLang="zh-TW" sz="3000" dirty="0">
                <a:latin typeface="標楷體" panose="03000509000000000000" pitchFamily="65" charset="-120"/>
                <a:ea typeface="標楷體" panose="03000509000000000000" pitchFamily="65" charset="-120"/>
              </a:rPr>
              <a:t>70</a:t>
            </a:r>
            <a:r>
              <a:rPr lang="zh-TW" altLang="zh-TW" sz="3000" dirty="0">
                <a:latin typeface="標楷體" panose="03000509000000000000" pitchFamily="65" charset="-120"/>
                <a:ea typeface="標楷體" panose="03000509000000000000" pitchFamily="65" charset="-120"/>
              </a:rPr>
              <a:t>位元組左右，</a:t>
            </a:r>
            <a:r>
              <a:rPr lang="en-US" altLang="zh-TW" sz="3000" dirty="0">
                <a:latin typeface="標楷體" panose="03000509000000000000" pitchFamily="65" charset="-120"/>
                <a:ea typeface="標楷體" panose="03000509000000000000" pitchFamily="65" charset="-120"/>
              </a:rPr>
              <a:t>DNS</a:t>
            </a:r>
            <a:r>
              <a:rPr lang="zh-TW" altLang="zh-TW" sz="3000" dirty="0">
                <a:latin typeface="標楷體" panose="03000509000000000000" pitchFamily="65" charset="-120"/>
                <a:ea typeface="標楷體" panose="03000509000000000000" pitchFamily="65" charset="-120"/>
              </a:rPr>
              <a:t>應答包最大</a:t>
            </a:r>
            <a:r>
              <a:rPr lang="en-US" altLang="zh-TW" sz="3000" dirty="0">
                <a:latin typeface="標楷體" panose="03000509000000000000" pitchFamily="65" charset="-120"/>
                <a:ea typeface="標楷體" panose="03000509000000000000" pitchFamily="65" charset="-120"/>
              </a:rPr>
              <a:t>512</a:t>
            </a:r>
            <a:r>
              <a:rPr lang="zh-TW" altLang="zh-TW" sz="3000" dirty="0">
                <a:latin typeface="標楷體" panose="03000509000000000000" pitchFamily="65" charset="-120"/>
                <a:ea typeface="標楷體" panose="03000509000000000000" pitchFamily="65" charset="-120"/>
              </a:rPr>
              <a:t>位元組</a:t>
            </a:r>
            <a:r>
              <a:rPr lang="en-US" altLang="zh-TW" sz="3000" dirty="0">
                <a:latin typeface="標楷體" panose="03000509000000000000" pitchFamily="65" charset="-120"/>
                <a:ea typeface="標楷體" panose="03000509000000000000" pitchFamily="65" charset="-120"/>
              </a:rPr>
              <a:t>(</a:t>
            </a:r>
            <a:r>
              <a:rPr lang="zh-TW" altLang="zh-TW" sz="3000" dirty="0">
                <a:latin typeface="標楷體" panose="03000509000000000000" pitchFamily="65" charset="-120"/>
                <a:ea typeface="標楷體" panose="03000509000000000000" pitchFamily="65" charset="-120"/>
              </a:rPr>
              <a:t>請求包的查詢類型為</a:t>
            </a:r>
            <a:r>
              <a:rPr lang="en-US" altLang="zh-TW" sz="3000" dirty="0">
                <a:latin typeface="標楷體" panose="03000509000000000000" pitchFamily="65" charset="-120"/>
                <a:ea typeface="標楷體" panose="03000509000000000000" pitchFamily="65" charset="-120"/>
              </a:rPr>
              <a:t>ANY)</a:t>
            </a:r>
            <a:r>
              <a:rPr lang="zh-TW" altLang="zh-TW" sz="3000" dirty="0">
                <a:latin typeface="標楷體" panose="03000509000000000000" pitchFamily="65" charset="-120"/>
                <a:ea typeface="標楷體" panose="03000509000000000000" pitchFamily="65" charset="-120"/>
              </a:rPr>
              <a:t>，超過</a:t>
            </a:r>
            <a:r>
              <a:rPr lang="en-US" altLang="zh-TW" sz="3000" dirty="0">
                <a:latin typeface="標楷體" panose="03000509000000000000" pitchFamily="65" charset="-120"/>
                <a:ea typeface="標楷體" panose="03000509000000000000" pitchFamily="65" charset="-120"/>
              </a:rPr>
              <a:t>512</a:t>
            </a:r>
            <a:r>
              <a:rPr lang="zh-TW" altLang="zh-TW" sz="3000" dirty="0">
                <a:latin typeface="標楷體" panose="03000509000000000000" pitchFamily="65" charset="-120"/>
                <a:ea typeface="標楷體" panose="03000509000000000000" pitchFamily="65" charset="-120"/>
              </a:rPr>
              <a:t>位元組會被截斷。實施</a:t>
            </a:r>
            <a:r>
              <a:rPr lang="en-US" altLang="zh-TW" sz="3000" dirty="0">
                <a:latin typeface="標楷體" panose="03000509000000000000" pitchFamily="65" charset="-120"/>
                <a:ea typeface="標楷體" panose="03000509000000000000" pitchFamily="65" charset="-120"/>
              </a:rPr>
              <a:t>DNS</a:t>
            </a:r>
            <a:r>
              <a:rPr lang="zh-TW" altLang="zh-TW" sz="3000" dirty="0">
                <a:latin typeface="標楷體" panose="03000509000000000000" pitchFamily="65" charset="-120"/>
                <a:ea typeface="標楷體" panose="03000509000000000000" pitchFamily="65" charset="-120"/>
              </a:rPr>
              <a:t>反射攻擊，攻擊流量也能被放大</a:t>
            </a:r>
            <a:r>
              <a:rPr lang="en-US" altLang="zh-TW" sz="3000" dirty="0">
                <a:latin typeface="標楷體" panose="03000509000000000000" pitchFamily="65" charset="-120"/>
                <a:ea typeface="標楷體" panose="03000509000000000000" pitchFamily="65" charset="-120"/>
              </a:rPr>
              <a:t>7</a:t>
            </a:r>
            <a:r>
              <a:rPr lang="zh-TW" altLang="zh-TW" sz="3000" dirty="0">
                <a:latin typeface="標楷體" panose="03000509000000000000" pitchFamily="65" charset="-120"/>
                <a:ea typeface="標楷體" panose="03000509000000000000" pitchFamily="65" charset="-120"/>
              </a:rPr>
              <a:t>倍多。</a:t>
            </a:r>
          </a:p>
          <a:p>
            <a:pPr marL="0" indent="0">
              <a:buNone/>
            </a:pPr>
            <a:r>
              <a:rPr lang="en-US" altLang="zh-TW" sz="3000" dirty="0">
                <a:latin typeface="標楷體" panose="03000509000000000000" pitchFamily="65" charset="-120"/>
                <a:ea typeface="標楷體" panose="03000509000000000000" pitchFamily="65" charset="-120"/>
              </a:rPr>
              <a:t>DNS</a:t>
            </a:r>
            <a:r>
              <a:rPr lang="zh-TW" altLang="zh-TW" sz="3000" dirty="0">
                <a:latin typeface="標楷體" panose="03000509000000000000" pitchFamily="65" charset="-120"/>
                <a:ea typeface="標楷體" panose="03000509000000000000" pitchFamily="65" charset="-120"/>
              </a:rPr>
              <a:t>的擴展機制</a:t>
            </a:r>
            <a:r>
              <a:rPr lang="en-US" altLang="zh-TW" sz="3000" dirty="0">
                <a:latin typeface="標楷體" panose="03000509000000000000" pitchFamily="65" charset="-120"/>
                <a:ea typeface="標楷體" panose="03000509000000000000" pitchFamily="65" charset="-120"/>
              </a:rPr>
              <a:t>EDNS</a:t>
            </a:r>
            <a:r>
              <a:rPr lang="zh-TW" altLang="zh-TW" sz="3000" dirty="0">
                <a:latin typeface="標楷體" panose="03000509000000000000" pitchFamily="65" charset="-120"/>
                <a:ea typeface="標楷體" panose="03000509000000000000" pitchFamily="65" charset="-120"/>
              </a:rPr>
              <a:t>，支援回應</a:t>
            </a:r>
            <a:r>
              <a:rPr lang="en-US" altLang="zh-TW" sz="3000" dirty="0">
                <a:latin typeface="標楷體" panose="03000509000000000000" pitchFamily="65" charset="-120"/>
                <a:ea typeface="標楷體" panose="03000509000000000000" pitchFamily="65" charset="-120"/>
              </a:rPr>
              <a:t>UDP</a:t>
            </a:r>
            <a:r>
              <a:rPr lang="zh-TW" altLang="zh-TW" sz="3000" dirty="0">
                <a:latin typeface="標楷體" panose="03000509000000000000" pitchFamily="65" charset="-120"/>
                <a:ea typeface="標楷體" panose="03000509000000000000" pitchFamily="65" charset="-120"/>
              </a:rPr>
              <a:t>資料包最大可達</a:t>
            </a:r>
            <a:r>
              <a:rPr lang="en-US" altLang="zh-TW" sz="3000" dirty="0">
                <a:latin typeface="標楷體" panose="03000509000000000000" pitchFamily="65" charset="-120"/>
                <a:ea typeface="標楷體" panose="03000509000000000000" pitchFamily="65" charset="-120"/>
              </a:rPr>
              <a:t>4000</a:t>
            </a:r>
            <a:r>
              <a:rPr lang="zh-TW" altLang="zh-TW" sz="3000" dirty="0">
                <a:latin typeface="標楷體" panose="03000509000000000000" pitchFamily="65" charset="-120"/>
                <a:ea typeface="標楷體" panose="03000509000000000000" pitchFamily="65" charset="-120"/>
              </a:rPr>
              <a:t>位元組，這樣攻擊流量能被放大</a:t>
            </a:r>
            <a:r>
              <a:rPr lang="en-US" altLang="zh-TW" sz="3000" dirty="0">
                <a:latin typeface="標楷體" panose="03000509000000000000" pitchFamily="65" charset="-120"/>
                <a:ea typeface="標楷體" panose="03000509000000000000" pitchFamily="65" charset="-120"/>
              </a:rPr>
              <a:t>60</a:t>
            </a:r>
            <a:r>
              <a:rPr lang="zh-TW" altLang="zh-TW" sz="3000" dirty="0">
                <a:latin typeface="標楷體" panose="03000509000000000000" pitchFamily="65" charset="-120"/>
                <a:ea typeface="標楷體" panose="03000509000000000000" pitchFamily="65" charset="-120"/>
              </a:rPr>
              <a:t>倍左右。這個方法需要攻擊者控制一個協力廠商</a:t>
            </a:r>
            <a:r>
              <a:rPr lang="en-US" altLang="zh-TW" sz="3000" dirty="0">
                <a:latin typeface="標楷體" panose="03000509000000000000" pitchFamily="65" charset="-120"/>
                <a:ea typeface="標楷體" panose="03000509000000000000" pitchFamily="65" charset="-120"/>
              </a:rPr>
              <a:t>DNS</a:t>
            </a:r>
            <a:r>
              <a:rPr lang="zh-TW" altLang="zh-TW" sz="3000" dirty="0">
                <a:latin typeface="標楷體" panose="03000509000000000000" pitchFamily="65" charset="-120"/>
                <a:ea typeface="標楷體" panose="03000509000000000000" pitchFamily="65" charset="-120"/>
              </a:rPr>
              <a:t>伺服器，在上面存儲一個</a:t>
            </a:r>
            <a:r>
              <a:rPr lang="en-US" altLang="zh-TW" sz="3000" dirty="0">
                <a:latin typeface="標楷體" panose="03000509000000000000" pitchFamily="65" charset="-120"/>
                <a:ea typeface="標楷體" panose="03000509000000000000" pitchFamily="65" charset="-120"/>
              </a:rPr>
              <a:t>4000</a:t>
            </a:r>
            <a:r>
              <a:rPr lang="zh-TW" altLang="zh-TW" sz="3000" dirty="0">
                <a:latin typeface="標楷體" panose="03000509000000000000" pitchFamily="65" charset="-120"/>
                <a:ea typeface="標楷體" panose="03000509000000000000" pitchFamily="65" charset="-120"/>
              </a:rPr>
              <a:t>位元組的記錄文本，用於回應查詢請求。</a:t>
            </a:r>
          </a:p>
          <a:p>
            <a:endParaRPr lang="zh-TW" altLang="en-US" sz="3000" dirty="0"/>
          </a:p>
        </p:txBody>
      </p:sp>
      <p:sp>
        <p:nvSpPr>
          <p:cNvPr id="2" name="矩形 1"/>
          <p:cNvSpPr/>
          <p:nvPr/>
        </p:nvSpPr>
        <p:spPr>
          <a:xfrm>
            <a:off x="1846826" y="260648"/>
            <a:ext cx="6046848" cy="769441"/>
          </a:xfrm>
          <a:prstGeom prst="rect">
            <a:avLst/>
          </a:prstGeom>
        </p:spPr>
        <p:txBody>
          <a:bodyPr wrap="none">
            <a:spAutoFit/>
          </a:bodyPr>
          <a:lstStyle/>
          <a:p>
            <a:r>
              <a:rPr lang="en-US" altLang="zh-TW" sz="4400" dirty="0"/>
              <a:t>DNS/NTP</a:t>
            </a:r>
            <a:r>
              <a:rPr lang="zh-TW" altLang="en-US" sz="4400" dirty="0"/>
              <a:t>反射放大攻擊</a:t>
            </a:r>
          </a:p>
        </p:txBody>
      </p:sp>
    </p:spTree>
    <p:extLst>
      <p:ext uri="{BB962C8B-B14F-4D97-AF65-F5344CB8AC3E}">
        <p14:creationId xmlns:p14="http://schemas.microsoft.com/office/powerpoint/2010/main" val="3773386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71194"/>
            <a:ext cx="8229600" cy="4650599"/>
          </a:xfrm>
        </p:spPr>
      </p:pic>
      <p:sp>
        <p:nvSpPr>
          <p:cNvPr id="4" name="投影片編號版面配置區 3"/>
          <p:cNvSpPr>
            <a:spLocks noGrp="1"/>
          </p:cNvSpPr>
          <p:nvPr>
            <p:ph type="sldNum" sz="quarter" idx="10"/>
          </p:nvPr>
        </p:nvSpPr>
        <p:spPr/>
        <p:txBody>
          <a:bodyPr/>
          <a:lstStyle/>
          <a:p>
            <a:fld id="{B3477B1B-FEFB-4CBB-B406-B40445C20CA5}" type="slidenum">
              <a:rPr lang="en-US" altLang="zh-TW" smtClean="0"/>
              <a:pPr/>
              <a:t>138</a:t>
            </a:fld>
            <a:endParaRPr lang="en-US" altLang="zh-TW"/>
          </a:p>
        </p:txBody>
      </p:sp>
      <p:sp>
        <p:nvSpPr>
          <p:cNvPr id="6" name="矩形 5"/>
          <p:cNvSpPr/>
          <p:nvPr/>
        </p:nvSpPr>
        <p:spPr>
          <a:xfrm>
            <a:off x="1846826" y="260648"/>
            <a:ext cx="6046848" cy="769441"/>
          </a:xfrm>
          <a:prstGeom prst="rect">
            <a:avLst/>
          </a:prstGeom>
        </p:spPr>
        <p:txBody>
          <a:bodyPr wrap="none">
            <a:spAutoFit/>
          </a:bodyPr>
          <a:lstStyle/>
          <a:p>
            <a:r>
              <a:rPr lang="en-US" altLang="zh-TW" sz="4400" dirty="0"/>
              <a:t>DNS/NTP</a:t>
            </a:r>
            <a:r>
              <a:rPr lang="zh-TW" altLang="en-US" sz="4400" dirty="0"/>
              <a:t>反射放大攻擊</a:t>
            </a:r>
          </a:p>
        </p:txBody>
      </p:sp>
    </p:spTree>
    <p:extLst>
      <p:ext uri="{BB962C8B-B14F-4D97-AF65-F5344CB8AC3E}">
        <p14:creationId xmlns:p14="http://schemas.microsoft.com/office/powerpoint/2010/main" val="32980696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778098"/>
          </a:xfrm>
        </p:spPr>
        <p:txBody>
          <a:bodyPr/>
          <a:lstStyle/>
          <a:p>
            <a:r>
              <a:rPr lang="zh-TW" altLang="en-US" dirty="0" smtClean="0">
                <a:latin typeface="標楷體" panose="03000509000000000000" pitchFamily="65" charset="-120"/>
                <a:ea typeface="標楷體" panose="03000509000000000000" pitchFamily="65" charset="-120"/>
              </a:rPr>
              <a:t>何謂</a:t>
            </a:r>
            <a:r>
              <a:rPr lang="en-US" altLang="zh-TW" dirty="0" smtClean="0">
                <a:latin typeface="標楷體" panose="03000509000000000000" pitchFamily="65" charset="-120"/>
                <a:ea typeface="標楷體" panose="03000509000000000000" pitchFamily="65" charset="-120"/>
              </a:rPr>
              <a:t>NTP</a:t>
            </a:r>
            <a:endParaRPr lang="zh-TW" altLang="en-US"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814982" y="1484784"/>
            <a:ext cx="7514035" cy="4320480"/>
          </a:xfrm>
        </p:spPr>
        <p:txBody>
          <a:bodyPr/>
          <a:lstStyle/>
          <a:p>
            <a:r>
              <a:rPr lang="zh-TW" altLang="en-US" dirty="0">
                <a:latin typeface="標楷體" panose="03000509000000000000" pitchFamily="65" charset="-120"/>
                <a:ea typeface="標楷體" panose="03000509000000000000" pitchFamily="65" charset="-120"/>
              </a:rPr>
              <a:t>所謂</a:t>
            </a:r>
            <a:r>
              <a:rPr lang="en-US" altLang="zh-TW" dirty="0">
                <a:latin typeface="標楷體" panose="03000509000000000000" pitchFamily="65" charset="-120"/>
                <a:ea typeface="標楷體" panose="03000509000000000000" pitchFamily="65" charset="-120"/>
              </a:rPr>
              <a:t>NTP</a:t>
            </a:r>
            <a:r>
              <a:rPr lang="zh-TW" altLang="en-US" dirty="0">
                <a:latin typeface="標楷體" panose="03000509000000000000" pitchFamily="65" charset="-120"/>
                <a:ea typeface="標楷體" panose="03000509000000000000" pitchFamily="65" charset="-120"/>
              </a:rPr>
              <a:t>指的是網絡時間協定</a:t>
            </a:r>
            <a:r>
              <a:rPr lang="en-US" altLang="zh-TW" dirty="0">
                <a:latin typeface="標楷體" panose="03000509000000000000" pitchFamily="65" charset="-120"/>
                <a:ea typeface="標楷體" panose="03000509000000000000" pitchFamily="65" charset="-120"/>
              </a:rPr>
              <a:t>(Network Time Protocol)</a:t>
            </a:r>
            <a:r>
              <a:rPr lang="zh-TW" altLang="en-US" dirty="0">
                <a:latin typeface="標楷體" panose="03000509000000000000" pitchFamily="65" charset="-120"/>
                <a:ea typeface="標楷體" panose="03000509000000000000" pitchFamily="65" charset="-120"/>
              </a:rPr>
              <a:t>，其主要功能是提供資訊設備透過網際網路同步校對</a:t>
            </a:r>
            <a:r>
              <a:rPr lang="zh-TW" altLang="en-US" dirty="0" smtClean="0">
                <a:latin typeface="標楷體" panose="03000509000000000000" pitchFamily="65" charset="-120"/>
                <a:ea typeface="標楷體" panose="03000509000000000000" pitchFamily="65" charset="-120"/>
              </a:rPr>
              <a:t>時間。</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國家</a:t>
            </a:r>
            <a:r>
              <a:rPr lang="zh-TW" altLang="en-US" dirty="0">
                <a:latin typeface="標楷體" panose="03000509000000000000" pitchFamily="65" charset="-120"/>
                <a:ea typeface="標楷體" panose="03000509000000000000" pitchFamily="65" charset="-120"/>
              </a:rPr>
              <a:t>都設相關的時間標準單位，這些單位會架設多部的</a:t>
            </a:r>
            <a:r>
              <a:rPr lang="en-US" altLang="zh-TW" dirty="0">
                <a:latin typeface="標楷體" panose="03000509000000000000" pitchFamily="65" charset="-120"/>
                <a:ea typeface="標楷體" panose="03000509000000000000" pitchFamily="65" charset="-120"/>
              </a:rPr>
              <a:t>NTP</a:t>
            </a:r>
            <a:r>
              <a:rPr lang="zh-TW" altLang="en-US" dirty="0">
                <a:latin typeface="標楷體" panose="03000509000000000000" pitchFamily="65" charset="-120"/>
                <a:ea typeface="標楷體" panose="03000509000000000000" pitchFamily="65" charset="-120"/>
              </a:rPr>
              <a:t>時間伺服器以提供校時服務</a:t>
            </a:r>
            <a:r>
              <a:rPr lang="zh-TW" altLang="en-US" dirty="0" smtClean="0">
                <a:latin typeface="標楷體" panose="03000509000000000000" pitchFamily="65" charset="-120"/>
                <a:ea typeface="標楷體" panose="03000509000000000000" pitchFamily="65" charset="-120"/>
              </a:rPr>
              <a:t>，台灣為中華電信</a:t>
            </a:r>
            <a:r>
              <a:rPr lang="zh-TW" altLang="en-US" dirty="0">
                <a:latin typeface="標楷體" panose="03000509000000000000" pitchFamily="65" charset="-120"/>
                <a:ea typeface="標楷體" panose="03000509000000000000" pitchFamily="65" charset="-120"/>
              </a:rPr>
              <a:t>研究所時間與頻率國家標準</a:t>
            </a:r>
            <a:r>
              <a:rPr lang="zh-TW" altLang="en-US" dirty="0" smtClean="0">
                <a:latin typeface="標楷體" panose="03000509000000000000" pitchFamily="65" charset="-120"/>
                <a:ea typeface="標楷體" panose="03000509000000000000" pitchFamily="65" charset="-120"/>
              </a:rPr>
              <a:t>實驗室。</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12595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r>
              <a:rPr lang="en-US" altLang="zh-TW" b="1" dirty="0" smtClean="0">
                <a:latin typeface="標楷體" panose="03000509000000000000" pitchFamily="65" charset="-120"/>
                <a:ea typeface="標楷體" panose="03000509000000000000" pitchFamily="65" charset="-120"/>
              </a:rPr>
              <a:t>Cyberwar</a:t>
            </a:r>
            <a:r>
              <a:rPr lang="zh-TW" altLang="en-US" b="1" dirty="0" smtClean="0">
                <a:latin typeface="標楷體" panose="03000509000000000000" pitchFamily="65" charset="-120"/>
                <a:ea typeface="標楷體" panose="03000509000000000000" pitchFamily="65" charset="-120"/>
              </a:rPr>
              <a:t>目的</a:t>
            </a:r>
            <a:r>
              <a:rPr lang="zh-TW" altLang="en-US" b="1" dirty="0">
                <a:latin typeface="標楷體" panose="03000509000000000000" pitchFamily="65" charset="-120"/>
                <a:ea typeface="標楷體" panose="03000509000000000000" pitchFamily="65" charset="-120"/>
              </a:rPr>
              <a:t>是什麼</a:t>
            </a:r>
            <a:r>
              <a:rPr lang="en-US" altLang="zh-TW" b="1"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429354211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113233" y="1583000"/>
            <a:ext cx="7514035" cy="3617651"/>
          </a:xfrm>
        </p:spPr>
        <p:txBody>
          <a:bodyPr>
            <a:normAutofit fontScale="77500" lnSpcReduction="20000"/>
          </a:bodyPr>
          <a:lstStyle/>
          <a:p>
            <a:r>
              <a:rPr lang="en-US" altLang="zh-TW" b="1" dirty="0" smtClean="0">
                <a:latin typeface="標楷體" panose="03000509000000000000" pitchFamily="65" charset="-120"/>
                <a:ea typeface="標楷體" panose="03000509000000000000" pitchFamily="65" charset="-120"/>
              </a:rPr>
              <a:t>NTP</a:t>
            </a:r>
            <a:r>
              <a:rPr lang="zh-TW" altLang="zh-TW" b="1" dirty="0" smtClean="0">
                <a:latin typeface="標楷體" panose="03000509000000000000" pitchFamily="65" charset="-120"/>
                <a:ea typeface="標楷體" panose="03000509000000000000" pitchFamily="65" charset="-120"/>
              </a:rPr>
              <a:t>攻擊</a:t>
            </a:r>
            <a:endParaRPr lang="zh-TW" altLang="zh-TW" dirty="0">
              <a:latin typeface="標楷體" panose="03000509000000000000" pitchFamily="65" charset="-120"/>
              <a:ea typeface="標楷體" panose="03000509000000000000" pitchFamily="65" charset="-120"/>
            </a:endParaRPr>
          </a:p>
          <a:p>
            <a:pPr marL="0" indent="0">
              <a:buNone/>
            </a:pPr>
            <a:r>
              <a:rPr lang="en-US" altLang="zh-TW" dirty="0">
                <a:latin typeface="標楷體" panose="03000509000000000000" pitchFamily="65" charset="-120"/>
                <a:ea typeface="標楷體" panose="03000509000000000000" pitchFamily="65" charset="-120"/>
              </a:rPr>
              <a:t>NTP</a:t>
            </a:r>
            <a:r>
              <a:rPr lang="zh-TW" altLang="zh-TW" dirty="0">
                <a:latin typeface="標楷體" panose="03000509000000000000" pitchFamily="65" charset="-120"/>
                <a:ea typeface="標楷體" panose="03000509000000000000" pitchFamily="65" charset="-120"/>
              </a:rPr>
              <a:t>放大攻擊</a:t>
            </a:r>
            <a:r>
              <a:rPr lang="zh-TW" altLang="zh-TW" dirty="0" smtClean="0">
                <a:latin typeface="標楷體" panose="03000509000000000000" pitchFamily="65" charset="-120"/>
                <a:ea typeface="標楷體" panose="03000509000000000000" pitchFamily="65" charset="-120"/>
              </a:rPr>
              <a:t>是</a:t>
            </a:r>
            <a:r>
              <a:rPr lang="zh-TW" altLang="en-US" dirty="0" smtClean="0">
                <a:latin typeface="標楷體" panose="03000509000000000000" pitchFamily="65" charset="-120"/>
                <a:ea typeface="標楷體" panose="03000509000000000000" pitchFamily="65" charset="-120"/>
              </a:rPr>
              <a:t>約於兩年前出現</a:t>
            </a:r>
            <a:r>
              <a:rPr lang="zh-TW" altLang="zh-TW" dirty="0" smtClean="0">
                <a:latin typeface="標楷體" panose="03000509000000000000" pitchFamily="65" charset="-120"/>
                <a:ea typeface="標楷體" panose="03000509000000000000" pitchFamily="65" charset="-120"/>
              </a:rPr>
              <a:t>的</a:t>
            </a:r>
            <a:r>
              <a:rPr lang="en-US" altLang="zh-TW" dirty="0" err="1">
                <a:latin typeface="標楷體" panose="03000509000000000000" pitchFamily="65" charset="-120"/>
                <a:ea typeface="標楷體" panose="03000509000000000000" pitchFamily="65" charset="-120"/>
              </a:rPr>
              <a:t>DDoS</a:t>
            </a:r>
            <a:r>
              <a:rPr lang="zh-TW" altLang="zh-TW" dirty="0">
                <a:latin typeface="標楷體" panose="03000509000000000000" pitchFamily="65" charset="-120"/>
                <a:ea typeface="標楷體" panose="03000509000000000000" pitchFamily="65" charset="-120"/>
              </a:rPr>
              <a:t>攻擊</a:t>
            </a:r>
            <a:r>
              <a:rPr lang="zh-TW" altLang="zh-TW" dirty="0" smtClean="0">
                <a:latin typeface="標楷體" panose="03000509000000000000" pitchFamily="65" charset="-120"/>
                <a:ea typeface="標楷體" panose="03000509000000000000" pitchFamily="65" charset="-120"/>
              </a:rPr>
              <a:t>形式</a:t>
            </a:r>
            <a:r>
              <a:rPr lang="en-US" altLang="zh-TW" dirty="0" smtClean="0">
                <a:latin typeface="標楷體" panose="03000509000000000000" pitchFamily="65" charset="-120"/>
                <a:ea typeface="標楷體" panose="03000509000000000000" pitchFamily="65" charset="-120"/>
              </a:rPr>
              <a:t>(CVE-2013-5211</a:t>
            </a:r>
            <a:r>
              <a:rPr lang="en-US" altLang="zh-TW" dirty="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rPr>
              <a:t>。</a:t>
            </a:r>
            <a:endParaRPr lang="zh-TW" altLang="zh-TW" dirty="0">
              <a:latin typeface="標楷體" panose="03000509000000000000" pitchFamily="65" charset="-120"/>
              <a:ea typeface="標楷體" panose="03000509000000000000" pitchFamily="65" charset="-120"/>
            </a:endParaRPr>
          </a:p>
          <a:p>
            <a:pPr marL="0" indent="0">
              <a:buNone/>
            </a:pPr>
            <a:r>
              <a:rPr lang="en-US" altLang="zh-TW" dirty="0">
                <a:latin typeface="標楷體" panose="03000509000000000000" pitchFamily="65" charset="-120"/>
                <a:ea typeface="標楷體" panose="03000509000000000000" pitchFamily="65" charset="-120"/>
              </a:rPr>
              <a:t>NTP</a:t>
            </a:r>
            <a:r>
              <a:rPr lang="zh-TW" altLang="zh-TW" dirty="0">
                <a:latin typeface="標楷體" panose="03000509000000000000" pitchFamily="65" charset="-120"/>
                <a:ea typeface="標楷體" panose="03000509000000000000" pitchFamily="65" charset="-120"/>
              </a:rPr>
              <a:t>協議包含一個</a:t>
            </a:r>
            <a:r>
              <a:rPr lang="en-US" altLang="zh-TW" dirty="0" err="1">
                <a:latin typeface="標楷體" panose="03000509000000000000" pitchFamily="65" charset="-120"/>
                <a:ea typeface="標楷體" panose="03000509000000000000" pitchFamily="65" charset="-120"/>
              </a:rPr>
              <a:t>monlist</a:t>
            </a:r>
            <a:r>
              <a:rPr lang="zh-TW" altLang="zh-TW" dirty="0">
                <a:latin typeface="標楷體" panose="03000509000000000000" pitchFamily="65" charset="-120"/>
                <a:ea typeface="標楷體" panose="03000509000000000000" pitchFamily="65" charset="-120"/>
              </a:rPr>
              <a:t>功能，用於監控</a:t>
            </a:r>
            <a:r>
              <a:rPr lang="en-US" altLang="zh-TW" dirty="0">
                <a:latin typeface="標楷體" panose="03000509000000000000" pitchFamily="65" charset="-120"/>
                <a:ea typeface="標楷體" panose="03000509000000000000" pitchFamily="65" charset="-120"/>
              </a:rPr>
              <a:t> NTP </a:t>
            </a:r>
            <a:r>
              <a:rPr lang="zh-TW" altLang="zh-TW" dirty="0">
                <a:latin typeface="標楷體" panose="03000509000000000000" pitchFamily="65" charset="-120"/>
                <a:ea typeface="標楷體" panose="03000509000000000000" pitchFamily="65" charset="-120"/>
              </a:rPr>
              <a:t>伺服器，</a:t>
            </a:r>
            <a:r>
              <a:rPr lang="en-US" altLang="zh-TW" dirty="0">
                <a:latin typeface="標楷體" panose="03000509000000000000" pitchFamily="65" charset="-120"/>
                <a:ea typeface="標楷體" panose="03000509000000000000" pitchFamily="65" charset="-120"/>
              </a:rPr>
              <a:t>NTP </a:t>
            </a:r>
            <a:r>
              <a:rPr lang="zh-TW" altLang="zh-TW" dirty="0">
                <a:latin typeface="標楷體" panose="03000509000000000000" pitchFamily="65" charset="-120"/>
                <a:ea typeface="標楷體" panose="03000509000000000000" pitchFamily="65" charset="-120"/>
              </a:rPr>
              <a:t>伺服器回應</a:t>
            </a:r>
            <a:r>
              <a:rPr lang="en-US" altLang="zh-TW" dirty="0" err="1">
                <a:latin typeface="標楷體" panose="03000509000000000000" pitchFamily="65" charset="-120"/>
                <a:ea typeface="標楷體" panose="03000509000000000000" pitchFamily="65" charset="-120"/>
              </a:rPr>
              <a:t>monlist</a:t>
            </a:r>
            <a:r>
              <a:rPr lang="zh-TW" altLang="zh-TW" dirty="0">
                <a:latin typeface="標楷體" panose="03000509000000000000" pitchFamily="65" charset="-120"/>
                <a:ea typeface="標楷體" panose="03000509000000000000" pitchFamily="65" charset="-120"/>
              </a:rPr>
              <a:t>指令後就會返回與其進行過時間同步的</a:t>
            </a:r>
            <a:r>
              <a:rPr lang="zh-TW" altLang="zh-TW" dirty="0" smtClean="0">
                <a:latin typeface="標楷體" panose="03000509000000000000" pitchFamily="65" charset="-120"/>
                <a:ea typeface="標楷體" panose="03000509000000000000" pitchFamily="65" charset="-120"/>
              </a:rPr>
              <a:t>最近</a:t>
            </a:r>
            <a:r>
              <a:rPr lang="en-US" altLang="zh-TW" dirty="0">
                <a:latin typeface="標楷體" panose="03000509000000000000" pitchFamily="65" charset="-120"/>
                <a:ea typeface="標楷體" panose="03000509000000000000" pitchFamily="65" charset="-120"/>
              </a:rPr>
              <a:t> 600 </a:t>
            </a:r>
            <a:r>
              <a:rPr lang="zh-TW" altLang="zh-TW" dirty="0">
                <a:latin typeface="標楷體" panose="03000509000000000000" pitchFamily="65" charset="-120"/>
                <a:ea typeface="標楷體" panose="03000509000000000000" pitchFamily="65" charset="-120"/>
              </a:rPr>
              <a:t>個用戶端的</a:t>
            </a:r>
            <a:r>
              <a:rPr lang="en-US" altLang="zh-TW" dirty="0">
                <a:latin typeface="標楷體" panose="03000509000000000000" pitchFamily="65" charset="-120"/>
                <a:ea typeface="標楷體" panose="03000509000000000000" pitchFamily="65" charset="-120"/>
              </a:rPr>
              <a:t>IP</a:t>
            </a:r>
            <a:r>
              <a:rPr lang="zh-TW" altLang="zh-TW" dirty="0">
                <a:latin typeface="標楷體" panose="03000509000000000000" pitchFamily="65" charset="-120"/>
                <a:ea typeface="標楷體" panose="03000509000000000000" pitchFamily="65" charset="-120"/>
              </a:rPr>
              <a:t>地址。回應包按照每</a:t>
            </a:r>
            <a:r>
              <a:rPr lang="en-US" altLang="zh-TW" dirty="0">
                <a:latin typeface="標楷體" panose="03000509000000000000" pitchFamily="65" charset="-120"/>
                <a:ea typeface="標楷體" panose="03000509000000000000" pitchFamily="65" charset="-120"/>
              </a:rPr>
              <a:t>6</a:t>
            </a:r>
            <a:r>
              <a:rPr lang="zh-TW" altLang="zh-TW" dirty="0">
                <a:latin typeface="標楷體" panose="03000509000000000000" pitchFamily="65" charset="-120"/>
                <a:ea typeface="標楷體" panose="03000509000000000000" pitchFamily="65" charset="-120"/>
              </a:rPr>
              <a:t>個</a:t>
            </a:r>
            <a:r>
              <a:rPr lang="en-US" altLang="zh-TW" dirty="0">
                <a:latin typeface="標楷體" panose="03000509000000000000" pitchFamily="65" charset="-120"/>
                <a:ea typeface="標楷體" panose="03000509000000000000" pitchFamily="65" charset="-120"/>
              </a:rPr>
              <a:t>IP</a:t>
            </a:r>
            <a:r>
              <a:rPr lang="zh-TW" altLang="zh-TW" dirty="0">
                <a:latin typeface="標楷體" panose="03000509000000000000" pitchFamily="65" charset="-120"/>
                <a:ea typeface="標楷體" panose="03000509000000000000" pitchFamily="65" charset="-120"/>
              </a:rPr>
              <a:t>進行分割，最多一個</a:t>
            </a:r>
            <a:r>
              <a:rPr lang="en-US" altLang="zh-TW" dirty="0" err="1" smtClean="0">
                <a:latin typeface="標楷體" panose="03000509000000000000" pitchFamily="65" charset="-120"/>
                <a:ea typeface="標楷體" panose="03000509000000000000" pitchFamily="65" charset="-120"/>
              </a:rPr>
              <a:t>NTPmonlist</a:t>
            </a:r>
            <a:r>
              <a:rPr lang="zh-TW" altLang="zh-TW" dirty="0">
                <a:latin typeface="標楷體" panose="03000509000000000000" pitchFamily="65" charset="-120"/>
                <a:ea typeface="標楷體" panose="03000509000000000000" pitchFamily="65" charset="-120"/>
              </a:rPr>
              <a:t>請求會形成</a:t>
            </a:r>
            <a:r>
              <a:rPr lang="en-US" altLang="zh-TW" dirty="0">
                <a:latin typeface="標楷體" panose="03000509000000000000" pitchFamily="65" charset="-120"/>
                <a:ea typeface="標楷體" panose="03000509000000000000" pitchFamily="65" charset="-120"/>
              </a:rPr>
              <a:t>100 </a:t>
            </a:r>
            <a:r>
              <a:rPr lang="zh-TW" altLang="zh-TW" dirty="0">
                <a:latin typeface="標楷體" panose="03000509000000000000" pitchFamily="65" charset="-120"/>
                <a:ea typeface="標楷體" panose="03000509000000000000" pitchFamily="65" charset="-120"/>
              </a:rPr>
              <a:t>個回應包</a:t>
            </a:r>
            <a:r>
              <a:rPr lang="en-US" altLang="zh-TW" dirty="0">
                <a:latin typeface="標楷體" panose="03000509000000000000" pitchFamily="65" charset="-120"/>
                <a:ea typeface="標楷體" panose="03000509000000000000" pitchFamily="65" charset="-120"/>
              </a:rPr>
              <a:t>,</a:t>
            </a:r>
            <a:r>
              <a:rPr lang="zh-TW" altLang="zh-TW" dirty="0">
                <a:latin typeface="標楷體" panose="03000509000000000000" pitchFamily="65" charset="-120"/>
                <a:ea typeface="標楷體" panose="03000509000000000000" pitchFamily="65" charset="-120"/>
              </a:rPr>
              <a:t>具有強的放大的能力。</a:t>
            </a:r>
            <a:r>
              <a:rPr lang="zh-TW" altLang="zh-TW" dirty="0" smtClean="0">
                <a:latin typeface="標楷體" panose="03000509000000000000" pitchFamily="65" charset="-120"/>
                <a:ea typeface="標楷體" panose="03000509000000000000" pitchFamily="65" charset="-120"/>
              </a:rPr>
              <a:t>實驗室</a:t>
            </a:r>
            <a:r>
              <a:rPr lang="zh-TW" altLang="zh-TW" dirty="0">
                <a:latin typeface="標楷體" panose="03000509000000000000" pitchFamily="65" charset="-120"/>
                <a:ea typeface="標楷體" panose="03000509000000000000" pitchFamily="65" charset="-120"/>
              </a:rPr>
              <a:t>類比測試顯示</a:t>
            </a:r>
            <a:r>
              <a:rPr lang="en-US" altLang="zh-TW" dirty="0">
                <a:latin typeface="標楷體" panose="03000509000000000000" pitchFamily="65" charset="-120"/>
                <a:ea typeface="標楷體" panose="03000509000000000000" pitchFamily="65" charset="-120"/>
              </a:rPr>
              <a:t>,</a:t>
            </a:r>
            <a:r>
              <a:rPr lang="zh-TW" altLang="zh-TW" dirty="0">
                <a:latin typeface="標楷體" panose="03000509000000000000" pitchFamily="65" charset="-120"/>
                <a:ea typeface="標楷體" panose="03000509000000000000" pitchFamily="65" charset="-120"/>
              </a:rPr>
              <a:t>當請求包的大小為</a:t>
            </a:r>
            <a:r>
              <a:rPr lang="en-US" altLang="zh-TW" dirty="0">
                <a:latin typeface="標楷體" panose="03000509000000000000" pitchFamily="65" charset="-120"/>
                <a:ea typeface="標楷體" panose="03000509000000000000" pitchFamily="65" charset="-120"/>
              </a:rPr>
              <a:t>234</a:t>
            </a:r>
            <a:r>
              <a:rPr lang="zh-TW" altLang="zh-TW" dirty="0">
                <a:latin typeface="標楷體" panose="03000509000000000000" pitchFamily="65" charset="-120"/>
                <a:ea typeface="標楷體" panose="03000509000000000000" pitchFamily="65" charset="-120"/>
              </a:rPr>
              <a:t>位元組時，每個回應包為</a:t>
            </a:r>
            <a:r>
              <a:rPr lang="en-US" altLang="zh-TW" dirty="0">
                <a:latin typeface="標楷體" panose="03000509000000000000" pitchFamily="65" charset="-120"/>
                <a:ea typeface="標楷體" panose="03000509000000000000" pitchFamily="65" charset="-120"/>
              </a:rPr>
              <a:t> 482 </a:t>
            </a:r>
            <a:r>
              <a:rPr lang="zh-TW" altLang="zh-TW" dirty="0">
                <a:latin typeface="標楷體" panose="03000509000000000000" pitchFamily="65" charset="-120"/>
                <a:ea typeface="標楷體" panose="03000509000000000000" pitchFamily="65" charset="-120"/>
              </a:rPr>
              <a:t>位元組，單純按照這個資料</a:t>
            </a:r>
            <a:r>
              <a:rPr lang="en-US" altLang="zh-TW" dirty="0">
                <a:latin typeface="標楷體" panose="03000509000000000000" pitchFamily="65" charset="-120"/>
                <a:ea typeface="標楷體" panose="03000509000000000000" pitchFamily="65" charset="-120"/>
              </a:rPr>
              <a:t>,</a:t>
            </a:r>
            <a:r>
              <a:rPr lang="zh-TW" altLang="zh-TW" dirty="0">
                <a:latin typeface="標楷體" panose="03000509000000000000" pitchFamily="65" charset="-120"/>
                <a:ea typeface="標楷體" panose="03000509000000000000" pitchFamily="65" charset="-120"/>
              </a:rPr>
              <a:t>計算出放大的倍數 是：</a:t>
            </a:r>
            <a:r>
              <a:rPr lang="en-US" altLang="zh-TW" dirty="0">
                <a:latin typeface="標楷體" panose="03000509000000000000" pitchFamily="65" charset="-120"/>
                <a:ea typeface="標楷體" panose="03000509000000000000" pitchFamily="65" charset="-120"/>
              </a:rPr>
              <a:t>482*100/234 = 206</a:t>
            </a:r>
            <a:r>
              <a:rPr lang="zh-TW" altLang="zh-TW" dirty="0">
                <a:latin typeface="標楷體" panose="03000509000000000000" pitchFamily="65" charset="-120"/>
                <a:ea typeface="標楷體" panose="03000509000000000000" pitchFamily="65" charset="-120"/>
              </a:rPr>
              <a:t>倍。</a:t>
            </a:r>
          </a:p>
          <a:p>
            <a:endParaRPr lang="zh-TW" altLang="en-US" dirty="0"/>
          </a:p>
        </p:txBody>
      </p:sp>
      <p:sp>
        <p:nvSpPr>
          <p:cNvPr id="4" name="矩形 3"/>
          <p:cNvSpPr/>
          <p:nvPr/>
        </p:nvSpPr>
        <p:spPr>
          <a:xfrm>
            <a:off x="1846826" y="260648"/>
            <a:ext cx="6046848" cy="769441"/>
          </a:xfrm>
          <a:prstGeom prst="rect">
            <a:avLst/>
          </a:prstGeom>
        </p:spPr>
        <p:txBody>
          <a:bodyPr wrap="none">
            <a:spAutoFit/>
          </a:bodyPr>
          <a:lstStyle/>
          <a:p>
            <a:r>
              <a:rPr lang="en-US" altLang="zh-TW" sz="4400" dirty="0"/>
              <a:t>DNS/NTP</a:t>
            </a:r>
            <a:r>
              <a:rPr lang="zh-TW" altLang="en-US" sz="4400" dirty="0"/>
              <a:t>反射放大攻擊</a:t>
            </a:r>
          </a:p>
        </p:txBody>
      </p:sp>
    </p:spTree>
    <p:extLst>
      <p:ext uri="{BB962C8B-B14F-4D97-AF65-F5344CB8AC3E}">
        <p14:creationId xmlns:p14="http://schemas.microsoft.com/office/powerpoint/2010/main" val="372595059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113233" y="1583000"/>
            <a:ext cx="7514035" cy="3617651"/>
          </a:xfrm>
        </p:spPr>
        <p:txBody>
          <a:bodyPr>
            <a:normAutofit fontScale="77500" lnSpcReduction="20000"/>
          </a:bodyPr>
          <a:lstStyle/>
          <a:p>
            <a:r>
              <a:rPr lang="en-US" altLang="zh-TW" b="1" dirty="0" smtClean="0">
                <a:latin typeface="標楷體" panose="03000509000000000000" pitchFamily="65" charset="-120"/>
                <a:ea typeface="標楷體" panose="03000509000000000000" pitchFamily="65" charset="-120"/>
              </a:rPr>
              <a:t>NTP</a:t>
            </a:r>
            <a:r>
              <a:rPr lang="zh-TW" altLang="zh-TW" b="1" dirty="0" smtClean="0">
                <a:latin typeface="標楷體" panose="03000509000000000000" pitchFamily="65" charset="-120"/>
                <a:ea typeface="標楷體" panose="03000509000000000000" pitchFamily="65" charset="-120"/>
              </a:rPr>
              <a:t>攻擊</a:t>
            </a:r>
            <a:endParaRPr lang="zh-TW" altLang="zh-TW" dirty="0">
              <a:latin typeface="標楷體" panose="03000509000000000000" pitchFamily="65" charset="-120"/>
              <a:ea typeface="標楷體" panose="03000509000000000000" pitchFamily="65" charset="-120"/>
            </a:endParaRPr>
          </a:p>
          <a:p>
            <a:pPr marL="0" indent="0">
              <a:buNone/>
            </a:pPr>
            <a:r>
              <a:rPr lang="en-US" altLang="zh-TW" dirty="0">
                <a:latin typeface="標楷體" panose="03000509000000000000" pitchFamily="65" charset="-120"/>
                <a:ea typeface="標楷體" panose="03000509000000000000" pitchFamily="65" charset="-120"/>
              </a:rPr>
              <a:t>NTP</a:t>
            </a:r>
            <a:r>
              <a:rPr lang="zh-TW" altLang="zh-TW" dirty="0">
                <a:latin typeface="標楷體" panose="03000509000000000000" pitchFamily="65" charset="-120"/>
                <a:ea typeface="標楷體" panose="03000509000000000000" pitchFamily="65" charset="-120"/>
              </a:rPr>
              <a:t>放大攻擊</a:t>
            </a:r>
            <a:r>
              <a:rPr lang="zh-TW" altLang="zh-TW" dirty="0" smtClean="0">
                <a:latin typeface="標楷體" panose="03000509000000000000" pitchFamily="65" charset="-120"/>
                <a:ea typeface="標楷體" panose="03000509000000000000" pitchFamily="65" charset="-120"/>
              </a:rPr>
              <a:t>是</a:t>
            </a:r>
            <a:r>
              <a:rPr lang="zh-TW" altLang="en-US" dirty="0" smtClean="0">
                <a:latin typeface="標楷體" panose="03000509000000000000" pitchFamily="65" charset="-120"/>
                <a:ea typeface="標楷體" panose="03000509000000000000" pitchFamily="65" charset="-120"/>
              </a:rPr>
              <a:t>約於兩年前出現</a:t>
            </a:r>
            <a:r>
              <a:rPr lang="zh-TW" altLang="zh-TW" dirty="0" smtClean="0">
                <a:latin typeface="標楷體" panose="03000509000000000000" pitchFamily="65" charset="-120"/>
                <a:ea typeface="標楷體" panose="03000509000000000000" pitchFamily="65" charset="-120"/>
              </a:rPr>
              <a:t>的</a:t>
            </a:r>
            <a:r>
              <a:rPr lang="en-US" altLang="zh-TW" dirty="0" err="1">
                <a:latin typeface="標楷體" panose="03000509000000000000" pitchFamily="65" charset="-120"/>
                <a:ea typeface="標楷體" panose="03000509000000000000" pitchFamily="65" charset="-120"/>
              </a:rPr>
              <a:t>DDoS</a:t>
            </a:r>
            <a:r>
              <a:rPr lang="zh-TW" altLang="zh-TW" dirty="0">
                <a:latin typeface="標楷體" panose="03000509000000000000" pitchFamily="65" charset="-120"/>
                <a:ea typeface="標楷體" panose="03000509000000000000" pitchFamily="65" charset="-120"/>
              </a:rPr>
              <a:t>攻擊</a:t>
            </a:r>
            <a:r>
              <a:rPr lang="zh-TW" altLang="zh-TW" dirty="0" smtClean="0">
                <a:latin typeface="標楷體" panose="03000509000000000000" pitchFamily="65" charset="-120"/>
                <a:ea typeface="標楷體" panose="03000509000000000000" pitchFamily="65" charset="-120"/>
              </a:rPr>
              <a:t>形式</a:t>
            </a:r>
            <a:r>
              <a:rPr lang="en-US" altLang="zh-TW" dirty="0" smtClean="0">
                <a:latin typeface="標楷體" panose="03000509000000000000" pitchFamily="65" charset="-120"/>
                <a:ea typeface="標楷體" panose="03000509000000000000" pitchFamily="65" charset="-120"/>
              </a:rPr>
              <a:t>(CVE-2013-5211</a:t>
            </a:r>
            <a:r>
              <a:rPr lang="en-US" altLang="zh-TW" dirty="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rPr>
              <a:t>。</a:t>
            </a:r>
            <a:endParaRPr lang="zh-TW" altLang="zh-TW" dirty="0">
              <a:latin typeface="標楷體" panose="03000509000000000000" pitchFamily="65" charset="-120"/>
              <a:ea typeface="標楷體" panose="03000509000000000000" pitchFamily="65" charset="-120"/>
            </a:endParaRPr>
          </a:p>
          <a:p>
            <a:pPr marL="0" indent="0">
              <a:buNone/>
            </a:pPr>
            <a:r>
              <a:rPr lang="en-US" altLang="zh-TW" dirty="0">
                <a:latin typeface="標楷體" panose="03000509000000000000" pitchFamily="65" charset="-120"/>
                <a:ea typeface="標楷體" panose="03000509000000000000" pitchFamily="65" charset="-120"/>
              </a:rPr>
              <a:t>NTP</a:t>
            </a:r>
            <a:r>
              <a:rPr lang="zh-TW" altLang="zh-TW" dirty="0">
                <a:latin typeface="標楷體" panose="03000509000000000000" pitchFamily="65" charset="-120"/>
                <a:ea typeface="標楷體" panose="03000509000000000000" pitchFamily="65" charset="-120"/>
              </a:rPr>
              <a:t>協議包含一個</a:t>
            </a:r>
            <a:r>
              <a:rPr lang="en-US" altLang="zh-TW" dirty="0" err="1">
                <a:latin typeface="標楷體" panose="03000509000000000000" pitchFamily="65" charset="-120"/>
                <a:ea typeface="標楷體" panose="03000509000000000000" pitchFamily="65" charset="-120"/>
              </a:rPr>
              <a:t>monlist</a:t>
            </a:r>
            <a:r>
              <a:rPr lang="zh-TW" altLang="zh-TW" dirty="0">
                <a:latin typeface="標楷體" panose="03000509000000000000" pitchFamily="65" charset="-120"/>
                <a:ea typeface="標楷體" panose="03000509000000000000" pitchFamily="65" charset="-120"/>
              </a:rPr>
              <a:t>功能，用於監控</a:t>
            </a:r>
            <a:r>
              <a:rPr lang="en-US" altLang="zh-TW" dirty="0">
                <a:latin typeface="標楷體" panose="03000509000000000000" pitchFamily="65" charset="-120"/>
                <a:ea typeface="標楷體" panose="03000509000000000000" pitchFamily="65" charset="-120"/>
              </a:rPr>
              <a:t> NTP </a:t>
            </a:r>
            <a:r>
              <a:rPr lang="zh-TW" altLang="zh-TW" dirty="0">
                <a:latin typeface="標楷體" panose="03000509000000000000" pitchFamily="65" charset="-120"/>
                <a:ea typeface="標楷體" panose="03000509000000000000" pitchFamily="65" charset="-120"/>
              </a:rPr>
              <a:t>伺服器，</a:t>
            </a:r>
            <a:r>
              <a:rPr lang="en-US" altLang="zh-TW" dirty="0">
                <a:latin typeface="標楷體" panose="03000509000000000000" pitchFamily="65" charset="-120"/>
                <a:ea typeface="標楷體" panose="03000509000000000000" pitchFamily="65" charset="-120"/>
              </a:rPr>
              <a:t>NTP </a:t>
            </a:r>
            <a:r>
              <a:rPr lang="zh-TW" altLang="zh-TW" dirty="0">
                <a:latin typeface="標楷體" panose="03000509000000000000" pitchFamily="65" charset="-120"/>
                <a:ea typeface="標楷體" panose="03000509000000000000" pitchFamily="65" charset="-120"/>
              </a:rPr>
              <a:t>伺服器回應</a:t>
            </a:r>
            <a:r>
              <a:rPr lang="en-US" altLang="zh-TW" dirty="0" err="1">
                <a:latin typeface="標楷體" panose="03000509000000000000" pitchFamily="65" charset="-120"/>
                <a:ea typeface="標楷體" panose="03000509000000000000" pitchFamily="65" charset="-120"/>
              </a:rPr>
              <a:t>monlist</a:t>
            </a:r>
            <a:r>
              <a:rPr lang="zh-TW" altLang="zh-TW" dirty="0">
                <a:latin typeface="標楷體" panose="03000509000000000000" pitchFamily="65" charset="-120"/>
                <a:ea typeface="標楷體" panose="03000509000000000000" pitchFamily="65" charset="-120"/>
              </a:rPr>
              <a:t>指令後就會返回與其進行過時間同步的</a:t>
            </a:r>
            <a:r>
              <a:rPr lang="zh-TW" altLang="zh-TW" dirty="0" smtClean="0">
                <a:latin typeface="標楷體" panose="03000509000000000000" pitchFamily="65" charset="-120"/>
                <a:ea typeface="標楷體" panose="03000509000000000000" pitchFamily="65" charset="-120"/>
              </a:rPr>
              <a:t>最近</a:t>
            </a:r>
            <a:r>
              <a:rPr lang="en-US" altLang="zh-TW" dirty="0">
                <a:latin typeface="標楷體" panose="03000509000000000000" pitchFamily="65" charset="-120"/>
                <a:ea typeface="標楷體" panose="03000509000000000000" pitchFamily="65" charset="-120"/>
              </a:rPr>
              <a:t> 600 </a:t>
            </a:r>
            <a:r>
              <a:rPr lang="zh-TW" altLang="zh-TW" dirty="0">
                <a:latin typeface="標楷體" panose="03000509000000000000" pitchFamily="65" charset="-120"/>
                <a:ea typeface="標楷體" panose="03000509000000000000" pitchFamily="65" charset="-120"/>
              </a:rPr>
              <a:t>個用戶端的</a:t>
            </a:r>
            <a:r>
              <a:rPr lang="en-US" altLang="zh-TW" dirty="0">
                <a:latin typeface="標楷體" panose="03000509000000000000" pitchFamily="65" charset="-120"/>
                <a:ea typeface="標楷體" panose="03000509000000000000" pitchFamily="65" charset="-120"/>
              </a:rPr>
              <a:t>IP</a:t>
            </a:r>
            <a:r>
              <a:rPr lang="zh-TW" altLang="zh-TW" dirty="0">
                <a:latin typeface="標楷體" panose="03000509000000000000" pitchFamily="65" charset="-120"/>
                <a:ea typeface="標楷體" panose="03000509000000000000" pitchFamily="65" charset="-120"/>
              </a:rPr>
              <a:t>地址。回應包按照每</a:t>
            </a:r>
            <a:r>
              <a:rPr lang="en-US" altLang="zh-TW" dirty="0">
                <a:latin typeface="標楷體" panose="03000509000000000000" pitchFamily="65" charset="-120"/>
                <a:ea typeface="標楷體" panose="03000509000000000000" pitchFamily="65" charset="-120"/>
              </a:rPr>
              <a:t>6</a:t>
            </a:r>
            <a:r>
              <a:rPr lang="zh-TW" altLang="zh-TW" dirty="0">
                <a:latin typeface="標楷體" panose="03000509000000000000" pitchFamily="65" charset="-120"/>
                <a:ea typeface="標楷體" panose="03000509000000000000" pitchFamily="65" charset="-120"/>
              </a:rPr>
              <a:t>個</a:t>
            </a:r>
            <a:r>
              <a:rPr lang="en-US" altLang="zh-TW" dirty="0">
                <a:latin typeface="標楷體" panose="03000509000000000000" pitchFamily="65" charset="-120"/>
                <a:ea typeface="標楷體" panose="03000509000000000000" pitchFamily="65" charset="-120"/>
              </a:rPr>
              <a:t>IP</a:t>
            </a:r>
            <a:r>
              <a:rPr lang="zh-TW" altLang="zh-TW" dirty="0">
                <a:latin typeface="標楷體" panose="03000509000000000000" pitchFamily="65" charset="-120"/>
                <a:ea typeface="標楷體" panose="03000509000000000000" pitchFamily="65" charset="-120"/>
              </a:rPr>
              <a:t>進行分割，最多一個</a:t>
            </a:r>
            <a:r>
              <a:rPr lang="en-US" altLang="zh-TW" dirty="0" err="1" smtClean="0">
                <a:latin typeface="標楷體" panose="03000509000000000000" pitchFamily="65" charset="-120"/>
                <a:ea typeface="標楷體" panose="03000509000000000000" pitchFamily="65" charset="-120"/>
              </a:rPr>
              <a:t>NTPmonlist</a:t>
            </a:r>
            <a:r>
              <a:rPr lang="zh-TW" altLang="zh-TW" dirty="0">
                <a:latin typeface="標楷體" panose="03000509000000000000" pitchFamily="65" charset="-120"/>
                <a:ea typeface="標楷體" panose="03000509000000000000" pitchFamily="65" charset="-120"/>
              </a:rPr>
              <a:t>請求會形成</a:t>
            </a:r>
            <a:r>
              <a:rPr lang="en-US" altLang="zh-TW" dirty="0">
                <a:latin typeface="標楷體" panose="03000509000000000000" pitchFamily="65" charset="-120"/>
                <a:ea typeface="標楷體" panose="03000509000000000000" pitchFamily="65" charset="-120"/>
              </a:rPr>
              <a:t>100 </a:t>
            </a:r>
            <a:r>
              <a:rPr lang="zh-TW" altLang="zh-TW" dirty="0">
                <a:latin typeface="標楷體" panose="03000509000000000000" pitchFamily="65" charset="-120"/>
                <a:ea typeface="標楷體" panose="03000509000000000000" pitchFamily="65" charset="-120"/>
              </a:rPr>
              <a:t>個回應包</a:t>
            </a:r>
            <a:r>
              <a:rPr lang="en-US" altLang="zh-TW" dirty="0">
                <a:latin typeface="標楷體" panose="03000509000000000000" pitchFamily="65" charset="-120"/>
                <a:ea typeface="標楷體" panose="03000509000000000000" pitchFamily="65" charset="-120"/>
              </a:rPr>
              <a:t>,</a:t>
            </a:r>
            <a:r>
              <a:rPr lang="zh-TW" altLang="zh-TW" dirty="0">
                <a:latin typeface="標楷體" panose="03000509000000000000" pitchFamily="65" charset="-120"/>
                <a:ea typeface="標楷體" panose="03000509000000000000" pitchFamily="65" charset="-120"/>
              </a:rPr>
              <a:t>具有強的放大的能力。</a:t>
            </a:r>
            <a:r>
              <a:rPr lang="zh-TW" altLang="zh-TW" dirty="0" smtClean="0">
                <a:latin typeface="標楷體" panose="03000509000000000000" pitchFamily="65" charset="-120"/>
                <a:ea typeface="標楷體" panose="03000509000000000000" pitchFamily="65" charset="-120"/>
              </a:rPr>
              <a:t>實驗室</a:t>
            </a:r>
            <a:r>
              <a:rPr lang="zh-TW" altLang="zh-TW" dirty="0">
                <a:latin typeface="標楷體" panose="03000509000000000000" pitchFamily="65" charset="-120"/>
                <a:ea typeface="標楷體" panose="03000509000000000000" pitchFamily="65" charset="-120"/>
              </a:rPr>
              <a:t>類比測試顯示</a:t>
            </a:r>
            <a:r>
              <a:rPr lang="en-US" altLang="zh-TW" dirty="0">
                <a:latin typeface="標楷體" panose="03000509000000000000" pitchFamily="65" charset="-120"/>
                <a:ea typeface="標楷體" panose="03000509000000000000" pitchFamily="65" charset="-120"/>
              </a:rPr>
              <a:t>,</a:t>
            </a:r>
            <a:r>
              <a:rPr lang="zh-TW" altLang="zh-TW" dirty="0">
                <a:latin typeface="標楷體" panose="03000509000000000000" pitchFamily="65" charset="-120"/>
                <a:ea typeface="標楷體" panose="03000509000000000000" pitchFamily="65" charset="-120"/>
              </a:rPr>
              <a:t>當請求包的大小為</a:t>
            </a:r>
            <a:r>
              <a:rPr lang="en-US" altLang="zh-TW" dirty="0">
                <a:latin typeface="標楷體" panose="03000509000000000000" pitchFamily="65" charset="-120"/>
                <a:ea typeface="標楷體" panose="03000509000000000000" pitchFamily="65" charset="-120"/>
              </a:rPr>
              <a:t>234</a:t>
            </a:r>
            <a:r>
              <a:rPr lang="zh-TW" altLang="zh-TW" dirty="0">
                <a:latin typeface="標楷體" panose="03000509000000000000" pitchFamily="65" charset="-120"/>
                <a:ea typeface="標楷體" panose="03000509000000000000" pitchFamily="65" charset="-120"/>
              </a:rPr>
              <a:t>位元組時，每個回應包為</a:t>
            </a:r>
            <a:r>
              <a:rPr lang="en-US" altLang="zh-TW" dirty="0">
                <a:latin typeface="標楷體" panose="03000509000000000000" pitchFamily="65" charset="-120"/>
                <a:ea typeface="標楷體" panose="03000509000000000000" pitchFamily="65" charset="-120"/>
              </a:rPr>
              <a:t> 482 </a:t>
            </a:r>
            <a:r>
              <a:rPr lang="zh-TW" altLang="zh-TW" dirty="0">
                <a:latin typeface="標楷體" panose="03000509000000000000" pitchFamily="65" charset="-120"/>
                <a:ea typeface="標楷體" panose="03000509000000000000" pitchFamily="65" charset="-120"/>
              </a:rPr>
              <a:t>位元組，單純按照這個資料</a:t>
            </a:r>
            <a:r>
              <a:rPr lang="en-US" altLang="zh-TW" dirty="0">
                <a:latin typeface="標楷體" panose="03000509000000000000" pitchFamily="65" charset="-120"/>
                <a:ea typeface="標楷體" panose="03000509000000000000" pitchFamily="65" charset="-120"/>
              </a:rPr>
              <a:t>,</a:t>
            </a:r>
            <a:r>
              <a:rPr lang="zh-TW" altLang="zh-TW" dirty="0">
                <a:latin typeface="標楷體" panose="03000509000000000000" pitchFamily="65" charset="-120"/>
                <a:ea typeface="標楷體" panose="03000509000000000000" pitchFamily="65" charset="-120"/>
              </a:rPr>
              <a:t>計算出放大的倍數 是：</a:t>
            </a:r>
            <a:r>
              <a:rPr lang="en-US" altLang="zh-TW" dirty="0">
                <a:latin typeface="標楷體" panose="03000509000000000000" pitchFamily="65" charset="-120"/>
                <a:ea typeface="標楷體" panose="03000509000000000000" pitchFamily="65" charset="-120"/>
              </a:rPr>
              <a:t>482*100/234 = 206</a:t>
            </a:r>
            <a:r>
              <a:rPr lang="zh-TW" altLang="zh-TW" dirty="0">
                <a:latin typeface="標楷體" panose="03000509000000000000" pitchFamily="65" charset="-120"/>
                <a:ea typeface="標楷體" panose="03000509000000000000" pitchFamily="65" charset="-120"/>
              </a:rPr>
              <a:t>倍。</a:t>
            </a:r>
          </a:p>
          <a:p>
            <a:endParaRPr lang="zh-TW" altLang="en-US" dirty="0"/>
          </a:p>
        </p:txBody>
      </p:sp>
      <p:sp>
        <p:nvSpPr>
          <p:cNvPr id="4" name="矩形 3"/>
          <p:cNvSpPr/>
          <p:nvPr/>
        </p:nvSpPr>
        <p:spPr>
          <a:xfrm>
            <a:off x="1846826" y="260648"/>
            <a:ext cx="6171882" cy="769441"/>
          </a:xfrm>
          <a:prstGeom prst="rect">
            <a:avLst/>
          </a:prstGeom>
        </p:spPr>
        <p:txBody>
          <a:bodyPr wrap="none">
            <a:spAutoFit/>
          </a:bodyPr>
          <a:lstStyle/>
          <a:p>
            <a:r>
              <a:rPr lang="en-US" altLang="zh-TW" sz="4400" dirty="0"/>
              <a:t>DNS/NTP</a:t>
            </a:r>
            <a:r>
              <a:rPr lang="zh-TW" altLang="en-US" sz="4400" dirty="0"/>
              <a:t>反射</a:t>
            </a:r>
            <a:r>
              <a:rPr lang="zh-TW" altLang="en-US" sz="4400" dirty="0" smtClean="0"/>
              <a:t>放大攻擊</a:t>
            </a:r>
            <a:endParaRPr lang="zh-TW" altLang="en-US" sz="4400" dirty="0"/>
          </a:p>
        </p:txBody>
      </p:sp>
    </p:spTree>
    <p:extLst>
      <p:ext uri="{BB962C8B-B14F-4D97-AF65-F5344CB8AC3E}">
        <p14:creationId xmlns:p14="http://schemas.microsoft.com/office/powerpoint/2010/main" val="259666543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路徑猜測</a:t>
            </a:r>
          </a:p>
        </p:txBody>
      </p:sp>
      <p:sp>
        <p:nvSpPr>
          <p:cNvPr id="3" name="內容版面配置區 2"/>
          <p:cNvSpPr>
            <a:spLocks noGrp="1"/>
          </p:cNvSpPr>
          <p:nvPr>
            <p:ph idx="1"/>
          </p:nvPr>
        </p:nvSpPr>
        <p:spPr>
          <a:xfrm>
            <a:off x="457200" y="1196752"/>
            <a:ext cx="8229600" cy="5661248"/>
          </a:xfrm>
        </p:spPr>
        <p:txBody>
          <a:bodyPr/>
          <a:lstStyle/>
          <a:p>
            <a:pPr marL="0" indent="712788" algn="just">
              <a:buNone/>
            </a:pPr>
            <a:r>
              <a:rPr lang="en-US" altLang="zh-TW" sz="3000" dirty="0" smtClean="0">
                <a:latin typeface="標楷體" pitchFamily="65" charset="-120"/>
              </a:rPr>
              <a:t>Directory Traversal </a:t>
            </a:r>
            <a:r>
              <a:rPr lang="en-US" altLang="zh-TW" sz="3000" dirty="0">
                <a:latin typeface="標楷體" pitchFamily="65" charset="-120"/>
              </a:rPr>
              <a:t>(</a:t>
            </a:r>
            <a:r>
              <a:rPr lang="zh-TW" altLang="en-US" sz="3000" dirty="0" smtClean="0">
                <a:latin typeface="標楷體" pitchFamily="65" charset="-120"/>
              </a:rPr>
              <a:t>路徑猜測</a:t>
            </a:r>
            <a:r>
              <a:rPr lang="en-US" altLang="zh-TW" sz="3000" dirty="0">
                <a:latin typeface="標楷體" pitchFamily="65" charset="-120"/>
              </a:rPr>
              <a:t>)</a:t>
            </a:r>
            <a:r>
              <a:rPr lang="zh-TW" altLang="en-US" sz="3000" dirty="0" smtClean="0">
                <a:latin typeface="標楷體" pitchFamily="65" charset="-120"/>
              </a:rPr>
              <a:t>指</a:t>
            </a:r>
            <a:r>
              <a:rPr lang="zh-TW" altLang="en-US" sz="3000" dirty="0">
                <a:latin typeface="標楷體" pitchFamily="65" charset="-120"/>
              </a:rPr>
              <a:t>的</a:t>
            </a:r>
            <a:r>
              <a:rPr lang="zh-TW" altLang="en-US" sz="3000" dirty="0" smtClean="0">
                <a:latin typeface="標楷體" pitchFamily="65" charset="-120"/>
              </a:rPr>
              <a:t>是使用者可以</a:t>
            </a:r>
            <a:r>
              <a:rPr lang="zh-TW" altLang="en-US" sz="3000" dirty="0">
                <a:latin typeface="標楷體" pitchFamily="65" charset="-120"/>
              </a:rPr>
              <a:t>在網頁的</a:t>
            </a:r>
            <a:r>
              <a:rPr lang="en-US" altLang="zh-TW" sz="3000" dirty="0">
                <a:latin typeface="標楷體" pitchFamily="65" charset="-120"/>
              </a:rPr>
              <a:t>URL</a:t>
            </a:r>
            <a:r>
              <a:rPr lang="zh-TW" altLang="en-US" sz="3000" dirty="0" smtClean="0">
                <a:latin typeface="標楷體" pitchFamily="65" charset="-120"/>
              </a:rPr>
              <a:t>上輸入指令達到探索</a:t>
            </a:r>
            <a:r>
              <a:rPr lang="zh-TW" altLang="en-US" sz="3000" dirty="0">
                <a:latin typeface="標楷體" pitchFamily="65" charset="-120"/>
              </a:rPr>
              <a:t>目錄的行為</a:t>
            </a:r>
            <a:r>
              <a:rPr lang="zh-TW" altLang="en-US" sz="3000" dirty="0" smtClean="0">
                <a:latin typeface="標楷體" pitchFamily="65" charset="-120"/>
              </a:rPr>
              <a:t>。</a:t>
            </a:r>
            <a:r>
              <a:rPr lang="zh-TW" altLang="en-US" sz="3000" dirty="0">
                <a:latin typeface="標楷體" pitchFamily="65" charset="-120"/>
              </a:rPr>
              <a:t>會發生這個漏洞原因不外乎是當初設計網站的工程師忘了將目錄探索功能關閉，導致惡意人士可以透過輸入網址的方式來瀏覽</a:t>
            </a:r>
            <a:r>
              <a:rPr lang="en-US" altLang="zh-TW" sz="3000" dirty="0">
                <a:latin typeface="標楷體" pitchFamily="65" charset="-120"/>
              </a:rPr>
              <a:t>web</a:t>
            </a:r>
            <a:r>
              <a:rPr lang="zh-TW" altLang="en-US" sz="3000" dirty="0">
                <a:latin typeface="標楷體" pitchFamily="65" charset="-120"/>
              </a:rPr>
              <a:t>端主機內容</a:t>
            </a:r>
            <a:r>
              <a:rPr lang="zh-TW" altLang="en-US" sz="3000" dirty="0" smtClean="0">
                <a:latin typeface="標楷體" pitchFamily="65" charset="-120"/>
              </a:rPr>
              <a:t>。</a:t>
            </a:r>
            <a:endParaRPr lang="zh-TW" altLang="en-US" sz="3000" dirty="0">
              <a:latin typeface="標楷體" pitchFamily="65" charset="-120"/>
            </a:endParaRPr>
          </a:p>
          <a:p>
            <a:endParaRPr lang="zh-TW" altLang="en-US" sz="3000"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142</a:t>
            </a:fld>
            <a:endParaRPr lang="en-US" altLang="zh-TW"/>
          </a:p>
        </p:txBody>
      </p:sp>
    </p:spTree>
    <p:extLst>
      <p:ext uri="{BB962C8B-B14F-4D97-AF65-F5344CB8AC3E}">
        <p14:creationId xmlns:p14="http://schemas.microsoft.com/office/powerpoint/2010/main" val="299457496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路徑猜測</a:t>
            </a:r>
          </a:p>
        </p:txBody>
      </p:sp>
      <p:sp>
        <p:nvSpPr>
          <p:cNvPr id="3" name="內容版面配置區 2"/>
          <p:cNvSpPr>
            <a:spLocks noGrp="1"/>
          </p:cNvSpPr>
          <p:nvPr>
            <p:ph idx="1"/>
          </p:nvPr>
        </p:nvSpPr>
        <p:spPr>
          <a:xfrm>
            <a:off x="457200" y="1266824"/>
            <a:ext cx="8507288" cy="5591175"/>
          </a:xfrm>
        </p:spPr>
        <p:txBody>
          <a:bodyPr/>
          <a:lstStyle/>
          <a:p>
            <a:pPr marL="0" indent="723900">
              <a:buNone/>
            </a:pPr>
            <a:r>
              <a:rPr lang="zh-TW" altLang="en-US" sz="3000" dirty="0" smtClean="0"/>
              <a:t>下列說明可能具有漏洞的範例</a:t>
            </a:r>
            <a:r>
              <a:rPr lang="en-US" altLang="zh-TW" sz="3000" dirty="0" smtClean="0"/>
              <a:t>http</a:t>
            </a:r>
            <a:r>
              <a:rPr lang="en-US" altLang="zh-TW" sz="3000" dirty="0"/>
              <a:t>://</a:t>
            </a:r>
            <a:r>
              <a:rPr lang="en-US" altLang="zh-TW" sz="3000" dirty="0" smtClean="0"/>
              <a:t>www.example.com/index.php?page=news</a:t>
            </a:r>
            <a:r>
              <a:rPr lang="zh-TW" altLang="en-US" sz="3000" dirty="0"/>
              <a:t>上面這個網址是很常見的程式寫法，「</a:t>
            </a:r>
            <a:r>
              <a:rPr lang="en-US" altLang="zh-TW" sz="3000" dirty="0"/>
              <a:t>?</a:t>
            </a:r>
            <a:r>
              <a:rPr lang="zh-TW" altLang="en-US" sz="3000" dirty="0"/>
              <a:t>」表示後面要輸入某個參數，當 </a:t>
            </a:r>
            <a:r>
              <a:rPr lang="en-US" altLang="zh-TW" sz="3000" dirty="0"/>
              <a:t>page = news </a:t>
            </a:r>
            <a:r>
              <a:rPr lang="zh-TW" altLang="en-US" sz="3000" dirty="0"/>
              <a:t>時，網站就會去執行</a:t>
            </a:r>
            <a:r>
              <a:rPr lang="en-US" altLang="zh-TW" sz="3000" dirty="0" err="1"/>
              <a:t>news.php</a:t>
            </a:r>
            <a:r>
              <a:rPr lang="en-US" altLang="zh-TW" sz="3000" dirty="0"/>
              <a:t> </a:t>
            </a:r>
            <a:r>
              <a:rPr lang="zh-TW" altLang="en-US" sz="3000" dirty="0"/>
              <a:t>這個檔案，若是 </a:t>
            </a:r>
            <a:r>
              <a:rPr lang="en-US" altLang="zh-TW" sz="3000" dirty="0"/>
              <a:t>page = notebook </a:t>
            </a:r>
            <a:r>
              <a:rPr lang="zh-TW" altLang="en-US" sz="3000" dirty="0"/>
              <a:t>時，網站就會去執行 </a:t>
            </a:r>
            <a:r>
              <a:rPr lang="en-US" altLang="zh-TW" sz="3000" dirty="0" err="1"/>
              <a:t>notebook.php</a:t>
            </a:r>
            <a:r>
              <a:rPr lang="en-US" altLang="zh-TW" sz="3000" dirty="0"/>
              <a:t> </a:t>
            </a:r>
            <a:r>
              <a:rPr lang="zh-TW" altLang="en-US" sz="3000" dirty="0"/>
              <a:t>這個檔案</a:t>
            </a:r>
            <a:r>
              <a:rPr lang="zh-TW" altLang="en-US" sz="3000" dirty="0" smtClean="0"/>
              <a:t>。</a:t>
            </a:r>
            <a:endParaRPr lang="en-US" altLang="zh-TW" sz="3000" dirty="0" smtClean="0"/>
          </a:p>
          <a:p>
            <a:pPr marL="0" indent="723900">
              <a:buNone/>
            </a:pPr>
            <a:r>
              <a:rPr lang="zh-TW" altLang="en-US" sz="3000" dirty="0"/>
              <a:t>看起來這是一個很正常的邏輯，但是駭客卻可以輸入 </a:t>
            </a:r>
            <a:r>
              <a:rPr lang="en-US" altLang="zh-TW" sz="3000" dirty="0"/>
              <a:t>page = ../../</a:t>
            </a:r>
            <a:r>
              <a:rPr lang="en-US" altLang="zh-TW" sz="3000" dirty="0" err="1"/>
              <a:t>etc</a:t>
            </a:r>
            <a:r>
              <a:rPr lang="en-US" altLang="zh-TW" sz="3000" dirty="0"/>
              <a:t>/</a:t>
            </a:r>
            <a:r>
              <a:rPr lang="en-US" altLang="zh-TW" sz="3000" dirty="0" err="1"/>
              <a:t>passwd</a:t>
            </a:r>
            <a:r>
              <a:rPr lang="zh-TW" altLang="en-US" sz="3000" dirty="0"/>
              <a:t>的路徑，如果網站剛好有</a:t>
            </a:r>
            <a:r>
              <a:rPr lang="en-US" altLang="zh-TW" sz="3000" dirty="0"/>
              <a:t>/</a:t>
            </a:r>
            <a:r>
              <a:rPr lang="en-US" altLang="zh-TW" sz="3000" dirty="0" err="1"/>
              <a:t>etc</a:t>
            </a:r>
            <a:r>
              <a:rPr lang="en-US" altLang="zh-TW" sz="3000" dirty="0"/>
              <a:t>/</a:t>
            </a:r>
            <a:r>
              <a:rPr lang="en-US" altLang="zh-TW" sz="3000" dirty="0" err="1"/>
              <a:t>passwd</a:t>
            </a:r>
            <a:r>
              <a:rPr lang="en-US" altLang="zh-TW" sz="3000" dirty="0"/>
              <a:t> </a:t>
            </a:r>
            <a:r>
              <a:rPr lang="zh-TW" altLang="en-US" sz="3000" dirty="0"/>
              <a:t>這個檔案，那駭客就可以讀取資料庫裡面的內容了。</a:t>
            </a:r>
          </a:p>
          <a:p>
            <a:pPr marL="0" indent="0">
              <a:buNone/>
            </a:pPr>
            <a:endParaRPr lang="zh-TW" altLang="en-US"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143</a:t>
            </a:fld>
            <a:endParaRPr lang="en-US" altLang="zh-TW"/>
          </a:p>
        </p:txBody>
      </p:sp>
    </p:spTree>
    <p:extLst>
      <p:ext uri="{BB962C8B-B14F-4D97-AF65-F5344CB8AC3E}">
        <p14:creationId xmlns:p14="http://schemas.microsoft.com/office/powerpoint/2010/main" val="358225714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340768"/>
            <a:ext cx="8229600" cy="5400600"/>
          </a:xfrm>
        </p:spPr>
        <p:txBody>
          <a:bodyPr/>
          <a:lstStyle/>
          <a:p>
            <a:pPr marL="0" lvl="0" indent="723900">
              <a:buNone/>
            </a:pPr>
            <a:r>
              <a:rPr lang="zh-TW" altLang="en-US" sz="3000" dirty="0"/>
              <a:t>「</a:t>
            </a:r>
            <a:r>
              <a:rPr lang="en-US" altLang="zh-TW" sz="3000" dirty="0"/>
              <a:t>/</a:t>
            </a:r>
            <a:r>
              <a:rPr lang="zh-TW" altLang="en-US" sz="3000" dirty="0"/>
              <a:t>」</a:t>
            </a:r>
            <a:r>
              <a:rPr lang="zh-TW" altLang="zh-TW" sz="3000" dirty="0">
                <a:sym typeface="Arial"/>
              </a:rPr>
              <a:t>「\」</a:t>
            </a:r>
            <a:r>
              <a:rPr lang="zh-TW" altLang="en-US" sz="3000" dirty="0"/>
              <a:t>這些符號字元有可能會被程式給過濾掉，這時就要利用</a:t>
            </a:r>
            <a:r>
              <a:rPr lang="en-US" altLang="zh-TW" sz="3000" dirty="0"/>
              <a:t>URL Encode &amp; Decode (</a:t>
            </a:r>
            <a:r>
              <a:rPr lang="zh-TW" altLang="en-US" sz="3000" dirty="0"/>
              <a:t>編碼及解碼</a:t>
            </a:r>
            <a:r>
              <a:rPr lang="en-US" altLang="zh-TW" sz="3000" dirty="0"/>
              <a:t>)</a:t>
            </a:r>
            <a:r>
              <a:rPr lang="zh-TW" altLang="en-US" sz="3000" dirty="0"/>
              <a:t>將「</a:t>
            </a:r>
            <a:r>
              <a:rPr lang="en-US" altLang="zh-TW" sz="3000" dirty="0"/>
              <a:t>/</a:t>
            </a:r>
            <a:r>
              <a:rPr lang="zh-TW" altLang="en-US" sz="3000" dirty="0"/>
              <a:t>」轉成 「</a:t>
            </a:r>
            <a:r>
              <a:rPr lang="en-US" altLang="zh-TW" sz="3000" dirty="0"/>
              <a:t>%2f</a:t>
            </a:r>
            <a:r>
              <a:rPr lang="zh-TW" altLang="en-US" sz="3000" dirty="0" smtClean="0"/>
              <a:t>」、</a:t>
            </a:r>
            <a:r>
              <a:rPr lang="zh-TW" altLang="zh-TW" sz="3000" dirty="0" smtClean="0">
                <a:sym typeface="Arial"/>
              </a:rPr>
              <a:t>「\」</a:t>
            </a:r>
            <a:r>
              <a:rPr lang="zh-TW" altLang="en-US" sz="3000" dirty="0"/>
              <a:t>轉成 </a:t>
            </a:r>
            <a:r>
              <a:rPr lang="zh-TW" altLang="zh-TW" sz="3000" dirty="0" smtClean="0">
                <a:sym typeface="Arial"/>
              </a:rPr>
              <a:t>「</a:t>
            </a:r>
            <a:r>
              <a:rPr lang="zh-TW" altLang="zh-TW" sz="3000" dirty="0">
                <a:sym typeface="Arial"/>
              </a:rPr>
              <a:t>%5C」</a:t>
            </a:r>
            <a:r>
              <a:rPr lang="zh-TW" altLang="en-US" sz="3000" dirty="0" smtClean="0"/>
              <a:t>，就可以繞過某些程式的檢查。</a:t>
            </a:r>
            <a:endParaRPr lang="en-US" altLang="zh-TW" sz="3000" dirty="0" smtClean="0"/>
          </a:p>
          <a:p>
            <a:pPr marL="0" lvl="0" indent="723900">
              <a:buNone/>
            </a:pPr>
            <a:endParaRPr lang="zh-TW" altLang="en-US" sz="3000" dirty="0" smtClean="0"/>
          </a:p>
          <a:p>
            <a:pPr marL="0" indent="0">
              <a:buNone/>
            </a:pPr>
            <a:r>
              <a:rPr lang="zh-TW" altLang="en-US" sz="3000" dirty="0" smtClean="0"/>
              <a:t>例如開啟</a:t>
            </a:r>
            <a:r>
              <a:rPr lang="en-US" altLang="zh-TW" sz="3000" dirty="0"/>
              <a:t>Windows</a:t>
            </a:r>
            <a:r>
              <a:rPr lang="zh-TW" altLang="en-US" sz="3000" dirty="0"/>
              <a:t>系統的命令提示字元視窗：</a:t>
            </a:r>
          </a:p>
          <a:p>
            <a:pPr marL="0" indent="0">
              <a:buNone/>
            </a:pPr>
            <a:r>
              <a:rPr lang="en-US" altLang="zh-TW" sz="3000" dirty="0"/>
              <a:t>http://www.example.com\..\..\..\..\</a:t>
            </a:r>
            <a:r>
              <a:rPr lang="en-US" altLang="zh-TW" sz="3000" dirty="0" smtClean="0"/>
              <a:t>windows\system32\cmd.exe</a:t>
            </a:r>
            <a:r>
              <a:rPr lang="zh-TW" altLang="en-US" sz="3000" dirty="0" smtClean="0"/>
              <a:t>轉為</a:t>
            </a:r>
            <a:r>
              <a:rPr lang="en-US" altLang="zh-TW" sz="3000" dirty="0" smtClean="0"/>
              <a:t>http</a:t>
            </a:r>
            <a:r>
              <a:rPr lang="en-US" altLang="zh-TW" sz="3000" dirty="0"/>
              <a:t>://www.example.com%5C..%5C..%5C..%5C..%5C windows%5Csystem32%5Ccmd.exe</a:t>
            </a:r>
          </a:p>
          <a:p>
            <a:endParaRPr lang="zh-TW" altLang="en-US" sz="3000"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144</a:t>
            </a:fld>
            <a:endParaRPr lang="en-US" altLang="zh-TW"/>
          </a:p>
        </p:txBody>
      </p:sp>
      <p:sp>
        <p:nvSpPr>
          <p:cNvPr id="5" name="標題 1"/>
          <p:cNvSpPr txBox="1">
            <a:spLocks/>
          </p:cNvSpPr>
          <p:nvPr/>
        </p:nvSpPr>
        <p:spPr bwMode="auto">
          <a:xfrm>
            <a:off x="457200" y="274638"/>
            <a:ext cx="8229600" cy="85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a:lstStyle>
          <a:p>
            <a:r>
              <a:rPr lang="zh-TW" altLang="en-US" smtClean="0"/>
              <a:t>路徑猜測</a:t>
            </a:r>
            <a:endParaRPr lang="zh-TW" altLang="en-US" dirty="0"/>
          </a:p>
        </p:txBody>
      </p:sp>
    </p:spTree>
    <p:extLst>
      <p:ext uri="{BB962C8B-B14F-4D97-AF65-F5344CB8AC3E}">
        <p14:creationId xmlns:p14="http://schemas.microsoft.com/office/powerpoint/2010/main" val="62010724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919162"/>
          </a:xfrm>
        </p:spPr>
        <p:txBody>
          <a:bodyPr/>
          <a:lstStyle/>
          <a:p>
            <a:r>
              <a:rPr lang="zh-TW" altLang="en-US" dirty="0"/>
              <a:t>注入攻擊</a:t>
            </a:r>
          </a:p>
        </p:txBody>
      </p:sp>
      <p:sp>
        <p:nvSpPr>
          <p:cNvPr id="3" name="內容版面配置區 2"/>
          <p:cNvSpPr>
            <a:spLocks noGrp="1"/>
          </p:cNvSpPr>
          <p:nvPr>
            <p:ph idx="1"/>
          </p:nvPr>
        </p:nvSpPr>
        <p:spPr/>
        <p:txBody>
          <a:bodyPr/>
          <a:lstStyle/>
          <a:p>
            <a:pPr marL="0" indent="723900">
              <a:buNone/>
            </a:pPr>
            <a:r>
              <a:rPr lang="en-US" altLang="zh-TW" dirty="0" err="1"/>
              <a:t>Sql</a:t>
            </a:r>
            <a:r>
              <a:rPr lang="en-US" altLang="zh-TW" dirty="0"/>
              <a:t> Injection </a:t>
            </a:r>
            <a:r>
              <a:rPr lang="en-US" altLang="zh-TW" dirty="0" smtClean="0"/>
              <a:t>(</a:t>
            </a:r>
            <a:r>
              <a:rPr lang="zh-TW" altLang="en-US" dirty="0" smtClean="0"/>
              <a:t>注入攻擊</a:t>
            </a:r>
            <a:r>
              <a:rPr lang="en-US" altLang="zh-TW" dirty="0" smtClean="0"/>
              <a:t>)</a:t>
            </a:r>
            <a:r>
              <a:rPr lang="zh-TW" altLang="en-US" dirty="0" smtClean="0"/>
              <a:t>指</a:t>
            </a:r>
            <a:r>
              <a:rPr lang="en-US" altLang="zh-TW" dirty="0" smtClean="0"/>
              <a:t>SQL</a:t>
            </a:r>
            <a:r>
              <a:rPr lang="zh-TW" altLang="en-US" dirty="0" smtClean="0"/>
              <a:t>語法</a:t>
            </a:r>
            <a:r>
              <a:rPr lang="zh-TW" altLang="en-US" dirty="0"/>
              <a:t>上的漏洞，藉由特殊字元，改變語法上的邏輯，駭客就能取得資料庫的所有內容，當然也包含了會員的帳號，密碼。</a:t>
            </a:r>
          </a:p>
          <a:p>
            <a:pPr marL="0" indent="723900">
              <a:buNone/>
            </a:pPr>
            <a:r>
              <a:rPr lang="zh-TW" altLang="en-US" dirty="0"/>
              <a:t>注入</a:t>
            </a:r>
            <a:r>
              <a:rPr lang="zh-TW" altLang="en-US" dirty="0" smtClean="0"/>
              <a:t>攻擊蟬聯</a:t>
            </a:r>
            <a:r>
              <a:rPr lang="en-US" altLang="zh-TW" dirty="0" smtClean="0"/>
              <a:t>2013</a:t>
            </a:r>
            <a:r>
              <a:rPr lang="zh-TW" altLang="en-US" dirty="0" smtClean="0"/>
              <a:t>和</a:t>
            </a:r>
            <a:r>
              <a:rPr lang="en-US" altLang="zh-TW" dirty="0" smtClean="0"/>
              <a:t>2017</a:t>
            </a:r>
            <a:r>
              <a:rPr lang="zh-TW" altLang="en-US" dirty="0" smtClean="0"/>
              <a:t> </a:t>
            </a:r>
            <a:r>
              <a:rPr lang="en-US" altLang="zh-TW" dirty="0" smtClean="0"/>
              <a:t>OWSAP </a:t>
            </a:r>
            <a:r>
              <a:rPr lang="en-US" altLang="zh-TW" dirty="0"/>
              <a:t>TOP </a:t>
            </a:r>
            <a:r>
              <a:rPr lang="en-US" altLang="zh-TW" dirty="0" smtClean="0"/>
              <a:t>10</a:t>
            </a:r>
            <a:r>
              <a:rPr lang="zh-TW" altLang="en-US" dirty="0" smtClean="0"/>
              <a:t>兩屆榜首，可以</a:t>
            </a:r>
            <a:r>
              <a:rPr lang="zh-TW" altLang="en-US" dirty="0"/>
              <a:t>說是目前網路上，駭客最常用的攻擊方式，</a:t>
            </a:r>
            <a:r>
              <a:rPr lang="zh-TW" altLang="en-US" dirty="0" smtClean="0"/>
              <a:t>因為此攻擊方式可以不需使用</a:t>
            </a:r>
            <a:r>
              <a:rPr lang="zh-TW" altLang="en-US" dirty="0"/>
              <a:t>任何</a:t>
            </a:r>
            <a:r>
              <a:rPr lang="zh-TW" altLang="en-US" dirty="0" smtClean="0"/>
              <a:t>軟體或撰寫程式，簡單、快速且獲得的成果通常皆是最高權限。</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145</a:t>
            </a:fld>
            <a:endParaRPr lang="en-US" altLang="zh-TW"/>
          </a:p>
        </p:txBody>
      </p:sp>
    </p:spTree>
    <p:extLst>
      <p:ext uri="{BB962C8B-B14F-4D97-AF65-F5344CB8AC3E}">
        <p14:creationId xmlns:p14="http://schemas.microsoft.com/office/powerpoint/2010/main" val="354639025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919162"/>
          </a:xfrm>
        </p:spPr>
        <p:txBody>
          <a:bodyPr/>
          <a:lstStyle/>
          <a:p>
            <a:r>
              <a:rPr lang="zh-TW" altLang="en-US" dirty="0"/>
              <a:t>注入攻擊</a:t>
            </a:r>
          </a:p>
        </p:txBody>
      </p:sp>
      <p:sp>
        <p:nvSpPr>
          <p:cNvPr id="3" name="內容版面配置區 2"/>
          <p:cNvSpPr>
            <a:spLocks noGrp="1"/>
          </p:cNvSpPr>
          <p:nvPr>
            <p:ph idx="1"/>
          </p:nvPr>
        </p:nvSpPr>
        <p:spPr/>
        <p:txBody>
          <a:bodyPr/>
          <a:lstStyle/>
          <a:p>
            <a:pPr marL="0" indent="723900">
              <a:buNone/>
            </a:pPr>
            <a:r>
              <a:rPr lang="zh-TW" altLang="en-US" dirty="0" smtClean="0"/>
              <a:t>首先介紹原理，以下列網頁</a:t>
            </a:r>
            <a:r>
              <a:rPr lang="zh-TW" altLang="en-US" dirty="0"/>
              <a:t>上的帳號密碼登入欄位</a:t>
            </a:r>
            <a:r>
              <a:rPr lang="en-US" altLang="zh-TW" dirty="0" smtClean="0"/>
              <a:t>(</a:t>
            </a:r>
            <a:r>
              <a:rPr lang="zh-TW" altLang="en-US" dirty="0" smtClean="0"/>
              <a:t>注入</a:t>
            </a:r>
            <a:r>
              <a:rPr lang="zh-TW" altLang="en-US" dirty="0"/>
              <a:t>點</a:t>
            </a:r>
            <a:r>
              <a:rPr lang="en-US" altLang="zh-TW" dirty="0" smtClean="0"/>
              <a:t>)</a:t>
            </a:r>
            <a:r>
              <a:rPr lang="zh-TW" altLang="en-US" dirty="0" smtClean="0"/>
              <a:t>作範例。</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146</a:t>
            </a:fld>
            <a:endParaRPr lang="en-US" altLang="zh-TW"/>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348880"/>
            <a:ext cx="7704856" cy="4375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flipH="1">
            <a:off x="1907704" y="4536516"/>
            <a:ext cx="2376264" cy="764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8278860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919162"/>
          </a:xfrm>
        </p:spPr>
        <p:txBody>
          <a:bodyPr/>
          <a:lstStyle/>
          <a:p>
            <a:r>
              <a:rPr lang="zh-TW" altLang="en-US" dirty="0"/>
              <a:t>注入攻擊</a:t>
            </a:r>
          </a:p>
        </p:txBody>
      </p:sp>
      <p:sp>
        <p:nvSpPr>
          <p:cNvPr id="3" name="內容版面配置區 2"/>
          <p:cNvSpPr>
            <a:spLocks noGrp="1"/>
          </p:cNvSpPr>
          <p:nvPr>
            <p:ph idx="1"/>
          </p:nvPr>
        </p:nvSpPr>
        <p:spPr>
          <a:xfrm>
            <a:off x="323528" y="1266825"/>
            <a:ext cx="8640960" cy="4859338"/>
          </a:xfrm>
        </p:spPr>
        <p:txBody>
          <a:bodyPr/>
          <a:lstStyle/>
          <a:p>
            <a:pPr marL="0" indent="0">
              <a:buNone/>
            </a:pPr>
            <a:r>
              <a:rPr lang="zh-TW" altLang="en-US" dirty="0" smtClean="0"/>
              <a:t>可以從網站原始碼看見欄位傳送</a:t>
            </a:r>
            <a:r>
              <a:rPr lang="zh-TW" altLang="en-US" dirty="0"/>
              <a:t>資料的</a:t>
            </a:r>
            <a:r>
              <a:rPr lang="zh-TW" altLang="en-US" dirty="0" smtClean="0"/>
              <a:t>方式</a:t>
            </a:r>
            <a:endParaRPr lang="en-US" altLang="zh-TW" dirty="0" smtClean="0"/>
          </a:p>
          <a:p>
            <a:pPr marL="0" indent="0">
              <a:buNone/>
            </a:pPr>
            <a:endParaRPr lang="zh-TW" altLang="en-US" dirty="0"/>
          </a:p>
          <a:p>
            <a:r>
              <a:rPr lang="zh-TW" altLang="en-US" dirty="0" smtClean="0"/>
              <a:t>輸入</a:t>
            </a:r>
            <a:r>
              <a:rPr lang="zh-TW" altLang="en-US" dirty="0"/>
              <a:t>的</a:t>
            </a:r>
            <a:r>
              <a:rPr lang="zh-TW" altLang="en-US" dirty="0" smtClean="0"/>
              <a:t>帳號處以</a:t>
            </a:r>
            <a:r>
              <a:rPr lang="zh-TW" altLang="en-US" dirty="0"/>
              <a:t>明文形式存在</a:t>
            </a:r>
            <a:r>
              <a:rPr lang="en-US" altLang="zh-TW" dirty="0"/>
              <a:t>user</a:t>
            </a:r>
            <a:r>
              <a:rPr lang="zh-TW" altLang="en-US" dirty="0" smtClean="0"/>
              <a:t>欄位帳號</a:t>
            </a:r>
            <a:r>
              <a:rPr lang="zh-TW" altLang="en-US" dirty="0"/>
              <a:t>：</a:t>
            </a:r>
          </a:p>
          <a:p>
            <a:pPr marL="0" indent="0">
              <a:buNone/>
            </a:pPr>
            <a:r>
              <a:rPr lang="en-US" altLang="zh-TW" dirty="0"/>
              <a:t>&lt;input type="text" name=“user</a:t>
            </a:r>
            <a:r>
              <a:rPr lang="en-US" altLang="zh-TW" dirty="0" smtClean="0"/>
              <a:t>"&gt;</a:t>
            </a:r>
          </a:p>
          <a:p>
            <a:pPr marL="0" indent="0">
              <a:buNone/>
            </a:pPr>
            <a:endParaRPr lang="en-US" altLang="zh-TW" dirty="0"/>
          </a:p>
          <a:p>
            <a:r>
              <a:rPr lang="zh-TW" altLang="en-US" dirty="0" smtClean="0"/>
              <a:t>輸入</a:t>
            </a:r>
            <a:r>
              <a:rPr lang="zh-TW" altLang="en-US" dirty="0"/>
              <a:t>的</a:t>
            </a:r>
            <a:r>
              <a:rPr lang="zh-TW" altLang="en-US" dirty="0" smtClean="0"/>
              <a:t>密碼處以</a:t>
            </a:r>
            <a:r>
              <a:rPr lang="zh-TW" altLang="en-US" dirty="0"/>
              <a:t>密文形式存在</a:t>
            </a:r>
            <a:r>
              <a:rPr lang="en-US" altLang="zh-TW" dirty="0"/>
              <a:t>password</a:t>
            </a:r>
            <a:r>
              <a:rPr lang="zh-TW" altLang="en-US" dirty="0" smtClean="0"/>
              <a:t>欄位密碼</a:t>
            </a:r>
            <a:r>
              <a:rPr lang="zh-TW" altLang="en-US" dirty="0"/>
              <a:t>：</a:t>
            </a:r>
          </a:p>
          <a:p>
            <a:pPr marL="0" indent="0">
              <a:buNone/>
            </a:pPr>
            <a:r>
              <a:rPr lang="en-US" altLang="zh-TW" dirty="0"/>
              <a:t>&lt;input type="password" </a:t>
            </a:r>
            <a:r>
              <a:rPr lang="en-US" altLang="zh-TW" dirty="0" smtClean="0"/>
              <a:t>name</a:t>
            </a:r>
            <a:r>
              <a:rPr lang="en-US" altLang="zh-TW" dirty="0"/>
              <a:t>="password</a:t>
            </a:r>
            <a:r>
              <a:rPr lang="en-US" altLang="zh-TW" dirty="0" smtClean="0"/>
              <a:t>"&gt;</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147</a:t>
            </a:fld>
            <a:endParaRPr lang="en-US" altLang="zh-TW"/>
          </a:p>
        </p:txBody>
      </p:sp>
    </p:spTree>
    <p:extLst>
      <p:ext uri="{BB962C8B-B14F-4D97-AF65-F5344CB8AC3E}">
        <p14:creationId xmlns:p14="http://schemas.microsoft.com/office/powerpoint/2010/main" val="4507372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919162"/>
          </a:xfrm>
        </p:spPr>
        <p:txBody>
          <a:bodyPr/>
          <a:lstStyle/>
          <a:p>
            <a:r>
              <a:rPr lang="zh-TW" altLang="en-US" dirty="0"/>
              <a:t>注入攻擊</a:t>
            </a:r>
          </a:p>
        </p:txBody>
      </p:sp>
      <p:sp>
        <p:nvSpPr>
          <p:cNvPr id="3" name="內容版面配置區 2"/>
          <p:cNvSpPr>
            <a:spLocks noGrp="1"/>
          </p:cNvSpPr>
          <p:nvPr>
            <p:ph idx="1"/>
          </p:nvPr>
        </p:nvSpPr>
        <p:spPr>
          <a:xfrm>
            <a:off x="323528" y="1266824"/>
            <a:ext cx="8640960" cy="5258519"/>
          </a:xfrm>
        </p:spPr>
        <p:txBody>
          <a:bodyPr/>
          <a:lstStyle/>
          <a:p>
            <a:pPr marL="0" indent="0">
              <a:buNone/>
            </a:pPr>
            <a:r>
              <a:rPr lang="zh-TW" altLang="en-US" dirty="0" smtClean="0"/>
              <a:t>按下確認鍵之後，網頁會將此段程式碼傳送至接收端</a:t>
            </a:r>
            <a:endParaRPr lang="en-US" altLang="zh-TW" dirty="0"/>
          </a:p>
          <a:p>
            <a:r>
              <a:rPr lang="zh-TW" altLang="en-US" dirty="0"/>
              <a:t>接收帳號、</a:t>
            </a:r>
            <a:r>
              <a:rPr lang="zh-TW" altLang="en-US" dirty="0" smtClean="0"/>
              <a:t>密碼的格式</a:t>
            </a:r>
            <a:endParaRPr lang="zh-TW" altLang="en-US" dirty="0"/>
          </a:p>
          <a:p>
            <a:pPr marL="0" indent="0">
              <a:buNone/>
            </a:pPr>
            <a:r>
              <a:rPr lang="zh-TW" altLang="en-US" dirty="0"/>
              <a:t> </a:t>
            </a:r>
            <a:r>
              <a:rPr lang="en-US" altLang="zh-TW" dirty="0"/>
              <a:t>$user = $_REQUEST['user'];</a:t>
            </a:r>
          </a:p>
          <a:p>
            <a:pPr marL="0" indent="0">
              <a:buNone/>
            </a:pPr>
            <a:r>
              <a:rPr lang="en-US" altLang="zh-TW" dirty="0"/>
              <a:t> $pass = $_REQUEST['password'];</a:t>
            </a:r>
          </a:p>
          <a:p>
            <a:r>
              <a:rPr lang="zh-TW" altLang="en-US" dirty="0"/>
              <a:t>伺服器端會查詢資料庫有無符合帳號資料</a:t>
            </a:r>
          </a:p>
          <a:p>
            <a:pPr marL="0" indent="0">
              <a:buNone/>
            </a:pPr>
            <a:r>
              <a:rPr lang="zh-TW" altLang="en-US" dirty="0"/>
              <a:t> </a:t>
            </a:r>
            <a:r>
              <a:rPr lang="en-US" altLang="zh-TW" dirty="0"/>
              <a:t>$</a:t>
            </a:r>
            <a:r>
              <a:rPr lang="en-US" altLang="zh-TW" dirty="0" err="1"/>
              <a:t>sql</a:t>
            </a:r>
            <a:r>
              <a:rPr lang="en-US" altLang="zh-TW" dirty="0"/>
              <a:t> = “SELECT * FROM table WHERE user ='$user' AND password = '$password</a:t>
            </a:r>
            <a:r>
              <a:rPr lang="en-US" altLang="zh-TW" dirty="0" smtClean="0"/>
              <a:t>'”;</a:t>
            </a:r>
          </a:p>
          <a:p>
            <a:pPr marL="0" indent="0">
              <a:buNone/>
            </a:pPr>
            <a:r>
              <a:rPr lang="zh-TW" altLang="en-US" dirty="0"/>
              <a:t>此時如果資料庫有相同帳</a:t>
            </a:r>
            <a:r>
              <a:rPr lang="zh-TW" altLang="en-US" dirty="0" smtClean="0"/>
              <a:t>密</a:t>
            </a:r>
            <a:r>
              <a:rPr lang="zh-TW" altLang="en-US" dirty="0"/>
              <a:t>驗證即可過關</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148</a:t>
            </a:fld>
            <a:endParaRPr lang="en-US" altLang="zh-TW"/>
          </a:p>
        </p:txBody>
      </p:sp>
    </p:spTree>
    <p:extLst>
      <p:ext uri="{BB962C8B-B14F-4D97-AF65-F5344CB8AC3E}">
        <p14:creationId xmlns:p14="http://schemas.microsoft.com/office/powerpoint/2010/main" val="150125921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919162"/>
          </a:xfrm>
        </p:spPr>
        <p:txBody>
          <a:bodyPr/>
          <a:lstStyle/>
          <a:p>
            <a:r>
              <a:rPr lang="zh-TW" altLang="en-US" dirty="0"/>
              <a:t>注入攻擊</a:t>
            </a:r>
          </a:p>
        </p:txBody>
      </p:sp>
      <p:sp>
        <p:nvSpPr>
          <p:cNvPr id="3" name="內容版面配置區 2"/>
          <p:cNvSpPr>
            <a:spLocks noGrp="1"/>
          </p:cNvSpPr>
          <p:nvPr>
            <p:ph idx="1"/>
          </p:nvPr>
        </p:nvSpPr>
        <p:spPr>
          <a:xfrm>
            <a:off x="323528" y="1266825"/>
            <a:ext cx="8640960" cy="4859338"/>
          </a:xfrm>
        </p:spPr>
        <p:txBody>
          <a:bodyPr/>
          <a:lstStyle/>
          <a:p>
            <a:pPr marL="0" indent="0">
              <a:buNone/>
            </a:pPr>
            <a:r>
              <a:rPr lang="zh-TW" altLang="en-US" dirty="0" smtClean="0"/>
              <a:t>現在我們改用</a:t>
            </a:r>
            <a:r>
              <a:rPr lang="en-US" altLang="zh-TW" dirty="0" smtClean="0"/>
              <a:t>SQL </a:t>
            </a:r>
            <a:r>
              <a:rPr lang="en-US" altLang="zh-TW" dirty="0"/>
              <a:t>Injection</a:t>
            </a:r>
            <a:r>
              <a:rPr lang="zh-TW" altLang="en-US" dirty="0"/>
              <a:t>語法</a:t>
            </a:r>
            <a:r>
              <a:rPr lang="en-US" altLang="zh-TW" dirty="0"/>
              <a:t>(' or 1=1 </a:t>
            </a:r>
            <a:r>
              <a:rPr lang="en-US" altLang="zh-TW" dirty="0" smtClean="0"/>
              <a:t>--)</a:t>
            </a:r>
            <a:r>
              <a:rPr lang="zh-TW" altLang="en-US" dirty="0"/>
              <a:t>輸入帳號欄位</a:t>
            </a:r>
          </a:p>
          <a:p>
            <a:r>
              <a:rPr lang="zh-TW" altLang="en-US" dirty="0"/>
              <a:t>接收端的</a:t>
            </a:r>
            <a:r>
              <a:rPr lang="en-US" altLang="zh-TW" dirty="0"/>
              <a:t>SQL</a:t>
            </a:r>
            <a:r>
              <a:rPr lang="zh-TW" altLang="en-US" dirty="0"/>
              <a:t>語法就會變成</a:t>
            </a:r>
          </a:p>
          <a:p>
            <a:pPr marL="0" indent="0">
              <a:buNone/>
            </a:pPr>
            <a:r>
              <a:rPr lang="zh-TW" altLang="en-US" dirty="0"/>
              <a:t> </a:t>
            </a:r>
            <a:r>
              <a:rPr lang="en-US" altLang="zh-TW" dirty="0"/>
              <a:t>$</a:t>
            </a:r>
            <a:r>
              <a:rPr lang="en-US" altLang="zh-TW" dirty="0" err="1"/>
              <a:t>sql</a:t>
            </a:r>
            <a:r>
              <a:rPr lang="en-US" altLang="zh-TW" dirty="0"/>
              <a:t> = “SELECT * FROM table WHERE user </a:t>
            </a:r>
          </a:p>
          <a:p>
            <a:pPr marL="0" indent="0">
              <a:buNone/>
            </a:pPr>
            <a:r>
              <a:rPr lang="en-US" altLang="zh-TW" dirty="0" smtClean="0"/>
              <a:t>='</a:t>
            </a:r>
            <a:r>
              <a:rPr lang="zh-TW" altLang="en-US" dirty="0" smtClean="0"/>
              <a:t>空格</a:t>
            </a:r>
            <a:r>
              <a:rPr lang="en-US" altLang="zh-TW" dirty="0" smtClean="0">
                <a:solidFill>
                  <a:srgbClr val="FF0000"/>
                </a:solidFill>
              </a:rPr>
              <a:t>' </a:t>
            </a:r>
            <a:r>
              <a:rPr lang="en-US" altLang="zh-TW" dirty="0">
                <a:solidFill>
                  <a:srgbClr val="FF0000"/>
                </a:solidFill>
              </a:rPr>
              <a:t>or 1=1 </a:t>
            </a:r>
            <a:r>
              <a:rPr lang="en-US" altLang="zh-TW" dirty="0" smtClean="0">
                <a:solidFill>
                  <a:srgbClr val="FF0000"/>
                </a:solidFill>
              </a:rPr>
              <a:t>-- </a:t>
            </a:r>
            <a:r>
              <a:rPr lang="en-US" altLang="zh-TW" dirty="0">
                <a:solidFill>
                  <a:srgbClr val="00CC00"/>
                </a:solidFill>
              </a:rPr>
              <a:t>AND password = '$password</a:t>
            </a:r>
            <a:r>
              <a:rPr lang="en-US" altLang="zh-TW" dirty="0" smtClean="0">
                <a:solidFill>
                  <a:srgbClr val="00CC00"/>
                </a:solidFill>
              </a:rPr>
              <a:t>'”</a:t>
            </a:r>
            <a:endParaRPr lang="en-US" altLang="zh-TW" dirty="0">
              <a:solidFill>
                <a:srgbClr val="00CC00"/>
              </a:solidFill>
            </a:endParaRPr>
          </a:p>
          <a:p>
            <a:pPr marL="0" indent="0">
              <a:buNone/>
            </a:pPr>
            <a:endParaRPr lang="en-US" altLang="zh-TW"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149</a:t>
            </a:fld>
            <a:endParaRPr lang="en-US" altLang="zh-TW"/>
          </a:p>
        </p:txBody>
      </p:sp>
      <p:graphicFrame>
        <p:nvGraphicFramePr>
          <p:cNvPr id="6" name="表格 5"/>
          <p:cNvGraphicFramePr>
            <a:graphicFrameLocks noGrp="1"/>
          </p:cNvGraphicFramePr>
          <p:nvPr>
            <p:extLst>
              <p:ext uri="{D42A27DB-BD31-4B8C-83A1-F6EECF244321}">
                <p14:modId xmlns:p14="http://schemas.microsoft.com/office/powerpoint/2010/main" val="1126225286"/>
              </p:ext>
            </p:extLst>
          </p:nvPr>
        </p:nvGraphicFramePr>
        <p:xfrm>
          <a:off x="1835696" y="4437112"/>
          <a:ext cx="5760640" cy="1854200"/>
        </p:xfrm>
        <a:graphic>
          <a:graphicData uri="http://schemas.openxmlformats.org/drawingml/2006/table">
            <a:tbl>
              <a:tblPr firstRow="1" bandRow="1">
                <a:tableStyleId>{073A0DAA-6AF3-43AB-8588-CEC1D06C72B9}</a:tableStyleId>
              </a:tblPr>
              <a:tblGrid>
                <a:gridCol w="387241">
                  <a:extLst>
                    <a:ext uri="{9D8B030D-6E8A-4147-A177-3AD203B41FA5}">
                      <a16:colId xmlns:a16="http://schemas.microsoft.com/office/drawing/2014/main" val="20000"/>
                    </a:ext>
                  </a:extLst>
                </a:gridCol>
                <a:gridCol w="764887">
                  <a:extLst>
                    <a:ext uri="{9D8B030D-6E8A-4147-A177-3AD203B41FA5}">
                      <a16:colId xmlns:a16="http://schemas.microsoft.com/office/drawing/2014/main" val="20001"/>
                    </a:ext>
                  </a:extLst>
                </a:gridCol>
                <a:gridCol w="4608512">
                  <a:extLst>
                    <a:ext uri="{9D8B030D-6E8A-4147-A177-3AD203B41FA5}">
                      <a16:colId xmlns:a16="http://schemas.microsoft.com/office/drawing/2014/main" val="20002"/>
                    </a:ext>
                  </a:extLst>
                </a:gridCol>
              </a:tblGrid>
              <a:tr h="370840">
                <a:tc>
                  <a:txBody>
                    <a:bodyPr/>
                    <a:lstStyle/>
                    <a:p>
                      <a:endParaRPr lang="zh-TW" altLang="en-US" dirty="0"/>
                    </a:p>
                  </a:txBody>
                  <a:tcPr/>
                </a:tc>
                <a:tc>
                  <a:txBody>
                    <a:bodyPr/>
                    <a:lstStyle/>
                    <a:p>
                      <a:pPr algn="ctr"/>
                      <a:r>
                        <a:rPr lang="zh-TW" altLang="en-US" dirty="0" smtClean="0"/>
                        <a:t>語法</a:t>
                      </a:r>
                      <a:endParaRPr lang="zh-TW" altLang="en-US" dirty="0"/>
                    </a:p>
                  </a:txBody>
                  <a:tcPr/>
                </a:tc>
                <a:tc>
                  <a:txBody>
                    <a:bodyPr/>
                    <a:lstStyle/>
                    <a:p>
                      <a:pPr algn="ctr"/>
                      <a:r>
                        <a:rPr lang="zh-TW" altLang="en-US" dirty="0" smtClean="0"/>
                        <a:t>說明</a:t>
                      </a:r>
                      <a:endParaRPr lang="zh-TW" altLang="en-US" dirty="0"/>
                    </a:p>
                  </a:txBody>
                  <a:tcPr/>
                </a:tc>
                <a:extLst>
                  <a:ext uri="{0D108BD9-81ED-4DB2-BD59-A6C34878D82A}">
                    <a16:rowId xmlns:a16="http://schemas.microsoft.com/office/drawing/2014/main" val="10000"/>
                  </a:ext>
                </a:extLst>
              </a:tr>
              <a:tr h="370840">
                <a:tc>
                  <a:txBody>
                    <a:bodyPr/>
                    <a:lstStyle/>
                    <a:p>
                      <a:pPr algn="ctr"/>
                      <a:r>
                        <a:rPr lang="en-US" altLang="zh-TW" dirty="0" smtClean="0"/>
                        <a:t>1</a:t>
                      </a:r>
                      <a:endParaRPr lang="zh-TW" altLang="en-US" dirty="0"/>
                    </a:p>
                  </a:txBody>
                  <a:tcPr anchor="ctr"/>
                </a:tc>
                <a:tc>
                  <a:txBody>
                    <a:bodyPr/>
                    <a:lstStyle/>
                    <a:p>
                      <a:pPr algn="ctr"/>
                      <a:r>
                        <a:rPr lang="en-US" altLang="zh-TW" dirty="0" smtClean="0"/>
                        <a:t>'</a:t>
                      </a:r>
                      <a:endParaRPr lang="zh-TW" altLang="en-US" dirty="0"/>
                    </a:p>
                  </a:txBody>
                  <a:tcPr anchor="ctr"/>
                </a:tc>
                <a:tc>
                  <a:txBody>
                    <a:bodyPr/>
                    <a:lstStyle/>
                    <a:p>
                      <a:r>
                        <a:rPr lang="zh-TW" altLang="en-US" dirty="0" smtClean="0"/>
                        <a:t>結束輸入</a:t>
                      </a:r>
                      <a:r>
                        <a:rPr lang="en-US" altLang="zh-TW" dirty="0" smtClean="0"/>
                        <a:t>name</a:t>
                      </a:r>
                      <a:r>
                        <a:rPr lang="zh-TW" altLang="en-US" dirty="0" smtClean="0"/>
                        <a:t>或</a:t>
                      </a:r>
                      <a:r>
                        <a:rPr lang="en-US" altLang="zh-TW" dirty="0" smtClean="0"/>
                        <a:t>input</a:t>
                      </a:r>
                      <a:r>
                        <a:rPr lang="zh-TW" altLang="en-US" dirty="0" smtClean="0"/>
                        <a:t>的值</a:t>
                      </a:r>
                      <a:endParaRPr lang="zh-TW" altLang="en-US" dirty="0"/>
                    </a:p>
                  </a:txBody>
                  <a:tcPr/>
                </a:tc>
                <a:extLst>
                  <a:ext uri="{0D108BD9-81ED-4DB2-BD59-A6C34878D82A}">
                    <a16:rowId xmlns:a16="http://schemas.microsoft.com/office/drawing/2014/main" val="10001"/>
                  </a:ext>
                </a:extLst>
              </a:tr>
              <a:tr h="370840">
                <a:tc>
                  <a:txBody>
                    <a:bodyPr/>
                    <a:lstStyle/>
                    <a:p>
                      <a:pPr algn="ctr"/>
                      <a:r>
                        <a:rPr lang="en-US" altLang="zh-TW" dirty="0" smtClean="0"/>
                        <a:t>2</a:t>
                      </a:r>
                      <a:endParaRPr lang="zh-TW" altLang="en-US" dirty="0"/>
                    </a:p>
                  </a:txBody>
                  <a:tcPr anchor="ctr"/>
                </a:tc>
                <a:tc>
                  <a:txBody>
                    <a:bodyPr/>
                    <a:lstStyle/>
                    <a:p>
                      <a:pPr algn="ctr"/>
                      <a:r>
                        <a:rPr lang="en-US" altLang="zh-TW" dirty="0" smtClean="0"/>
                        <a:t>OR</a:t>
                      </a:r>
                      <a:endParaRPr lang="zh-TW" altLang="en-US" dirty="0"/>
                    </a:p>
                  </a:txBody>
                  <a:tcPr anchor="ctr"/>
                </a:tc>
                <a:tc>
                  <a:txBody>
                    <a:bodyPr/>
                    <a:lstStyle/>
                    <a:p>
                      <a:r>
                        <a:rPr lang="zh-TW" altLang="en-US" dirty="0" smtClean="0"/>
                        <a:t>或的條件式</a:t>
                      </a:r>
                      <a:endParaRPr lang="zh-TW" altLang="en-US" dirty="0"/>
                    </a:p>
                  </a:txBody>
                  <a:tcPr/>
                </a:tc>
                <a:extLst>
                  <a:ext uri="{0D108BD9-81ED-4DB2-BD59-A6C34878D82A}">
                    <a16:rowId xmlns:a16="http://schemas.microsoft.com/office/drawing/2014/main" val="10002"/>
                  </a:ext>
                </a:extLst>
              </a:tr>
              <a:tr h="370840">
                <a:tc>
                  <a:txBody>
                    <a:bodyPr/>
                    <a:lstStyle/>
                    <a:p>
                      <a:pPr algn="ctr"/>
                      <a:r>
                        <a:rPr lang="en-US" altLang="zh-TW" dirty="0" smtClean="0"/>
                        <a:t>3</a:t>
                      </a:r>
                      <a:endParaRPr lang="zh-TW" altLang="en-US" dirty="0"/>
                    </a:p>
                  </a:txBody>
                  <a:tcPr anchor="ctr"/>
                </a:tc>
                <a:tc>
                  <a:txBody>
                    <a:bodyPr/>
                    <a:lstStyle/>
                    <a:p>
                      <a:pPr algn="ctr"/>
                      <a:r>
                        <a:rPr lang="en-US" altLang="zh-TW" sz="1800" dirty="0" smtClean="0"/>
                        <a:t>1=1</a:t>
                      </a:r>
                      <a:endParaRPr lang="zh-TW" altLang="en-US" dirty="0"/>
                    </a:p>
                  </a:txBody>
                  <a:tcPr anchor="ctr"/>
                </a:tc>
                <a:tc>
                  <a:txBody>
                    <a:bodyPr/>
                    <a:lstStyle/>
                    <a:p>
                      <a:r>
                        <a:rPr lang="en-US" altLang="zh-TW" dirty="0" err="1" smtClean="0"/>
                        <a:t>Ture</a:t>
                      </a:r>
                      <a:r>
                        <a:rPr lang="zh-TW" altLang="en-US" dirty="0" smtClean="0"/>
                        <a:t>即為恆正</a:t>
                      </a:r>
                      <a:endParaRPr lang="zh-TW" altLang="en-US" dirty="0"/>
                    </a:p>
                  </a:txBody>
                  <a:tcPr/>
                </a:tc>
                <a:extLst>
                  <a:ext uri="{0D108BD9-81ED-4DB2-BD59-A6C34878D82A}">
                    <a16:rowId xmlns:a16="http://schemas.microsoft.com/office/drawing/2014/main" val="10003"/>
                  </a:ext>
                </a:extLst>
              </a:tr>
              <a:tr h="370840">
                <a:tc>
                  <a:txBody>
                    <a:bodyPr/>
                    <a:lstStyle/>
                    <a:p>
                      <a:pPr algn="ctr"/>
                      <a:r>
                        <a:rPr lang="en-US" altLang="zh-TW" dirty="0" smtClean="0"/>
                        <a:t>4</a:t>
                      </a:r>
                      <a:endParaRPr lang="zh-TW" altLang="en-US" dirty="0"/>
                    </a:p>
                  </a:txBody>
                  <a:tcPr anchor="ctr"/>
                </a:tc>
                <a:tc>
                  <a:txBody>
                    <a:bodyPr/>
                    <a:lstStyle/>
                    <a:p>
                      <a:pPr algn="ctr"/>
                      <a:r>
                        <a:rPr lang="en-US" altLang="zh-TW" sz="1800" dirty="0" smtClean="0"/>
                        <a:t>--</a:t>
                      </a:r>
                      <a:endParaRPr lang="zh-TW" altLang="en-US" dirty="0"/>
                    </a:p>
                  </a:txBody>
                  <a:tcPr anchor="ctr"/>
                </a:tc>
                <a:tc>
                  <a:txBody>
                    <a:bodyPr/>
                    <a:lstStyle/>
                    <a:p>
                      <a:r>
                        <a:rPr lang="zh-TW" altLang="en-US" dirty="0" smtClean="0"/>
                        <a:t>將其後的內容註解</a:t>
                      </a:r>
                      <a:endParaRPr lang="zh-TW"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495424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r>
              <a:rPr lang="zh-TW" altLang="en-US" sz="5400" dirty="0">
                <a:latin typeface="標楷體" panose="03000509000000000000" pitchFamily="65" charset="-120"/>
                <a:ea typeface="標楷體" panose="03000509000000000000" pitchFamily="65" charset="-120"/>
              </a:rPr>
              <a:t>竊取國家情報</a:t>
            </a:r>
            <a:r>
              <a:rPr lang="en-US" altLang="zh-TW" sz="5400" dirty="0">
                <a:latin typeface="標楷體" panose="03000509000000000000" pitchFamily="65" charset="-120"/>
                <a:ea typeface="標楷體" panose="03000509000000000000" pitchFamily="65" charset="-120"/>
              </a:rPr>
              <a:t/>
            </a:r>
            <a:br>
              <a:rPr lang="en-US" altLang="zh-TW" sz="5400" dirty="0">
                <a:latin typeface="標楷體" panose="03000509000000000000" pitchFamily="65" charset="-120"/>
                <a:ea typeface="標楷體" panose="03000509000000000000" pitchFamily="65" charset="-120"/>
              </a:rPr>
            </a:br>
            <a:r>
              <a:rPr lang="zh-TW" altLang="en-US" sz="5400" dirty="0">
                <a:latin typeface="標楷體" panose="03000509000000000000" pitchFamily="65" charset="-120"/>
                <a:ea typeface="標楷體" panose="03000509000000000000" pitchFamily="65" charset="-120"/>
              </a:rPr>
              <a:t>癱瘓網路系統</a:t>
            </a:r>
            <a:r>
              <a:rPr lang="en-US" altLang="zh-TW" sz="5400" dirty="0">
                <a:latin typeface="標楷體" panose="03000509000000000000" pitchFamily="65" charset="-120"/>
                <a:ea typeface="標楷體" panose="03000509000000000000" pitchFamily="65" charset="-120"/>
              </a:rPr>
              <a:t/>
            </a:r>
            <a:br>
              <a:rPr lang="en-US" altLang="zh-TW" sz="5400" dirty="0">
                <a:latin typeface="標楷體" panose="03000509000000000000" pitchFamily="65" charset="-120"/>
                <a:ea typeface="標楷體" panose="03000509000000000000" pitchFamily="65" charset="-120"/>
              </a:rPr>
            </a:br>
            <a:r>
              <a:rPr lang="zh-TW" altLang="en-US" sz="5400" dirty="0">
                <a:latin typeface="標楷體" panose="03000509000000000000" pitchFamily="65" charset="-120"/>
                <a:ea typeface="標楷體" panose="03000509000000000000" pitchFamily="65" charset="-120"/>
              </a:rPr>
              <a:t>示威心戰打擊</a:t>
            </a:r>
            <a:r>
              <a:rPr lang="en-US" altLang="zh-TW" sz="4050" dirty="0">
                <a:latin typeface="標楷體" panose="03000509000000000000" pitchFamily="65" charset="-120"/>
                <a:ea typeface="標楷體" panose="03000509000000000000" pitchFamily="65" charset="-120"/>
              </a:rPr>
              <a:t/>
            </a:r>
            <a:br>
              <a:rPr lang="en-US" altLang="zh-TW" sz="4050" dirty="0">
                <a:latin typeface="標楷體" panose="03000509000000000000" pitchFamily="65" charset="-120"/>
                <a:ea typeface="標楷體" panose="03000509000000000000" pitchFamily="65" charset="-120"/>
              </a:rPr>
            </a:b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234432472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919162"/>
          </a:xfrm>
        </p:spPr>
        <p:txBody>
          <a:bodyPr/>
          <a:lstStyle/>
          <a:p>
            <a:r>
              <a:rPr lang="zh-TW" altLang="en-US" dirty="0"/>
              <a:t>注入攻擊</a:t>
            </a:r>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150</a:t>
            </a:fld>
            <a:endParaRPr lang="en-US" altLang="zh-TW"/>
          </a:p>
        </p:txBody>
      </p:sp>
      <p:sp>
        <p:nvSpPr>
          <p:cNvPr id="5" name="矩形 4"/>
          <p:cNvSpPr/>
          <p:nvPr/>
        </p:nvSpPr>
        <p:spPr>
          <a:xfrm>
            <a:off x="179512" y="2686112"/>
            <a:ext cx="1512168" cy="144016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ysClr val="windowText" lastClr="000000"/>
                </a:solidFill>
              </a:rPr>
              <a:t>HTTP</a:t>
            </a:r>
          </a:p>
          <a:p>
            <a:pPr algn="ctr"/>
            <a:r>
              <a:rPr lang="en-US" altLang="zh-TW" dirty="0" smtClean="0">
                <a:solidFill>
                  <a:sysClr val="windowText" lastClr="000000"/>
                </a:solidFill>
              </a:rPr>
              <a:t>client</a:t>
            </a:r>
            <a:endParaRPr lang="zh-TW" altLang="en-US" dirty="0">
              <a:solidFill>
                <a:sysClr val="windowText" lastClr="000000"/>
              </a:solidFill>
            </a:endParaRPr>
          </a:p>
        </p:txBody>
      </p:sp>
      <p:sp>
        <p:nvSpPr>
          <p:cNvPr id="6" name="雲朵形 5"/>
          <p:cNvSpPr/>
          <p:nvPr/>
        </p:nvSpPr>
        <p:spPr>
          <a:xfrm>
            <a:off x="2123728" y="2506092"/>
            <a:ext cx="2304256" cy="1800200"/>
          </a:xfrm>
          <a:prstGeom prst="cloud">
            <a:avLst/>
          </a:prstGeom>
          <a:ln>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Internet</a:t>
            </a:r>
            <a:endParaRPr lang="zh-TW" altLang="en-US" dirty="0"/>
          </a:p>
        </p:txBody>
      </p:sp>
      <p:sp>
        <p:nvSpPr>
          <p:cNvPr id="7" name="矩形 6"/>
          <p:cNvSpPr/>
          <p:nvPr/>
        </p:nvSpPr>
        <p:spPr>
          <a:xfrm>
            <a:off x="4860032" y="2686112"/>
            <a:ext cx="1512168" cy="1440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ysClr val="windowText" lastClr="000000"/>
                </a:solidFill>
              </a:rPr>
              <a:t>WEB</a:t>
            </a:r>
          </a:p>
          <a:p>
            <a:pPr algn="ctr"/>
            <a:r>
              <a:rPr lang="en-US" altLang="zh-TW" dirty="0" smtClean="0">
                <a:solidFill>
                  <a:sysClr val="windowText" lastClr="000000"/>
                </a:solidFill>
              </a:rPr>
              <a:t>server</a:t>
            </a:r>
            <a:endParaRPr lang="zh-TW" altLang="en-US" dirty="0">
              <a:solidFill>
                <a:sysClr val="windowText" lastClr="000000"/>
              </a:solidFill>
            </a:endParaRPr>
          </a:p>
        </p:txBody>
      </p:sp>
      <p:sp>
        <p:nvSpPr>
          <p:cNvPr id="8" name="流程圖: 磁碟 7"/>
          <p:cNvSpPr/>
          <p:nvPr/>
        </p:nvSpPr>
        <p:spPr>
          <a:xfrm>
            <a:off x="7092280" y="2614104"/>
            <a:ext cx="1728192" cy="1584176"/>
          </a:xfrm>
          <a:prstGeom prst="flowChartMagneticDisk">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ysClr val="windowText" lastClr="000000"/>
                </a:solidFill>
              </a:rPr>
              <a:t>SQL</a:t>
            </a:r>
          </a:p>
          <a:p>
            <a:pPr algn="ctr"/>
            <a:r>
              <a:rPr lang="en-US" altLang="zh-TW" dirty="0" smtClean="0">
                <a:solidFill>
                  <a:sysClr val="windowText" lastClr="000000"/>
                </a:solidFill>
              </a:rPr>
              <a:t>Database</a:t>
            </a:r>
            <a:endParaRPr lang="zh-TW" altLang="en-US" dirty="0">
              <a:solidFill>
                <a:sysClr val="windowText" lastClr="000000"/>
              </a:solidFill>
            </a:endParaRPr>
          </a:p>
        </p:txBody>
      </p:sp>
      <p:cxnSp>
        <p:nvCxnSpPr>
          <p:cNvPr id="10" name="直線單箭頭接點 9"/>
          <p:cNvCxnSpPr>
            <a:stCxn id="5" idx="3"/>
            <a:endCxn id="6" idx="2"/>
          </p:cNvCxnSpPr>
          <p:nvPr/>
        </p:nvCxnSpPr>
        <p:spPr>
          <a:xfrm>
            <a:off x="1691680" y="3406192"/>
            <a:ext cx="439195"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6" idx="0"/>
            <a:endCxn id="7" idx="1"/>
          </p:cNvCxnSpPr>
          <p:nvPr/>
        </p:nvCxnSpPr>
        <p:spPr>
          <a:xfrm>
            <a:off x="4426064" y="3406192"/>
            <a:ext cx="433968"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7" idx="3"/>
            <a:endCxn id="8" idx="2"/>
          </p:cNvCxnSpPr>
          <p:nvPr/>
        </p:nvCxnSpPr>
        <p:spPr>
          <a:xfrm>
            <a:off x="6372200" y="3406192"/>
            <a:ext cx="720080"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3559903453"/>
              </p:ext>
            </p:extLst>
          </p:nvPr>
        </p:nvGraphicFramePr>
        <p:xfrm>
          <a:off x="1911277" y="4481800"/>
          <a:ext cx="2760052" cy="1107440"/>
        </p:xfrm>
        <a:graphic>
          <a:graphicData uri="http://schemas.openxmlformats.org/drawingml/2006/table">
            <a:tbl>
              <a:tblPr firstRow="1" bandRow="1">
                <a:tableStyleId>{073A0DAA-6AF3-43AB-8588-CEC1D06C72B9}</a:tableStyleId>
              </a:tblPr>
              <a:tblGrid>
                <a:gridCol w="1440160">
                  <a:extLst>
                    <a:ext uri="{9D8B030D-6E8A-4147-A177-3AD203B41FA5}">
                      <a16:colId xmlns:a16="http://schemas.microsoft.com/office/drawing/2014/main" val="20000"/>
                    </a:ext>
                  </a:extLst>
                </a:gridCol>
                <a:gridCol w="1319892">
                  <a:extLst>
                    <a:ext uri="{9D8B030D-6E8A-4147-A177-3AD203B41FA5}">
                      <a16:colId xmlns:a16="http://schemas.microsoft.com/office/drawing/2014/main" val="20001"/>
                    </a:ext>
                  </a:extLst>
                </a:gridCol>
              </a:tblGrid>
              <a:tr h="370840">
                <a:tc>
                  <a:txBody>
                    <a:bodyPr/>
                    <a:lstStyle/>
                    <a:p>
                      <a:pPr algn="ctr"/>
                      <a:r>
                        <a:rPr lang="zh-TW" altLang="en-US" dirty="0" smtClean="0"/>
                        <a:t>欄位</a:t>
                      </a:r>
                      <a:endParaRPr lang="zh-TW" altLang="en-US" dirty="0"/>
                    </a:p>
                  </a:txBody>
                  <a:tcPr/>
                </a:tc>
                <a:tc>
                  <a:txBody>
                    <a:bodyPr/>
                    <a:lstStyle/>
                    <a:p>
                      <a:pPr algn="ctr"/>
                      <a:r>
                        <a:rPr lang="zh-TW" altLang="en-US" dirty="0" smtClean="0"/>
                        <a:t>值</a:t>
                      </a:r>
                      <a:endParaRPr lang="zh-TW" altLang="en-US" dirty="0"/>
                    </a:p>
                  </a:txBody>
                  <a:tcPr/>
                </a:tc>
                <a:extLst>
                  <a:ext uri="{0D108BD9-81ED-4DB2-BD59-A6C34878D82A}">
                    <a16:rowId xmlns:a16="http://schemas.microsoft.com/office/drawing/2014/main" val="10000"/>
                  </a:ext>
                </a:extLst>
              </a:tr>
              <a:tr h="370840">
                <a:tc>
                  <a:txBody>
                    <a:bodyPr/>
                    <a:lstStyle/>
                    <a:p>
                      <a:pPr algn="ctr"/>
                      <a:r>
                        <a:rPr lang="en-US" altLang="zh-TW" dirty="0" smtClean="0"/>
                        <a:t>username</a:t>
                      </a:r>
                      <a:endParaRPr lang="zh-TW" altLang="en-US" dirty="0"/>
                    </a:p>
                  </a:txBody>
                  <a:tcPr anchor="ctr"/>
                </a:tc>
                <a:tc>
                  <a:txBody>
                    <a:bodyPr/>
                    <a:lstStyle/>
                    <a:p>
                      <a:pPr algn="ctr"/>
                      <a:r>
                        <a:rPr lang="en-US" altLang="zh-TW" dirty="0" smtClean="0"/>
                        <a:t>' or 1=1 --</a:t>
                      </a:r>
                      <a:endParaRPr lang="zh-TW" altLang="en-US" dirty="0"/>
                    </a:p>
                  </a:txBody>
                  <a:tcPr/>
                </a:tc>
                <a:extLst>
                  <a:ext uri="{0D108BD9-81ED-4DB2-BD59-A6C34878D82A}">
                    <a16:rowId xmlns:a16="http://schemas.microsoft.com/office/drawing/2014/main" val="10001"/>
                  </a:ext>
                </a:extLst>
              </a:tr>
              <a:tr h="138616">
                <a:tc>
                  <a:txBody>
                    <a:bodyPr/>
                    <a:lstStyle/>
                    <a:p>
                      <a:pPr algn="ctr"/>
                      <a:r>
                        <a:rPr lang="en-US" altLang="zh-TW" dirty="0" smtClean="0"/>
                        <a:t>Password</a:t>
                      </a:r>
                      <a:endParaRPr lang="zh-TW" altLang="en-US" dirty="0"/>
                    </a:p>
                  </a:txBody>
                  <a:tcPr anchor="ctr"/>
                </a:tc>
                <a:tc>
                  <a:txBody>
                    <a:bodyPr/>
                    <a:lstStyle/>
                    <a:p>
                      <a:pPr algn="ctr"/>
                      <a:r>
                        <a:rPr lang="zh-TW" altLang="en-US" dirty="0" smtClean="0"/>
                        <a:t>*</a:t>
                      </a:r>
                      <a:endParaRPr lang="zh-TW" altLang="en-US" dirty="0"/>
                    </a:p>
                  </a:txBody>
                  <a:tcPr/>
                </a:tc>
                <a:extLst>
                  <a:ext uri="{0D108BD9-81ED-4DB2-BD59-A6C34878D82A}">
                    <a16:rowId xmlns:a16="http://schemas.microsoft.com/office/drawing/2014/main" val="10002"/>
                  </a:ext>
                </a:extLst>
              </a:tr>
            </a:tbl>
          </a:graphicData>
        </a:graphic>
      </p:graphicFrame>
      <p:cxnSp>
        <p:nvCxnSpPr>
          <p:cNvPr id="22" name="直線單箭頭接點 21"/>
          <p:cNvCxnSpPr>
            <a:stCxn id="5" idx="2"/>
          </p:cNvCxnSpPr>
          <p:nvPr/>
        </p:nvCxnSpPr>
        <p:spPr>
          <a:xfrm>
            <a:off x="935596" y="4126272"/>
            <a:ext cx="756084" cy="7428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18" idx="3"/>
          </p:cNvCxnSpPr>
          <p:nvPr/>
        </p:nvCxnSpPr>
        <p:spPr>
          <a:xfrm flipV="1">
            <a:off x="4671329" y="4306292"/>
            <a:ext cx="692759" cy="7292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616116" y="4437112"/>
            <a:ext cx="0"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2130875" y="6001543"/>
            <a:ext cx="6804756" cy="307777"/>
          </a:xfrm>
          <a:prstGeom prst="rect">
            <a:avLst/>
          </a:prstGeom>
          <a:noFill/>
          <a:ln>
            <a:solidFill>
              <a:schemeClr val="tx1"/>
            </a:solidFill>
          </a:ln>
        </p:spPr>
        <p:txBody>
          <a:bodyPr wrap="square" rtlCol="0">
            <a:spAutoFit/>
          </a:bodyPr>
          <a:lstStyle/>
          <a:p>
            <a:pPr marL="0" indent="0">
              <a:buNone/>
            </a:pPr>
            <a:r>
              <a:rPr lang="en-US" altLang="zh-TW" sz="1400" dirty="0"/>
              <a:t>SELECT * FROM table WHERE user </a:t>
            </a:r>
            <a:r>
              <a:rPr lang="en-US" altLang="zh-TW" sz="1400" dirty="0" smtClean="0"/>
              <a:t>=</a:t>
            </a:r>
            <a:r>
              <a:rPr lang="zh-TW" altLang="en-US" sz="1400" dirty="0" smtClean="0"/>
              <a:t> </a:t>
            </a:r>
            <a:r>
              <a:rPr lang="en-US" altLang="zh-TW" sz="1400" dirty="0" smtClean="0"/>
              <a:t>' </a:t>
            </a:r>
            <a:r>
              <a:rPr lang="zh-TW" altLang="en-US" sz="1400" dirty="0" smtClean="0"/>
              <a:t>  </a:t>
            </a:r>
            <a:r>
              <a:rPr lang="en-US" altLang="zh-TW" sz="1400" dirty="0" smtClean="0"/>
              <a:t>' </a:t>
            </a:r>
            <a:r>
              <a:rPr lang="en-US" altLang="zh-TW" sz="1400" dirty="0"/>
              <a:t>or 1=1 -- AND password = '$password</a:t>
            </a:r>
            <a:r>
              <a:rPr lang="en-US" altLang="zh-TW" sz="1400" dirty="0" smtClean="0"/>
              <a:t>'</a:t>
            </a:r>
            <a:endParaRPr lang="en-US" altLang="zh-TW" sz="1400" dirty="0"/>
          </a:p>
        </p:txBody>
      </p:sp>
      <p:cxnSp>
        <p:nvCxnSpPr>
          <p:cNvPr id="36" name="直線單箭頭接點 35"/>
          <p:cNvCxnSpPr/>
          <p:nvPr/>
        </p:nvCxnSpPr>
        <p:spPr>
          <a:xfrm flipV="1">
            <a:off x="6588224" y="4497716"/>
            <a:ext cx="1080120" cy="10195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內容版面配置區 2"/>
          <p:cNvSpPr>
            <a:spLocks noGrp="1"/>
          </p:cNvSpPr>
          <p:nvPr>
            <p:ph idx="1"/>
          </p:nvPr>
        </p:nvSpPr>
        <p:spPr>
          <a:xfrm>
            <a:off x="323528" y="1266825"/>
            <a:ext cx="8640960" cy="794023"/>
          </a:xfrm>
        </p:spPr>
        <p:txBody>
          <a:bodyPr/>
          <a:lstStyle/>
          <a:p>
            <a:pPr marL="0" indent="0" algn="ctr">
              <a:buNone/>
            </a:pPr>
            <a:r>
              <a:rPr lang="en-US" altLang="zh-TW" dirty="0" smtClean="0"/>
              <a:t>SQL Injection</a:t>
            </a:r>
            <a:r>
              <a:rPr lang="zh-TW" altLang="en-US" dirty="0" smtClean="0"/>
              <a:t>流程圖的概述</a:t>
            </a:r>
            <a:endParaRPr lang="en-US" altLang="zh-TW" dirty="0"/>
          </a:p>
        </p:txBody>
      </p:sp>
    </p:spTree>
    <p:extLst>
      <p:ext uri="{BB962C8B-B14F-4D97-AF65-F5344CB8AC3E}">
        <p14:creationId xmlns:p14="http://schemas.microsoft.com/office/powerpoint/2010/main" val="321865651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16632"/>
            <a:ext cx="8229600" cy="919162"/>
          </a:xfrm>
        </p:spPr>
        <p:txBody>
          <a:bodyPr/>
          <a:lstStyle/>
          <a:p>
            <a:r>
              <a:rPr lang="zh-TW" altLang="en-US" dirty="0"/>
              <a:t>注入攻擊</a:t>
            </a:r>
          </a:p>
        </p:txBody>
      </p:sp>
      <p:sp>
        <p:nvSpPr>
          <p:cNvPr id="3" name="內容版面配置區 2"/>
          <p:cNvSpPr>
            <a:spLocks noGrp="1"/>
          </p:cNvSpPr>
          <p:nvPr>
            <p:ph idx="1"/>
          </p:nvPr>
        </p:nvSpPr>
        <p:spPr>
          <a:xfrm>
            <a:off x="323528" y="1266824"/>
            <a:ext cx="8640960" cy="5258519"/>
          </a:xfrm>
        </p:spPr>
        <p:txBody>
          <a:bodyPr/>
          <a:lstStyle/>
          <a:p>
            <a:pPr marL="0" indent="0">
              <a:buNone/>
            </a:pPr>
            <a:r>
              <a:rPr lang="zh-TW" altLang="en-US" sz="3000" dirty="0"/>
              <a:t>通常</a:t>
            </a:r>
            <a:r>
              <a:rPr lang="zh-TW" altLang="en-US" sz="3000" dirty="0" smtClean="0"/>
              <a:t>駭客可以以</a:t>
            </a:r>
            <a:r>
              <a:rPr lang="en-US" altLang="zh-TW" sz="3000" dirty="0"/>
              <a:t>SQL Injection</a:t>
            </a:r>
            <a:r>
              <a:rPr lang="zh-TW" altLang="en-US" sz="3000" dirty="0"/>
              <a:t>的漏洞攻擊成功</a:t>
            </a:r>
            <a:r>
              <a:rPr lang="zh-TW" altLang="en-US" sz="3000" dirty="0" smtClean="0"/>
              <a:t>，絕大多數是過濾字元沒有做好，該攻擊可能</a:t>
            </a:r>
            <a:r>
              <a:rPr lang="zh-TW" altLang="en-US" sz="3000" dirty="0"/>
              <a:t>造成的影響有：</a:t>
            </a:r>
          </a:p>
          <a:p>
            <a:endParaRPr lang="zh-TW" altLang="en-US"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151</a:t>
            </a:fld>
            <a:endParaRPr lang="en-US" altLang="zh-TW"/>
          </a:p>
        </p:txBody>
      </p:sp>
      <p:graphicFrame>
        <p:nvGraphicFramePr>
          <p:cNvPr id="5" name="表格 4"/>
          <p:cNvGraphicFramePr>
            <a:graphicFrameLocks noGrp="1"/>
          </p:cNvGraphicFramePr>
          <p:nvPr>
            <p:extLst>
              <p:ext uri="{D42A27DB-BD31-4B8C-83A1-F6EECF244321}">
                <p14:modId xmlns:p14="http://schemas.microsoft.com/office/powerpoint/2010/main" val="2541588808"/>
              </p:ext>
            </p:extLst>
          </p:nvPr>
        </p:nvGraphicFramePr>
        <p:xfrm>
          <a:off x="323528" y="2924944"/>
          <a:ext cx="8568952" cy="3388360"/>
        </p:xfrm>
        <a:graphic>
          <a:graphicData uri="http://schemas.openxmlformats.org/drawingml/2006/table">
            <a:tbl>
              <a:tblPr firstRow="1" bandRow="1">
                <a:tableStyleId>{073A0DAA-6AF3-43AB-8588-CEC1D06C72B9}</a:tableStyleId>
              </a:tblPr>
              <a:tblGrid>
                <a:gridCol w="730640">
                  <a:extLst>
                    <a:ext uri="{9D8B030D-6E8A-4147-A177-3AD203B41FA5}">
                      <a16:colId xmlns:a16="http://schemas.microsoft.com/office/drawing/2014/main" val="20000"/>
                    </a:ext>
                  </a:extLst>
                </a:gridCol>
                <a:gridCol w="7838312">
                  <a:extLst>
                    <a:ext uri="{9D8B030D-6E8A-4147-A177-3AD203B41FA5}">
                      <a16:colId xmlns:a16="http://schemas.microsoft.com/office/drawing/2014/main" val="20001"/>
                    </a:ext>
                  </a:extLst>
                </a:gridCol>
              </a:tblGrid>
              <a:tr h="370840">
                <a:tc>
                  <a:txBody>
                    <a:bodyPr/>
                    <a:lstStyle/>
                    <a:p>
                      <a:endParaRPr lang="zh-TW" altLang="en-US" dirty="0"/>
                    </a:p>
                  </a:txBody>
                  <a:tcPr/>
                </a:tc>
                <a:tc>
                  <a:txBody>
                    <a:bodyPr/>
                    <a:lstStyle/>
                    <a:p>
                      <a:pPr algn="ctr"/>
                      <a:r>
                        <a:rPr lang="zh-TW" altLang="en-US" dirty="0" smtClean="0"/>
                        <a:t>影響</a:t>
                      </a:r>
                      <a:endParaRPr lang="zh-TW" altLang="en-US" dirty="0"/>
                    </a:p>
                  </a:txBody>
                  <a:tcPr/>
                </a:tc>
                <a:extLst>
                  <a:ext uri="{0D108BD9-81ED-4DB2-BD59-A6C34878D82A}">
                    <a16:rowId xmlns:a16="http://schemas.microsoft.com/office/drawing/2014/main" val="10000"/>
                  </a:ext>
                </a:extLst>
              </a:tr>
              <a:tr h="370840">
                <a:tc>
                  <a:txBody>
                    <a:bodyPr/>
                    <a:lstStyle/>
                    <a:p>
                      <a:pPr algn="ctr"/>
                      <a:r>
                        <a:rPr lang="en-US" altLang="zh-TW" sz="2400" dirty="0" smtClean="0"/>
                        <a:t>1</a:t>
                      </a:r>
                      <a:endParaRPr lang="zh-TW" altLang="en-US" sz="2400" dirty="0"/>
                    </a:p>
                  </a:txBody>
                  <a:tcPr anchor="ctr"/>
                </a:tc>
                <a:tc>
                  <a:txBody>
                    <a:bodyPr/>
                    <a:lstStyle/>
                    <a:p>
                      <a:r>
                        <a:rPr lang="zh-TW" altLang="en-US" sz="2400" smtClean="0"/>
                        <a:t>資料表中的資料外洩，例如個人機密資料、帳號密碼等等。</a:t>
                      </a:r>
                    </a:p>
                  </a:txBody>
                  <a:tcPr/>
                </a:tc>
                <a:extLst>
                  <a:ext uri="{0D108BD9-81ED-4DB2-BD59-A6C34878D82A}">
                    <a16:rowId xmlns:a16="http://schemas.microsoft.com/office/drawing/2014/main" val="10001"/>
                  </a:ext>
                </a:extLst>
              </a:tr>
              <a:tr h="370840">
                <a:tc>
                  <a:txBody>
                    <a:bodyPr/>
                    <a:lstStyle/>
                    <a:p>
                      <a:pPr algn="ctr"/>
                      <a:r>
                        <a:rPr lang="en-US" altLang="zh-TW" sz="2400" dirty="0" smtClean="0"/>
                        <a:t>2</a:t>
                      </a:r>
                      <a:endParaRPr lang="zh-TW" altLang="en-US" sz="2400" dirty="0"/>
                    </a:p>
                  </a:txBody>
                  <a:tcPr anchor="ctr"/>
                </a:tc>
                <a:tc>
                  <a:txBody>
                    <a:bodyPr/>
                    <a:lstStyle/>
                    <a:p>
                      <a:pPr marL="0" indent="0">
                        <a:buNone/>
                      </a:pPr>
                      <a:r>
                        <a:rPr lang="zh-TW" altLang="en-US" sz="2400" dirty="0" smtClean="0"/>
                        <a:t>資料庫伺服器被攻擊，系統管理員帳戶被奪取。</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smtClean="0"/>
                        <a:t>3</a:t>
                      </a:r>
                      <a:endParaRPr lang="zh-TW" altLang="en-US" sz="2400" dirty="0"/>
                    </a:p>
                  </a:txBody>
                  <a:tcPr anchor="ctr"/>
                </a:tc>
                <a:tc>
                  <a:txBody>
                    <a:bodyPr/>
                    <a:lstStyle/>
                    <a:p>
                      <a:r>
                        <a:rPr lang="zh-TW" altLang="en-US" sz="2400" dirty="0" smtClean="0"/>
                        <a:t>取得系統較高授權後，有可能得以在網頁加入惡意連結、惡意代碼以及惡意檔案等等二次攻擊。</a:t>
                      </a:r>
                    </a:p>
                  </a:txBody>
                  <a:tcPr/>
                </a:tc>
                <a:extLst>
                  <a:ext uri="{0D108BD9-81ED-4DB2-BD59-A6C34878D82A}">
                    <a16:rowId xmlns:a16="http://schemas.microsoft.com/office/drawing/2014/main" val="10003"/>
                  </a:ext>
                </a:extLst>
              </a:tr>
              <a:tr h="370840">
                <a:tc>
                  <a:txBody>
                    <a:bodyPr/>
                    <a:lstStyle/>
                    <a:p>
                      <a:pPr algn="ctr"/>
                      <a:r>
                        <a:rPr lang="en-US" altLang="zh-TW" sz="2400" dirty="0" smtClean="0"/>
                        <a:t>4</a:t>
                      </a:r>
                      <a:endParaRPr lang="zh-TW" alt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dirty="0" smtClean="0"/>
                        <a:t>經由資料庫伺服器提供的作業系統支援，讓駭客得以修改或控制作業系統。</a:t>
                      </a:r>
                    </a:p>
                  </a:txBody>
                  <a:tcPr/>
                </a:tc>
                <a:extLst>
                  <a:ext uri="{0D108BD9-81ED-4DB2-BD59-A6C34878D82A}">
                    <a16:rowId xmlns:a16="http://schemas.microsoft.com/office/drawing/2014/main" val="10004"/>
                  </a:ext>
                </a:extLst>
              </a:tr>
              <a:tr h="370840">
                <a:tc>
                  <a:txBody>
                    <a:bodyPr/>
                    <a:lstStyle/>
                    <a:p>
                      <a:pPr algn="ctr"/>
                      <a:r>
                        <a:rPr lang="en-US" altLang="zh-TW" sz="2400" dirty="0" smtClean="0"/>
                        <a:t>5</a:t>
                      </a:r>
                      <a:endParaRPr lang="zh-TW" alt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dirty="0" smtClean="0"/>
                        <a:t>破壞資料，癱瘓全系統。</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1588518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25192"/>
            <a:ext cx="8229600" cy="1143000"/>
          </a:xfrm>
        </p:spPr>
        <p:txBody>
          <a:bodyPr/>
          <a:lstStyle/>
          <a:p>
            <a:r>
              <a:rPr lang="zh-TW" altLang="en-US" dirty="0" smtClean="0"/>
              <a:t>中間人</a:t>
            </a:r>
            <a:r>
              <a:rPr lang="zh-TW" altLang="en-US" dirty="0"/>
              <a:t>攻擊</a:t>
            </a:r>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152</a:t>
            </a:fld>
            <a:endParaRPr lang="en-US" altLang="zh-TW"/>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12776"/>
            <a:ext cx="8382000" cy="4445000"/>
          </a:xfrm>
          <a:prstGeom prst="rect">
            <a:avLst/>
          </a:prstGeom>
        </p:spPr>
      </p:pic>
    </p:spTree>
    <p:extLst>
      <p:ext uri="{BB962C8B-B14F-4D97-AF65-F5344CB8AC3E}">
        <p14:creationId xmlns:p14="http://schemas.microsoft.com/office/powerpoint/2010/main" val="32968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539552" y="25192"/>
            <a:ext cx="8229600" cy="1143000"/>
          </a:xfrm>
        </p:spPr>
        <p:txBody>
          <a:bodyPr/>
          <a:lstStyle/>
          <a:p>
            <a:r>
              <a:rPr lang="zh-TW" altLang="en-US" dirty="0" smtClean="0"/>
              <a:t>中間人</a:t>
            </a:r>
            <a:r>
              <a:rPr lang="zh-TW" altLang="en-US" dirty="0"/>
              <a:t>攻擊</a:t>
            </a:r>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153</a:t>
            </a:fld>
            <a:endParaRPr lang="en-US" altLang="zh-TW"/>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147656"/>
            <a:ext cx="7389857" cy="5710344"/>
          </a:xfrm>
          <a:prstGeom prst="rect">
            <a:avLst/>
          </a:prstGeom>
        </p:spPr>
      </p:pic>
    </p:spTree>
    <p:extLst>
      <p:ext uri="{BB962C8B-B14F-4D97-AF65-F5344CB8AC3E}">
        <p14:creationId xmlns:p14="http://schemas.microsoft.com/office/powerpoint/2010/main" val="3483973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07591"/>
            <a:ext cx="8229600" cy="1084982"/>
          </a:xfrm>
        </p:spPr>
        <p:txBody>
          <a:bodyPr/>
          <a:lstStyle/>
          <a:p>
            <a:r>
              <a:rPr lang="en-US" altLang="zh-TW" dirty="0" smtClean="0"/>
              <a:t>KALI</a:t>
            </a:r>
            <a:r>
              <a:rPr lang="zh-TW" altLang="en-US" dirty="0" smtClean="0"/>
              <a:t> </a:t>
            </a:r>
            <a:r>
              <a:rPr lang="en-US" altLang="zh-TW" dirty="0" smtClean="0"/>
              <a:t>LINUX</a:t>
            </a:r>
            <a:endParaRPr lang="zh-TW" altLang="en-US"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154</a:t>
            </a:fld>
            <a:endParaRPr lang="en-US" altLang="zh-TW"/>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56" y="1329271"/>
            <a:ext cx="7668344" cy="5271554"/>
          </a:xfrm>
          <a:prstGeom prst="rect">
            <a:avLst/>
          </a:prstGeom>
        </p:spPr>
      </p:pic>
    </p:spTree>
    <p:extLst>
      <p:ext uri="{BB962C8B-B14F-4D97-AF65-F5344CB8AC3E}">
        <p14:creationId xmlns:p14="http://schemas.microsoft.com/office/powerpoint/2010/main" val="20600035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07591"/>
            <a:ext cx="8229600" cy="1084982"/>
          </a:xfrm>
        </p:spPr>
        <p:txBody>
          <a:bodyPr/>
          <a:lstStyle/>
          <a:p>
            <a:r>
              <a:rPr lang="en-US" altLang="zh-TW" dirty="0" smtClean="0"/>
              <a:t>KALI</a:t>
            </a:r>
            <a:r>
              <a:rPr lang="zh-TW" altLang="en-US" dirty="0" smtClean="0"/>
              <a:t> </a:t>
            </a:r>
            <a:r>
              <a:rPr lang="en-US" altLang="zh-TW" dirty="0" smtClean="0"/>
              <a:t>LINUX</a:t>
            </a:r>
            <a:endParaRPr lang="zh-TW" altLang="en-US" dirty="0"/>
          </a:p>
        </p:txBody>
      </p:sp>
      <p:sp>
        <p:nvSpPr>
          <p:cNvPr id="3" name="內容版面配置區 2"/>
          <p:cNvSpPr>
            <a:spLocks noGrp="1"/>
          </p:cNvSpPr>
          <p:nvPr>
            <p:ph idx="1"/>
          </p:nvPr>
        </p:nvSpPr>
        <p:spPr>
          <a:xfrm>
            <a:off x="457200" y="1124744"/>
            <a:ext cx="8229600" cy="5001419"/>
          </a:xfrm>
        </p:spPr>
        <p:txBody>
          <a:bodyPr/>
          <a:lstStyle/>
          <a:p>
            <a:r>
              <a:rPr lang="en-US" altLang="zh-TW" dirty="0"/>
              <a:t>KALI </a:t>
            </a:r>
            <a:r>
              <a:rPr lang="en-US" altLang="zh-TW" dirty="0" smtClean="0"/>
              <a:t>LINUX</a:t>
            </a:r>
            <a:r>
              <a:rPr lang="zh-TW" altLang="en-US" dirty="0" smtClean="0"/>
              <a:t>介紹</a:t>
            </a:r>
            <a:endParaRPr lang="en-US" altLang="zh-TW" dirty="0" smtClean="0"/>
          </a:p>
          <a:p>
            <a:r>
              <a:rPr lang="zh-TW" altLang="en-US" dirty="0" smtClean="0"/>
              <a:t>工具介紹</a:t>
            </a:r>
            <a:endParaRPr lang="en-US" altLang="zh-TW" dirty="0" smtClean="0"/>
          </a:p>
          <a:p>
            <a:r>
              <a:rPr lang="zh-TW" altLang="en-US" dirty="0"/>
              <a:t>實</a:t>
            </a:r>
            <a:r>
              <a:rPr lang="zh-TW" altLang="en-US" dirty="0" smtClean="0"/>
              <a:t>作滲透攻擊</a:t>
            </a:r>
            <a:endParaRPr lang="zh-TW" altLang="en-US"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155</a:t>
            </a:fld>
            <a:endParaRPr lang="en-US" altLang="zh-TW"/>
          </a:p>
        </p:txBody>
      </p:sp>
    </p:spTree>
    <p:extLst>
      <p:ext uri="{BB962C8B-B14F-4D97-AF65-F5344CB8AC3E}">
        <p14:creationId xmlns:p14="http://schemas.microsoft.com/office/powerpoint/2010/main" val="31683199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r>
              <a:rPr lang="zh-TW" altLang="en-US" sz="4050" dirty="0">
                <a:latin typeface="標楷體" panose="03000509000000000000" pitchFamily="65" charset="-120"/>
                <a:ea typeface="標楷體" panose="03000509000000000000" pitchFamily="65" charset="-120"/>
              </a:rPr>
              <a:t>為何非技術人員也要懂資安</a:t>
            </a: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249882560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21508" name="Picture 4" descr="「水桶理論」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700" y="1174097"/>
            <a:ext cx="4013027" cy="447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82169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r>
              <a:rPr lang="zh-TW" altLang="en-US" sz="4050" dirty="0">
                <a:latin typeface="標楷體" panose="03000509000000000000" pitchFamily="65" charset="-120"/>
                <a:ea typeface="標楷體" panose="03000509000000000000" pitchFamily="65" charset="-120"/>
              </a:rPr>
              <a:t>水桶理論</a:t>
            </a: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322074953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036418"/>
            <a:ext cx="9144000" cy="612141"/>
          </a:xfrm>
        </p:spPr>
        <p:txBody>
          <a:bodyPr>
            <a:noAutofit/>
          </a:bodyPr>
          <a:lstStyle/>
          <a:p>
            <a:pPr algn="ct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資安的水桶</a:t>
            </a: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a:p>
            <a:pPr marL="0" indent="0">
              <a:buNone/>
            </a:pP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資訊安全的水桶風險等級不是從最高的木板決定，哪邊木板最短，水就從哪邊流出。</a:t>
            </a: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a:p>
            <a:pPr marL="0" indent="0">
              <a:buNone/>
            </a:pP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a:p>
            <a:pPr marL="0" indent="0">
              <a:buNone/>
            </a:pP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資安常常因為一些細節的疏忽，成整個系統的危害。</a:t>
            </a: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a:p>
            <a:pPr marL="0" indent="0">
              <a:buNone/>
            </a:pP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a:p>
            <a:pPr marL="0" indent="0">
              <a:buNone/>
            </a:pPr>
            <a:r>
              <a:rPr lang="zh-TW" altLang="en-US" sz="2100" b="1" cap="all" dirty="0">
                <a:ln w="3175" cmpd="sng">
                  <a:noFill/>
                </a:ln>
                <a:solidFill>
                  <a:srgbClr val="FF0000"/>
                </a:solidFill>
                <a:latin typeface="標楷體" panose="03000509000000000000" pitchFamily="65" charset="-120"/>
                <a:ea typeface="標楷體" panose="03000509000000000000" pitchFamily="65" charset="-120"/>
                <a:cs typeface="+mj-cs"/>
              </a:rPr>
              <a:t>不要成為那塊最短的木板。</a:t>
            </a:r>
            <a:endParaRPr lang="en-US" altLang="zh-TW" sz="2100" b="1" cap="all" dirty="0">
              <a:ln w="3175" cmpd="sng">
                <a:noFill/>
              </a:ln>
              <a:solidFill>
                <a:srgbClr val="FF0000"/>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1716258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r>
              <a:rPr lang="en-US" altLang="zh-TW" sz="4050" b="1" dirty="0" err="1">
                <a:latin typeface="標楷體" panose="03000509000000000000" pitchFamily="65" charset="-120"/>
                <a:ea typeface="標楷體" panose="03000509000000000000" pitchFamily="65" charset="-120"/>
              </a:rPr>
              <a:t>Cyberwar</a:t>
            </a:r>
            <a:r>
              <a:rPr lang="en-US" altLang="zh-TW" sz="4050" b="1" dirty="0">
                <a:latin typeface="標楷體" panose="03000509000000000000" pitchFamily="65" charset="-120"/>
                <a:ea typeface="標楷體" panose="03000509000000000000" pitchFamily="65" charset="-120"/>
              </a:rPr>
              <a:t> </a:t>
            </a:r>
            <a:r>
              <a:rPr lang="zh-TW" altLang="en-US" sz="4050" b="1" dirty="0">
                <a:latin typeface="標楷體" panose="03000509000000000000" pitchFamily="65" charset="-120"/>
                <a:ea typeface="標楷體" panose="03000509000000000000" pitchFamily="65" charset="-120"/>
              </a:rPr>
              <a:t>進行中</a:t>
            </a:r>
            <a:r>
              <a:rPr lang="en-US" altLang="zh-TW" sz="4050" b="1" dirty="0">
                <a:latin typeface="標楷體" panose="03000509000000000000" pitchFamily="65" charset="-120"/>
                <a:ea typeface="標楷體" panose="03000509000000000000" pitchFamily="65" charset="-120"/>
              </a:rPr>
              <a:t>?</a:t>
            </a: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344451639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B2D9411E-5A64-42BC-8801-0FF11230F618}" type="slidenum">
              <a:rPr lang="en-US" altLang="zh-TW"/>
              <a:pPr/>
              <a:t>160</a:t>
            </a:fld>
            <a:endParaRPr lang="en-US" altLang="zh-TW"/>
          </a:p>
        </p:txBody>
      </p:sp>
      <p:sp>
        <p:nvSpPr>
          <p:cNvPr id="1955843" name="Rectangle 3"/>
          <p:cNvSpPr>
            <a:spLocks noGrp="1" noChangeArrowheads="1"/>
          </p:cNvSpPr>
          <p:nvPr>
            <p:ph type="body" idx="1"/>
          </p:nvPr>
        </p:nvSpPr>
        <p:spPr>
          <a:xfrm>
            <a:off x="457200" y="2060848"/>
            <a:ext cx="8229600" cy="2882256"/>
          </a:xfrm>
        </p:spPr>
        <p:txBody>
          <a:bodyPr/>
          <a:lstStyle/>
          <a:p>
            <a:pPr marL="0" indent="0" algn="ctr">
              <a:buNone/>
            </a:pPr>
            <a:r>
              <a:rPr lang="zh-TW" altLang="en-US" sz="8000" dirty="0" smtClean="0"/>
              <a:t>報告完畢</a:t>
            </a:r>
            <a:endParaRPr lang="en-US" altLang="zh-TW" sz="8000" dirty="0" smtClean="0"/>
          </a:p>
          <a:p>
            <a:pPr marL="0" indent="0" algn="ctr">
              <a:buNone/>
            </a:pPr>
            <a:r>
              <a:rPr lang="zh-TW" altLang="en-US" sz="8000" dirty="0"/>
              <a:t>恭請指導</a:t>
            </a:r>
          </a:p>
        </p:txBody>
      </p:sp>
    </p:spTree>
    <p:extLst>
      <p:ext uri="{BB962C8B-B14F-4D97-AF65-F5344CB8AC3E}">
        <p14:creationId xmlns:p14="http://schemas.microsoft.com/office/powerpoint/2010/main" val="10581171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大座\私人物件\素材\素材\世界地圖\000291442-1920x1080-m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0" y="272579"/>
            <a:ext cx="8598098" cy="644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向下箭號 68"/>
          <p:cNvSpPr>
            <a:spLocks noChangeArrowheads="1"/>
          </p:cNvSpPr>
          <p:nvPr/>
        </p:nvSpPr>
        <p:spPr bwMode="auto">
          <a:xfrm rot="2925551">
            <a:off x="5800130" y="3191472"/>
            <a:ext cx="652463" cy="1048940"/>
          </a:xfrm>
          <a:prstGeom prst="downArrow">
            <a:avLst>
              <a:gd name="adj1" fmla="val 50000"/>
              <a:gd name="adj2" fmla="val 49949"/>
            </a:avLst>
          </a:prstGeom>
          <a:solidFill>
            <a:srgbClr val="FF0000"/>
          </a:solidFill>
          <a:ln>
            <a:noFill/>
          </a:ln>
          <a:effectLst>
            <a:outerShdw dist="3592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lIns="68568" tIns="34285" rIns="68568" bIns="34285" anchor="ctr" anchorCtr="1"/>
          <a:lstStyle>
            <a:lvl1pPr marL="990600" indent="-990600"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endParaRPr lang="zh-TW" altLang="en-US" sz="1800">
              <a:solidFill>
                <a:srgbClr val="FFFFFF"/>
              </a:solidFill>
              <a:ea typeface="標楷體" panose="03000509000000000000" pitchFamily="65" charset="-120"/>
              <a:cs typeface="新細明體" panose="02020500000000000000" pitchFamily="18" charset="-120"/>
            </a:endParaRPr>
          </a:p>
        </p:txBody>
      </p:sp>
      <p:sp>
        <p:nvSpPr>
          <p:cNvPr id="6" name="Oval 91"/>
          <p:cNvSpPr>
            <a:spLocks noChangeArrowheads="1"/>
          </p:cNvSpPr>
          <p:nvPr/>
        </p:nvSpPr>
        <p:spPr bwMode="auto">
          <a:xfrm>
            <a:off x="2524125" y="2797969"/>
            <a:ext cx="90488" cy="9048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CN" altLang="en-US" sz="2100">
              <a:solidFill>
                <a:srgbClr val="000000"/>
              </a:solidFill>
              <a:ea typeface="標楷體" panose="03000509000000000000" pitchFamily="65" charset="-120"/>
            </a:endParaRPr>
          </a:p>
        </p:txBody>
      </p:sp>
      <p:sp>
        <p:nvSpPr>
          <p:cNvPr id="15" name="矩形 14"/>
          <p:cNvSpPr>
            <a:spLocks noChangeArrowheads="1"/>
          </p:cNvSpPr>
          <p:nvPr/>
        </p:nvSpPr>
        <p:spPr bwMode="auto">
          <a:xfrm>
            <a:off x="1234680" y="3767138"/>
            <a:ext cx="203453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成立網路戰司令部</a:t>
            </a:r>
            <a:endParaRPr lang="en-US" altLang="zh-TW" sz="1800">
              <a:solidFill>
                <a:srgbClr val="FFFFFF"/>
              </a:solidFill>
              <a:ea typeface="標楷體" panose="03000509000000000000" pitchFamily="65" charset="-120"/>
              <a:cs typeface="新細明體" panose="02020500000000000000" pitchFamily="18" charset="-120"/>
            </a:endParaRPr>
          </a:p>
        </p:txBody>
      </p:sp>
      <p:sp>
        <p:nvSpPr>
          <p:cNvPr id="17" name="矩形 16"/>
          <p:cNvSpPr>
            <a:spLocks noChangeArrowheads="1"/>
          </p:cNvSpPr>
          <p:nvPr/>
        </p:nvSpPr>
        <p:spPr bwMode="auto">
          <a:xfrm>
            <a:off x="1229917" y="4000501"/>
            <a:ext cx="203453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積極發展網路戰略</a:t>
            </a:r>
          </a:p>
        </p:txBody>
      </p:sp>
      <p:sp>
        <p:nvSpPr>
          <p:cNvPr id="20" name="Oval 91"/>
          <p:cNvSpPr>
            <a:spLocks noChangeArrowheads="1"/>
          </p:cNvSpPr>
          <p:nvPr/>
        </p:nvSpPr>
        <p:spPr bwMode="auto">
          <a:xfrm>
            <a:off x="6935391" y="2731294"/>
            <a:ext cx="90488" cy="9048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CN" altLang="en-US" sz="2100">
              <a:solidFill>
                <a:srgbClr val="000000"/>
              </a:solidFill>
              <a:ea typeface="標楷體" panose="03000509000000000000" pitchFamily="65" charset="-120"/>
            </a:endParaRPr>
          </a:p>
        </p:txBody>
      </p:sp>
      <p:sp>
        <p:nvSpPr>
          <p:cNvPr id="23" name="Oval 91"/>
          <p:cNvSpPr>
            <a:spLocks noChangeArrowheads="1"/>
          </p:cNvSpPr>
          <p:nvPr/>
        </p:nvSpPr>
        <p:spPr bwMode="auto">
          <a:xfrm>
            <a:off x="6124575" y="2731294"/>
            <a:ext cx="90488" cy="9048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CN" altLang="en-US" sz="2100">
              <a:solidFill>
                <a:srgbClr val="000000"/>
              </a:solidFill>
              <a:ea typeface="標楷體" panose="03000509000000000000" pitchFamily="65" charset="-120"/>
            </a:endParaRPr>
          </a:p>
        </p:txBody>
      </p:sp>
      <p:sp>
        <p:nvSpPr>
          <p:cNvPr id="24" name="矩形 23"/>
          <p:cNvSpPr>
            <a:spLocks noChangeArrowheads="1"/>
          </p:cNvSpPr>
          <p:nvPr/>
        </p:nvSpPr>
        <p:spPr bwMode="auto">
          <a:xfrm>
            <a:off x="1241823" y="3559969"/>
            <a:ext cx="649537"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美國</a:t>
            </a:r>
          </a:p>
        </p:txBody>
      </p:sp>
      <p:cxnSp>
        <p:nvCxnSpPr>
          <p:cNvPr id="25" name="直線接點 24"/>
          <p:cNvCxnSpPr>
            <a:cxnSpLocks noChangeShapeType="1"/>
            <a:stCxn id="6" idx="2"/>
          </p:cNvCxnSpPr>
          <p:nvPr/>
        </p:nvCxnSpPr>
        <p:spPr bwMode="auto">
          <a:xfrm flipH="1">
            <a:off x="1844278" y="2843214"/>
            <a:ext cx="679847" cy="802481"/>
          </a:xfrm>
          <a:prstGeom prst="line">
            <a:avLst/>
          </a:prstGeom>
          <a:noFill/>
          <a:ln w="9525" algn="ctr">
            <a:solidFill>
              <a:schemeClr val="bg1"/>
            </a:solidFill>
            <a:round/>
            <a:headEnd/>
            <a:tailEnd/>
          </a:ln>
          <a:effectLst>
            <a:outerShdw dist="35921" dir="2700000" algn="ctr" rotWithShape="0">
              <a:srgbClr val="000000"/>
            </a:outerShdw>
          </a:effectLst>
          <a:extLst>
            <a:ext uri="{909E8E84-426E-40DD-AFC4-6F175D3DCCD1}">
              <a14:hiddenFill xmlns:a14="http://schemas.microsoft.com/office/drawing/2010/main">
                <a:noFill/>
              </a14:hiddenFill>
            </a:ext>
          </a:extLst>
        </p:spPr>
      </p:cxnSp>
      <p:sp>
        <p:nvSpPr>
          <p:cNvPr id="27" name="矩形 26"/>
          <p:cNvSpPr>
            <a:spLocks noChangeArrowheads="1"/>
          </p:cNvSpPr>
          <p:nvPr/>
        </p:nvSpPr>
        <p:spPr bwMode="auto">
          <a:xfrm>
            <a:off x="5892405" y="3271838"/>
            <a:ext cx="203453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早期箝制網路訊息</a:t>
            </a:r>
            <a:endParaRPr lang="en-US" altLang="zh-TW" sz="1800">
              <a:solidFill>
                <a:srgbClr val="FFFFFF"/>
              </a:solidFill>
              <a:ea typeface="標楷體" panose="03000509000000000000" pitchFamily="65" charset="-120"/>
              <a:cs typeface="新細明體" panose="02020500000000000000" pitchFamily="18" charset="-120"/>
            </a:endParaRPr>
          </a:p>
        </p:txBody>
      </p:sp>
      <p:sp>
        <p:nvSpPr>
          <p:cNvPr id="28" name="矩形 27"/>
          <p:cNvSpPr>
            <a:spLocks noChangeArrowheads="1"/>
          </p:cNvSpPr>
          <p:nvPr/>
        </p:nvSpPr>
        <p:spPr bwMode="auto">
          <a:xfrm>
            <a:off x="5887642" y="3505201"/>
            <a:ext cx="203453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近年積極入侵各國</a:t>
            </a:r>
          </a:p>
        </p:txBody>
      </p:sp>
      <p:sp>
        <p:nvSpPr>
          <p:cNvPr id="29" name="矩形 28"/>
          <p:cNvSpPr>
            <a:spLocks noChangeArrowheads="1"/>
          </p:cNvSpPr>
          <p:nvPr/>
        </p:nvSpPr>
        <p:spPr bwMode="auto">
          <a:xfrm>
            <a:off x="5891214" y="3024188"/>
            <a:ext cx="649537"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中國</a:t>
            </a:r>
          </a:p>
        </p:txBody>
      </p:sp>
      <p:cxnSp>
        <p:nvCxnSpPr>
          <p:cNvPr id="30" name="直線接點 29"/>
          <p:cNvCxnSpPr>
            <a:cxnSpLocks noChangeShapeType="1"/>
            <a:stCxn id="23" idx="1"/>
          </p:cNvCxnSpPr>
          <p:nvPr/>
        </p:nvCxnSpPr>
        <p:spPr bwMode="auto">
          <a:xfrm flipH="1">
            <a:off x="5943601" y="2744392"/>
            <a:ext cx="194072" cy="410765"/>
          </a:xfrm>
          <a:prstGeom prst="line">
            <a:avLst/>
          </a:prstGeom>
          <a:noFill/>
          <a:ln w="9525" algn="ctr">
            <a:solidFill>
              <a:schemeClr val="bg1"/>
            </a:solidFill>
            <a:round/>
            <a:headEnd/>
            <a:tailEnd/>
          </a:ln>
          <a:effectLst>
            <a:outerShdw dist="35921" dir="2700000" algn="ctr" rotWithShape="0">
              <a:srgbClr val="000000"/>
            </a:outerShdw>
          </a:effectLst>
          <a:extLst>
            <a:ext uri="{909E8E84-426E-40DD-AFC4-6F175D3DCCD1}">
              <a14:hiddenFill xmlns:a14="http://schemas.microsoft.com/office/drawing/2010/main">
                <a:noFill/>
              </a14:hiddenFill>
            </a:ext>
          </a:extLst>
        </p:spPr>
      </p:cxnSp>
      <p:sp>
        <p:nvSpPr>
          <p:cNvPr id="35" name="Oval 91"/>
          <p:cNvSpPr>
            <a:spLocks noChangeArrowheads="1"/>
          </p:cNvSpPr>
          <p:nvPr/>
        </p:nvSpPr>
        <p:spPr bwMode="auto">
          <a:xfrm>
            <a:off x="6677025" y="2731294"/>
            <a:ext cx="90488" cy="9048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CN" altLang="en-US" sz="2100">
              <a:solidFill>
                <a:srgbClr val="000000"/>
              </a:solidFill>
              <a:ea typeface="標楷體" panose="03000509000000000000" pitchFamily="65" charset="-120"/>
            </a:endParaRPr>
          </a:p>
        </p:txBody>
      </p:sp>
      <p:sp>
        <p:nvSpPr>
          <p:cNvPr id="36" name="Oval 91"/>
          <p:cNvSpPr>
            <a:spLocks noChangeArrowheads="1"/>
          </p:cNvSpPr>
          <p:nvPr/>
        </p:nvSpPr>
        <p:spPr bwMode="auto">
          <a:xfrm>
            <a:off x="4886325" y="2641997"/>
            <a:ext cx="90488" cy="9048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CN" altLang="en-US" sz="2100">
              <a:solidFill>
                <a:srgbClr val="000000"/>
              </a:solidFill>
              <a:ea typeface="標楷體" panose="03000509000000000000" pitchFamily="65" charset="-120"/>
            </a:endParaRPr>
          </a:p>
        </p:txBody>
      </p:sp>
      <p:sp>
        <p:nvSpPr>
          <p:cNvPr id="37" name="矩形 36"/>
          <p:cNvSpPr>
            <a:spLocks noChangeArrowheads="1"/>
          </p:cNvSpPr>
          <p:nvPr/>
        </p:nvSpPr>
        <p:spPr bwMode="auto">
          <a:xfrm>
            <a:off x="5859067" y="1403747"/>
            <a:ext cx="203453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軍事工業嚴重遭駭</a:t>
            </a:r>
            <a:endParaRPr lang="en-US" altLang="zh-TW" sz="1800">
              <a:solidFill>
                <a:srgbClr val="FFFFFF"/>
              </a:solidFill>
              <a:ea typeface="標楷體" panose="03000509000000000000" pitchFamily="65" charset="-120"/>
              <a:cs typeface="新細明體" panose="02020500000000000000" pitchFamily="18" charset="-120"/>
            </a:endParaRPr>
          </a:p>
        </p:txBody>
      </p:sp>
      <p:sp>
        <p:nvSpPr>
          <p:cNvPr id="38" name="矩形 37"/>
          <p:cNvSpPr>
            <a:spLocks noChangeArrowheads="1"/>
          </p:cNvSpPr>
          <p:nvPr/>
        </p:nvSpPr>
        <p:spPr bwMode="auto">
          <a:xfrm>
            <a:off x="5854304" y="1637110"/>
            <a:ext cx="203453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美國協助組建網軍</a:t>
            </a:r>
          </a:p>
        </p:txBody>
      </p:sp>
      <p:sp>
        <p:nvSpPr>
          <p:cNvPr id="39" name="矩形 38"/>
          <p:cNvSpPr>
            <a:spLocks noChangeArrowheads="1"/>
          </p:cNvSpPr>
          <p:nvPr/>
        </p:nvSpPr>
        <p:spPr bwMode="auto">
          <a:xfrm>
            <a:off x="5859067" y="1156097"/>
            <a:ext cx="649537"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日本</a:t>
            </a:r>
          </a:p>
        </p:txBody>
      </p:sp>
      <p:cxnSp>
        <p:nvCxnSpPr>
          <p:cNvPr id="40" name="直線接點 39"/>
          <p:cNvCxnSpPr>
            <a:cxnSpLocks noChangeShapeType="1"/>
            <a:stCxn id="20" idx="2"/>
            <a:endCxn id="38" idx="2"/>
          </p:cNvCxnSpPr>
          <p:nvPr/>
        </p:nvCxnSpPr>
        <p:spPr bwMode="auto">
          <a:xfrm flipH="1" flipV="1">
            <a:off x="6848475" y="1990725"/>
            <a:ext cx="86916" cy="785813"/>
          </a:xfrm>
          <a:prstGeom prst="line">
            <a:avLst/>
          </a:prstGeom>
          <a:noFill/>
          <a:ln w="9525" algn="ctr">
            <a:solidFill>
              <a:schemeClr val="bg1"/>
            </a:solidFill>
            <a:round/>
            <a:headEnd/>
            <a:tailEnd/>
          </a:ln>
          <a:effectLst>
            <a:outerShdw dist="35921" dir="2700000" algn="ctr" rotWithShape="0">
              <a:srgbClr val="000000"/>
            </a:outerShdw>
          </a:effectLst>
          <a:extLst>
            <a:ext uri="{909E8E84-426E-40DD-AFC4-6F175D3DCCD1}">
              <a14:hiddenFill xmlns:a14="http://schemas.microsoft.com/office/drawing/2010/main">
                <a:noFill/>
              </a14:hiddenFill>
            </a:ext>
          </a:extLst>
        </p:spPr>
      </p:cxnSp>
      <p:sp>
        <p:nvSpPr>
          <p:cNvPr id="43" name="矩形 42"/>
          <p:cNvSpPr>
            <a:spLocks noChangeArrowheads="1"/>
          </p:cNvSpPr>
          <p:nvPr/>
        </p:nvSpPr>
        <p:spPr bwMode="auto">
          <a:xfrm>
            <a:off x="3326607" y="1256110"/>
            <a:ext cx="203453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每年遭受癱瘓攻擊</a:t>
            </a:r>
            <a:endParaRPr lang="en-US" altLang="zh-TW" sz="1800">
              <a:solidFill>
                <a:srgbClr val="FFFFFF"/>
              </a:solidFill>
              <a:ea typeface="標楷體" panose="03000509000000000000" pitchFamily="65" charset="-120"/>
              <a:cs typeface="新細明體" panose="02020500000000000000" pitchFamily="18" charset="-120"/>
            </a:endParaRPr>
          </a:p>
        </p:txBody>
      </p:sp>
      <p:sp>
        <p:nvSpPr>
          <p:cNvPr id="44" name="矩形 43"/>
          <p:cNvSpPr>
            <a:spLocks noChangeArrowheads="1"/>
          </p:cNvSpPr>
          <p:nvPr/>
        </p:nvSpPr>
        <p:spPr bwMode="auto">
          <a:xfrm>
            <a:off x="3321844" y="1489472"/>
            <a:ext cx="203453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積極深化攻防戰力</a:t>
            </a:r>
          </a:p>
        </p:txBody>
      </p:sp>
      <p:sp>
        <p:nvSpPr>
          <p:cNvPr id="45" name="矩形 44"/>
          <p:cNvSpPr>
            <a:spLocks noChangeArrowheads="1"/>
          </p:cNvSpPr>
          <p:nvPr/>
        </p:nvSpPr>
        <p:spPr bwMode="auto">
          <a:xfrm>
            <a:off x="3326607" y="1008460"/>
            <a:ext cx="649537"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南韓</a:t>
            </a:r>
          </a:p>
        </p:txBody>
      </p:sp>
      <p:cxnSp>
        <p:nvCxnSpPr>
          <p:cNvPr id="46" name="直線接點 45"/>
          <p:cNvCxnSpPr>
            <a:cxnSpLocks noChangeShapeType="1"/>
            <a:stCxn id="35" idx="5"/>
          </p:cNvCxnSpPr>
          <p:nvPr/>
        </p:nvCxnSpPr>
        <p:spPr bwMode="auto">
          <a:xfrm flipH="1" flipV="1">
            <a:off x="4335066" y="1843089"/>
            <a:ext cx="2419350" cy="965597"/>
          </a:xfrm>
          <a:prstGeom prst="line">
            <a:avLst/>
          </a:prstGeom>
          <a:noFill/>
          <a:ln w="9525" algn="ctr">
            <a:solidFill>
              <a:schemeClr val="bg1"/>
            </a:solidFill>
            <a:round/>
            <a:headEnd/>
            <a:tailEnd/>
          </a:ln>
          <a:effectLst>
            <a:outerShdw dist="35921" dir="2700000" algn="ctr" rotWithShape="0">
              <a:srgbClr val="000000"/>
            </a:outerShdw>
          </a:effectLst>
          <a:extLst>
            <a:ext uri="{909E8E84-426E-40DD-AFC4-6F175D3DCCD1}">
              <a14:hiddenFill xmlns:a14="http://schemas.microsoft.com/office/drawing/2010/main">
                <a:noFill/>
              </a14:hiddenFill>
            </a:ext>
          </a:extLst>
        </p:spPr>
      </p:cxnSp>
      <p:sp>
        <p:nvSpPr>
          <p:cNvPr id="49" name="矩形 48"/>
          <p:cNvSpPr>
            <a:spLocks noChangeArrowheads="1"/>
          </p:cNvSpPr>
          <p:nvPr/>
        </p:nvSpPr>
        <p:spPr bwMode="auto">
          <a:xfrm>
            <a:off x="1876426" y="2065735"/>
            <a:ext cx="203453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身處強敵環伺劣境</a:t>
            </a:r>
            <a:endParaRPr lang="en-US" altLang="zh-TW" sz="1800">
              <a:solidFill>
                <a:srgbClr val="FFFFFF"/>
              </a:solidFill>
              <a:ea typeface="標楷體" panose="03000509000000000000" pitchFamily="65" charset="-120"/>
              <a:cs typeface="新細明體" panose="02020500000000000000" pitchFamily="18" charset="-120"/>
            </a:endParaRPr>
          </a:p>
        </p:txBody>
      </p:sp>
      <p:sp>
        <p:nvSpPr>
          <p:cNvPr id="50" name="矩形 49"/>
          <p:cNvSpPr>
            <a:spLocks noChangeArrowheads="1"/>
          </p:cNvSpPr>
          <p:nvPr/>
        </p:nvSpPr>
        <p:spPr bwMode="auto">
          <a:xfrm>
            <a:off x="1871663" y="2300288"/>
            <a:ext cx="203453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運用網戰製造優勢</a:t>
            </a:r>
          </a:p>
        </p:txBody>
      </p:sp>
      <p:sp>
        <p:nvSpPr>
          <p:cNvPr id="51" name="矩形 50"/>
          <p:cNvSpPr>
            <a:spLocks noChangeArrowheads="1"/>
          </p:cNvSpPr>
          <p:nvPr/>
        </p:nvSpPr>
        <p:spPr bwMode="auto">
          <a:xfrm>
            <a:off x="1875235" y="1818085"/>
            <a:ext cx="880369"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1800">
                <a:solidFill>
                  <a:srgbClr val="FFFFFF"/>
                </a:solidFill>
                <a:ea typeface="標楷體" panose="03000509000000000000" pitchFamily="65" charset="-120"/>
                <a:cs typeface="新細明體" panose="02020500000000000000" pitchFamily="18" charset="-120"/>
              </a:rPr>
              <a:t>以色列</a:t>
            </a:r>
          </a:p>
        </p:txBody>
      </p:sp>
      <p:cxnSp>
        <p:nvCxnSpPr>
          <p:cNvPr id="52" name="直線接點 51"/>
          <p:cNvCxnSpPr>
            <a:cxnSpLocks noChangeShapeType="1"/>
            <a:stCxn id="36" idx="2"/>
          </p:cNvCxnSpPr>
          <p:nvPr/>
        </p:nvCxnSpPr>
        <p:spPr bwMode="auto">
          <a:xfrm flipH="1" flipV="1">
            <a:off x="3756423" y="2447925"/>
            <a:ext cx="1129903" cy="239316"/>
          </a:xfrm>
          <a:prstGeom prst="line">
            <a:avLst/>
          </a:prstGeom>
          <a:noFill/>
          <a:ln w="9525" algn="ctr">
            <a:solidFill>
              <a:schemeClr val="bg1"/>
            </a:solidFill>
            <a:round/>
            <a:headEnd/>
            <a:tailEnd/>
          </a:ln>
          <a:effectLst>
            <a:outerShdw dist="35921" dir="2700000" algn="ctr" rotWithShape="0">
              <a:srgbClr val="000000"/>
            </a:outerShdw>
          </a:effectLst>
          <a:extLst>
            <a:ext uri="{909E8E84-426E-40DD-AFC4-6F175D3DCCD1}">
              <a14:hiddenFill xmlns:a14="http://schemas.microsoft.com/office/drawing/2010/main">
                <a:noFill/>
              </a14:hiddenFill>
            </a:ext>
          </a:extLst>
        </p:spPr>
      </p:cxnSp>
      <p:grpSp>
        <p:nvGrpSpPr>
          <p:cNvPr id="2058" name="群組 2057"/>
          <p:cNvGrpSpPr>
            <a:grpSpLocks/>
          </p:cNvGrpSpPr>
          <p:nvPr/>
        </p:nvGrpSpPr>
        <p:grpSpPr bwMode="auto">
          <a:xfrm>
            <a:off x="3200400" y="3090864"/>
            <a:ext cx="2743200" cy="3007519"/>
            <a:chOff x="2743199" y="2978940"/>
            <a:chExt cx="3657598" cy="4008775"/>
          </a:xfrm>
        </p:grpSpPr>
        <p:grpSp>
          <p:nvGrpSpPr>
            <p:cNvPr id="9" name="Group 2"/>
            <p:cNvGrpSpPr/>
            <p:nvPr/>
          </p:nvGrpSpPr>
          <p:grpSpPr>
            <a:xfrm>
              <a:off x="2743199" y="2978940"/>
              <a:ext cx="3657598" cy="4008775"/>
              <a:chOff x="2743199" y="1603151"/>
              <a:chExt cx="3657598" cy="4008775"/>
            </a:xfrm>
            <a:effectLst>
              <a:glow rad="228600">
                <a:schemeClr val="bg1">
                  <a:alpha val="40000"/>
                </a:schemeClr>
              </a:glow>
              <a:outerShdw blurRad="330200" dir="5400000" sx="90000" sy="-19000" rotWithShape="0">
                <a:prstClr val="black">
                  <a:alpha val="30000"/>
                </a:prstClr>
              </a:outerShdw>
            </a:effectLst>
            <a:scene3d>
              <a:camera prst="perspectiveRelaxedModerately"/>
              <a:lightRig rig="threePt" dir="t"/>
            </a:scene3d>
          </p:grpSpPr>
          <p:sp>
            <p:nvSpPr>
              <p:cNvPr id="10" name="Pie 3"/>
              <p:cNvSpPr>
                <a:spLocks noChangeAspect="1"/>
              </p:cNvSpPr>
              <p:nvPr/>
            </p:nvSpPr>
            <p:spPr>
              <a:xfrm>
                <a:off x="2743199" y="1603151"/>
                <a:ext cx="3657598" cy="2285999"/>
              </a:xfrm>
              <a:custGeom>
                <a:avLst/>
                <a:gdLst/>
                <a:ahLst/>
                <a:cxnLst/>
                <a:rect l="l" t="t" r="r" b="b"/>
                <a:pathLst>
                  <a:path w="3657598" h="2285999">
                    <a:moveTo>
                      <a:pt x="3657542" y="1829973"/>
                    </a:moveTo>
                    <a:cubicBezTo>
                      <a:pt x="3657600" y="1830565"/>
                      <a:pt x="3657599" y="1831157"/>
                      <a:pt x="3657598" y="1831749"/>
                    </a:cubicBezTo>
                    <a:lnTo>
                      <a:pt x="3657452" y="1831749"/>
                    </a:lnTo>
                    <a:close/>
                    <a:moveTo>
                      <a:pt x="3411698" y="912992"/>
                    </a:moveTo>
                    <a:cubicBezTo>
                      <a:pt x="3569284" y="1185349"/>
                      <a:pt x="3656566" y="1498311"/>
                      <a:pt x="3657343" y="1823691"/>
                    </a:cubicBezTo>
                    <a:lnTo>
                      <a:pt x="3651439" y="1713787"/>
                    </a:lnTo>
                    <a:cubicBezTo>
                      <a:pt x="3651447" y="1709436"/>
                      <a:pt x="3651169" y="1705103"/>
                      <a:pt x="3650740" y="1700783"/>
                    </a:cubicBezTo>
                    <a:cubicBezTo>
                      <a:pt x="3650560" y="1690641"/>
                      <a:pt x="3649521" y="1680600"/>
                      <a:pt x="3647772" y="1670660"/>
                    </a:cubicBezTo>
                    <a:cubicBezTo>
                      <a:pt x="3625849" y="1400608"/>
                      <a:pt x="3543687" y="1142475"/>
                      <a:pt x="3411698" y="912992"/>
                    </a:cubicBezTo>
                    <a:close/>
                    <a:moveTo>
                      <a:pt x="1831460" y="2"/>
                    </a:moveTo>
                    <a:cubicBezTo>
                      <a:pt x="2124415" y="428"/>
                      <a:pt x="2417268" y="71162"/>
                      <a:pt x="2683337" y="213040"/>
                    </a:cubicBezTo>
                    <a:cubicBezTo>
                      <a:pt x="2617584" y="185887"/>
                      <a:pt x="2548083" y="175615"/>
                      <a:pt x="2480210" y="180427"/>
                    </a:cubicBezTo>
                    <a:cubicBezTo>
                      <a:pt x="2333787" y="190806"/>
                      <a:pt x="2194939" y="271381"/>
                      <a:pt x="2115994" y="408117"/>
                    </a:cubicBezTo>
                    <a:cubicBezTo>
                      <a:pt x="2103852" y="429148"/>
                      <a:pt x="2093569" y="450742"/>
                      <a:pt x="2086635" y="473303"/>
                    </a:cubicBezTo>
                    <a:cubicBezTo>
                      <a:pt x="1424378" y="568142"/>
                      <a:pt x="915786" y="1137548"/>
                      <a:pt x="914543" y="1826014"/>
                    </a:cubicBezTo>
                    <a:cubicBezTo>
                      <a:pt x="914821" y="1826941"/>
                      <a:pt x="914824" y="1827870"/>
                      <a:pt x="914824" y="1828799"/>
                    </a:cubicBezTo>
                    <a:cubicBezTo>
                      <a:pt x="914824" y="2081304"/>
                      <a:pt x="710034" y="2285999"/>
                      <a:pt x="457412" y="2285999"/>
                    </a:cubicBezTo>
                    <a:cubicBezTo>
                      <a:pt x="204790" y="2285999"/>
                      <a:pt x="0" y="2081304"/>
                      <a:pt x="0" y="1828799"/>
                    </a:cubicBezTo>
                    <a:lnTo>
                      <a:pt x="239" y="1826433"/>
                    </a:lnTo>
                    <a:lnTo>
                      <a:pt x="3" y="1826433"/>
                    </a:lnTo>
                    <a:cubicBezTo>
                      <a:pt x="849" y="1172997"/>
                      <a:pt x="350270" y="569659"/>
                      <a:pt x="916620" y="243734"/>
                    </a:cubicBezTo>
                    <a:cubicBezTo>
                      <a:pt x="1199795" y="80771"/>
                      <a:pt x="1515687" y="-457"/>
                      <a:pt x="1831460" y="2"/>
                    </a:cubicBezTo>
                    <a:close/>
                  </a:path>
                </a:pathLst>
              </a:custGeom>
              <a:solidFill>
                <a:schemeClr val="accent3">
                  <a:lumMod val="75000"/>
                </a:schemeClr>
              </a:solidFill>
              <a:ln w="28575">
                <a:noFill/>
              </a:ln>
              <a:sp3d extrusionH="457200">
                <a:bevelT w="127000" h="63500" prst="slope"/>
                <a:extrusionClr>
                  <a:schemeClr val="accent3">
                    <a:lumMod val="7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00">
                  <a:solidFill>
                    <a:prstClr val="white"/>
                  </a:solidFill>
                </a:endParaRPr>
              </a:p>
            </p:txBody>
          </p:sp>
          <p:sp>
            <p:nvSpPr>
              <p:cNvPr id="11" name="Pie 3"/>
              <p:cNvSpPr>
                <a:spLocks noChangeAspect="1"/>
              </p:cNvSpPr>
              <p:nvPr/>
            </p:nvSpPr>
            <p:spPr>
              <a:xfrm rot="7200000">
                <a:off x="3334567" y="2627424"/>
                <a:ext cx="3657598" cy="2285999"/>
              </a:xfrm>
              <a:custGeom>
                <a:avLst/>
                <a:gdLst/>
                <a:ahLst/>
                <a:cxnLst/>
                <a:rect l="l" t="t" r="r" b="b"/>
                <a:pathLst>
                  <a:path w="3657598" h="2285999">
                    <a:moveTo>
                      <a:pt x="3657343" y="1823692"/>
                    </a:moveTo>
                    <a:lnTo>
                      <a:pt x="3651439" y="1713793"/>
                    </a:lnTo>
                    <a:cubicBezTo>
                      <a:pt x="3651446" y="1709438"/>
                      <a:pt x="3651169" y="1705103"/>
                      <a:pt x="3650740" y="1700780"/>
                    </a:cubicBezTo>
                    <a:cubicBezTo>
                      <a:pt x="3650559" y="1690640"/>
                      <a:pt x="3649521" y="1680601"/>
                      <a:pt x="3647772" y="1670663"/>
                    </a:cubicBezTo>
                    <a:cubicBezTo>
                      <a:pt x="3625855" y="1400672"/>
                      <a:pt x="3543725" y="1142595"/>
                      <a:pt x="3411811" y="913137"/>
                    </a:cubicBezTo>
                    <a:cubicBezTo>
                      <a:pt x="3569317" y="1185471"/>
                      <a:pt x="3656565" y="1498374"/>
                      <a:pt x="3657343" y="1823692"/>
                    </a:cubicBezTo>
                    <a:close/>
                    <a:moveTo>
                      <a:pt x="3657452" y="1831750"/>
                    </a:moveTo>
                    <a:lnTo>
                      <a:pt x="3657542" y="1829973"/>
                    </a:lnTo>
                    <a:cubicBezTo>
                      <a:pt x="3657600" y="1830565"/>
                      <a:pt x="3657599" y="1831157"/>
                      <a:pt x="3657598" y="1831749"/>
                    </a:cubicBezTo>
                    <a:close/>
                    <a:moveTo>
                      <a:pt x="78119" y="2084424"/>
                    </a:moveTo>
                    <a:cubicBezTo>
                      <a:pt x="28799" y="2011455"/>
                      <a:pt x="0" y="1923489"/>
                      <a:pt x="0" y="1828800"/>
                    </a:cubicBezTo>
                    <a:lnTo>
                      <a:pt x="239" y="1826434"/>
                    </a:lnTo>
                    <a:lnTo>
                      <a:pt x="3" y="1826434"/>
                    </a:lnTo>
                    <a:cubicBezTo>
                      <a:pt x="849" y="1172997"/>
                      <a:pt x="350270" y="569659"/>
                      <a:pt x="916620" y="243734"/>
                    </a:cubicBezTo>
                    <a:cubicBezTo>
                      <a:pt x="1199795" y="80771"/>
                      <a:pt x="1515687" y="-457"/>
                      <a:pt x="1831460" y="2"/>
                    </a:cubicBezTo>
                    <a:cubicBezTo>
                      <a:pt x="2117662" y="418"/>
                      <a:pt x="2403768" y="67939"/>
                      <a:pt x="2663597" y="205893"/>
                    </a:cubicBezTo>
                    <a:cubicBezTo>
                      <a:pt x="2460236" y="133291"/>
                      <a:pt x="2227914" y="214266"/>
                      <a:pt x="2115993" y="408117"/>
                    </a:cubicBezTo>
                    <a:cubicBezTo>
                      <a:pt x="2103851" y="429148"/>
                      <a:pt x="2093568" y="450742"/>
                      <a:pt x="2086634" y="473303"/>
                    </a:cubicBezTo>
                    <a:cubicBezTo>
                      <a:pt x="1424377" y="568143"/>
                      <a:pt x="915786" y="1137549"/>
                      <a:pt x="914543" y="1826014"/>
                    </a:cubicBezTo>
                    <a:cubicBezTo>
                      <a:pt x="914821" y="1826942"/>
                      <a:pt x="914824" y="1827871"/>
                      <a:pt x="914824" y="1828800"/>
                    </a:cubicBezTo>
                    <a:cubicBezTo>
                      <a:pt x="914824" y="2081304"/>
                      <a:pt x="710034" y="2285999"/>
                      <a:pt x="457412" y="2285999"/>
                    </a:cubicBezTo>
                    <a:cubicBezTo>
                      <a:pt x="299523" y="2285999"/>
                      <a:pt x="160319" y="2206040"/>
                      <a:pt x="78119" y="2084424"/>
                    </a:cubicBezTo>
                    <a:close/>
                  </a:path>
                </a:pathLst>
              </a:custGeom>
              <a:gradFill flip="none" rotWithShape="1">
                <a:gsLst>
                  <a:gs pos="0">
                    <a:srgbClr val="751515"/>
                  </a:gs>
                  <a:gs pos="30000">
                    <a:srgbClr val="C2280E"/>
                  </a:gs>
                  <a:gs pos="75000">
                    <a:srgbClr val="F34803"/>
                  </a:gs>
                </a:gsLst>
                <a:lin ang="0" scaled="1"/>
                <a:tileRect/>
              </a:gradFill>
              <a:ln w="28575">
                <a:noFill/>
              </a:ln>
              <a:sp3d extrusionH="457200">
                <a:bevelT w="127000" h="63500" prst="slope"/>
                <a:extrusionClr>
                  <a:srgbClr val="751515"/>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00" dirty="0">
                  <a:solidFill>
                    <a:prstClr val="white"/>
                  </a:solidFill>
                </a:endParaRPr>
              </a:p>
            </p:txBody>
          </p:sp>
          <p:sp>
            <p:nvSpPr>
              <p:cNvPr id="12" name="Pie 3"/>
              <p:cNvSpPr>
                <a:spLocks noChangeAspect="1"/>
              </p:cNvSpPr>
              <p:nvPr/>
            </p:nvSpPr>
            <p:spPr>
              <a:xfrm rot="14400000">
                <a:off x="2151837" y="2640127"/>
                <a:ext cx="3657598" cy="2285999"/>
              </a:xfrm>
              <a:custGeom>
                <a:avLst/>
                <a:gdLst/>
                <a:ahLst/>
                <a:cxnLst/>
                <a:rect l="l" t="t" r="r" b="b"/>
                <a:pathLst>
                  <a:path w="3657598" h="2285999">
                    <a:moveTo>
                      <a:pt x="2703690" y="223945"/>
                    </a:moveTo>
                    <a:cubicBezTo>
                      <a:pt x="2492167" y="122868"/>
                      <a:pt x="2235473" y="201172"/>
                      <a:pt x="2115994" y="408116"/>
                    </a:cubicBezTo>
                    <a:cubicBezTo>
                      <a:pt x="2103852" y="429147"/>
                      <a:pt x="2093568" y="450742"/>
                      <a:pt x="2086635" y="473303"/>
                    </a:cubicBezTo>
                    <a:cubicBezTo>
                      <a:pt x="1424378" y="568143"/>
                      <a:pt x="915785" y="1137548"/>
                      <a:pt x="914543" y="1826014"/>
                    </a:cubicBezTo>
                    <a:cubicBezTo>
                      <a:pt x="914821" y="1826941"/>
                      <a:pt x="914824" y="1827870"/>
                      <a:pt x="914824" y="1828799"/>
                    </a:cubicBezTo>
                    <a:cubicBezTo>
                      <a:pt x="914824" y="2081304"/>
                      <a:pt x="710034" y="2285999"/>
                      <a:pt x="457412" y="2285999"/>
                    </a:cubicBezTo>
                    <a:cubicBezTo>
                      <a:pt x="204790" y="2285999"/>
                      <a:pt x="0" y="2081304"/>
                      <a:pt x="0" y="1828799"/>
                    </a:cubicBezTo>
                    <a:lnTo>
                      <a:pt x="239" y="1826433"/>
                    </a:lnTo>
                    <a:lnTo>
                      <a:pt x="3" y="1826433"/>
                    </a:lnTo>
                    <a:cubicBezTo>
                      <a:pt x="849" y="1172997"/>
                      <a:pt x="350270" y="569659"/>
                      <a:pt x="916620" y="243734"/>
                    </a:cubicBezTo>
                    <a:cubicBezTo>
                      <a:pt x="1199795" y="80771"/>
                      <a:pt x="1515687" y="-457"/>
                      <a:pt x="1831460" y="2"/>
                    </a:cubicBezTo>
                    <a:cubicBezTo>
                      <a:pt x="2131890" y="439"/>
                      <a:pt x="2432214" y="74818"/>
                      <a:pt x="2703690" y="223945"/>
                    </a:cubicBezTo>
                    <a:close/>
                    <a:moveTo>
                      <a:pt x="3646130" y="1660112"/>
                    </a:moveTo>
                    <a:lnTo>
                      <a:pt x="3642820" y="1638854"/>
                    </a:lnTo>
                    <a:cubicBezTo>
                      <a:pt x="3619263" y="1380207"/>
                      <a:pt x="3538463" y="1133386"/>
                      <a:pt x="3411699" y="912994"/>
                    </a:cubicBezTo>
                    <a:cubicBezTo>
                      <a:pt x="3542636" y="1139282"/>
                      <a:pt x="3625030" y="1393606"/>
                      <a:pt x="3646130" y="1660112"/>
                    </a:cubicBezTo>
                    <a:close/>
                    <a:moveTo>
                      <a:pt x="3657343" y="1823691"/>
                    </a:moveTo>
                    <a:cubicBezTo>
                      <a:pt x="3657211" y="1768657"/>
                      <a:pt x="3654605" y="1713979"/>
                      <a:pt x="3646130" y="1660112"/>
                    </a:cubicBezTo>
                    <a:cubicBezTo>
                      <a:pt x="3653689" y="1713660"/>
                      <a:pt x="3657159" y="1768289"/>
                      <a:pt x="3657343" y="1823691"/>
                    </a:cubicBezTo>
                    <a:close/>
                    <a:moveTo>
                      <a:pt x="3657598" y="1831749"/>
                    </a:moveTo>
                    <a:lnTo>
                      <a:pt x="3657452" y="1831749"/>
                    </a:lnTo>
                    <a:lnTo>
                      <a:pt x="3657542" y="1829973"/>
                    </a:lnTo>
                    <a:cubicBezTo>
                      <a:pt x="3657600" y="1830565"/>
                      <a:pt x="3657599" y="1831157"/>
                      <a:pt x="3657598" y="1831749"/>
                    </a:cubicBezTo>
                    <a:close/>
                  </a:path>
                </a:pathLst>
              </a:custGeom>
              <a:gradFill>
                <a:gsLst>
                  <a:gs pos="0">
                    <a:srgbClr val="815419"/>
                  </a:gs>
                  <a:gs pos="20000">
                    <a:srgbClr val="CC9700"/>
                  </a:gs>
                  <a:gs pos="81000">
                    <a:srgbClr val="FFEC5D"/>
                  </a:gs>
                </a:gsLst>
                <a:lin ang="0" scaled="1"/>
              </a:gradFill>
              <a:ln w="28575">
                <a:noFill/>
              </a:ln>
              <a:sp3d extrusionH="457200">
                <a:bevelT w="127000" h="63500" prst="slope"/>
                <a:extrusionClr>
                  <a:srgbClr val="815419"/>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100">
                  <a:solidFill>
                    <a:prstClr val="white"/>
                  </a:solidFill>
                </a:endParaRPr>
              </a:p>
            </p:txBody>
          </p:sp>
        </p:grpSp>
        <p:sp>
          <p:nvSpPr>
            <p:cNvPr id="5155" name="矩形 56"/>
            <p:cNvSpPr>
              <a:spLocks noChangeArrowheads="1"/>
            </p:cNvSpPr>
            <p:nvPr/>
          </p:nvSpPr>
          <p:spPr bwMode="auto">
            <a:xfrm>
              <a:off x="5105199" y="3762812"/>
              <a:ext cx="60956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2100">
                  <a:solidFill>
                    <a:srgbClr val="000000"/>
                  </a:solidFill>
                  <a:ea typeface="標楷體" panose="03000509000000000000" pitchFamily="65" charset="-120"/>
                  <a:cs typeface="新細明體" panose="02020500000000000000" pitchFamily="18" charset="-120"/>
                </a:rPr>
                <a:t>攻</a:t>
              </a:r>
            </a:p>
          </p:txBody>
        </p:sp>
        <p:sp>
          <p:nvSpPr>
            <p:cNvPr id="5156" name="矩形 57"/>
            <p:cNvSpPr>
              <a:spLocks noChangeArrowheads="1"/>
            </p:cNvSpPr>
            <p:nvPr/>
          </p:nvSpPr>
          <p:spPr bwMode="auto">
            <a:xfrm>
              <a:off x="5015187" y="5589289"/>
              <a:ext cx="60956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2100">
                  <a:solidFill>
                    <a:srgbClr val="000000"/>
                  </a:solidFill>
                  <a:ea typeface="標楷體" panose="03000509000000000000" pitchFamily="65" charset="-120"/>
                  <a:cs typeface="新細明體" panose="02020500000000000000" pitchFamily="18" charset="-120"/>
                </a:rPr>
                <a:t>防</a:t>
              </a:r>
            </a:p>
          </p:txBody>
        </p:sp>
        <p:sp>
          <p:nvSpPr>
            <p:cNvPr id="5157" name="矩形 58"/>
            <p:cNvSpPr>
              <a:spLocks noChangeArrowheads="1"/>
            </p:cNvSpPr>
            <p:nvPr/>
          </p:nvSpPr>
          <p:spPr bwMode="auto">
            <a:xfrm>
              <a:off x="2951784" y="4509144"/>
              <a:ext cx="60956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2100">
                  <a:solidFill>
                    <a:srgbClr val="000000"/>
                  </a:solidFill>
                  <a:ea typeface="標楷體" panose="03000509000000000000" pitchFamily="65" charset="-120"/>
                  <a:cs typeface="新細明體" panose="02020500000000000000" pitchFamily="18" charset="-120"/>
                </a:rPr>
                <a:t>情</a:t>
              </a:r>
            </a:p>
          </p:txBody>
        </p:sp>
        <p:sp>
          <p:nvSpPr>
            <p:cNvPr id="5158" name="矩形 59"/>
            <p:cNvSpPr>
              <a:spLocks noChangeArrowheads="1"/>
            </p:cNvSpPr>
            <p:nvPr/>
          </p:nvSpPr>
          <p:spPr bwMode="auto">
            <a:xfrm>
              <a:off x="5652144" y="4392895"/>
              <a:ext cx="60956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2100">
                  <a:solidFill>
                    <a:srgbClr val="000000"/>
                  </a:solidFill>
                  <a:ea typeface="標楷體" panose="03000509000000000000" pitchFamily="65" charset="-120"/>
                  <a:cs typeface="新細明體" panose="02020500000000000000" pitchFamily="18" charset="-120"/>
                </a:rPr>
                <a:t>擊</a:t>
              </a:r>
            </a:p>
          </p:txBody>
        </p:sp>
        <p:sp>
          <p:nvSpPr>
            <p:cNvPr id="5159" name="矩形 60"/>
            <p:cNvSpPr>
              <a:spLocks noChangeArrowheads="1"/>
            </p:cNvSpPr>
            <p:nvPr/>
          </p:nvSpPr>
          <p:spPr bwMode="auto">
            <a:xfrm>
              <a:off x="3935042" y="5743075"/>
              <a:ext cx="60956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2100">
                  <a:solidFill>
                    <a:srgbClr val="000000"/>
                  </a:solidFill>
                  <a:ea typeface="標楷體" panose="03000509000000000000" pitchFamily="65" charset="-120"/>
                  <a:cs typeface="新細明體" panose="02020500000000000000" pitchFamily="18" charset="-120"/>
                </a:rPr>
                <a:t>護</a:t>
              </a:r>
            </a:p>
          </p:txBody>
        </p:sp>
        <p:sp>
          <p:nvSpPr>
            <p:cNvPr id="5160" name="矩形 61"/>
            <p:cNvSpPr>
              <a:spLocks noChangeArrowheads="1"/>
            </p:cNvSpPr>
            <p:nvPr/>
          </p:nvSpPr>
          <p:spPr bwMode="auto">
            <a:xfrm>
              <a:off x="3484983" y="3699035"/>
              <a:ext cx="60956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317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r>
                <a:rPr lang="zh-TW" altLang="en-US" sz="2100">
                  <a:solidFill>
                    <a:srgbClr val="000000"/>
                  </a:solidFill>
                  <a:ea typeface="標楷體" panose="03000509000000000000" pitchFamily="65" charset="-120"/>
                  <a:cs typeface="新細明體" panose="02020500000000000000" pitchFamily="18" charset="-120"/>
                </a:rPr>
                <a:t>蒐</a:t>
              </a:r>
            </a:p>
          </p:txBody>
        </p:sp>
      </p:grpSp>
      <p:sp>
        <p:nvSpPr>
          <p:cNvPr id="2059" name="向下箭號 2058"/>
          <p:cNvSpPr>
            <a:spLocks noChangeArrowheads="1"/>
          </p:cNvSpPr>
          <p:nvPr/>
        </p:nvSpPr>
        <p:spPr bwMode="auto">
          <a:xfrm rot="18422311">
            <a:off x="2887861" y="3071218"/>
            <a:ext cx="652463" cy="1048940"/>
          </a:xfrm>
          <a:prstGeom prst="downArrow">
            <a:avLst>
              <a:gd name="adj1" fmla="val 50000"/>
              <a:gd name="adj2" fmla="val 49949"/>
            </a:avLst>
          </a:prstGeom>
          <a:solidFill>
            <a:srgbClr val="FF0000"/>
          </a:solidFill>
          <a:ln>
            <a:noFill/>
          </a:ln>
          <a:effectLst>
            <a:outerShdw dist="3592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lIns="68568" tIns="34285" rIns="68568" bIns="34285" anchor="ctr" anchorCtr="1"/>
          <a:lstStyle>
            <a:lvl1pPr marL="990600" indent="-990600"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endParaRPr lang="zh-TW" altLang="en-US" sz="1800">
              <a:solidFill>
                <a:srgbClr val="FFFFFF"/>
              </a:solidFill>
              <a:ea typeface="標楷體" panose="03000509000000000000" pitchFamily="65" charset="-120"/>
              <a:cs typeface="新細明體" panose="02020500000000000000" pitchFamily="18" charset="-120"/>
            </a:endParaRPr>
          </a:p>
        </p:txBody>
      </p:sp>
      <p:sp>
        <p:nvSpPr>
          <p:cNvPr id="66" name="向下箭號 65"/>
          <p:cNvSpPr>
            <a:spLocks noChangeArrowheads="1"/>
          </p:cNvSpPr>
          <p:nvPr/>
        </p:nvSpPr>
        <p:spPr bwMode="auto">
          <a:xfrm rot="19770031">
            <a:off x="3462339" y="2595563"/>
            <a:ext cx="651272" cy="1048941"/>
          </a:xfrm>
          <a:prstGeom prst="downArrow">
            <a:avLst>
              <a:gd name="adj1" fmla="val 50000"/>
              <a:gd name="adj2" fmla="val 50041"/>
            </a:avLst>
          </a:prstGeom>
          <a:solidFill>
            <a:srgbClr val="FF0000"/>
          </a:solidFill>
          <a:ln>
            <a:noFill/>
          </a:ln>
          <a:effectLst>
            <a:outerShdw dist="3592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lIns="68568" tIns="34285" rIns="68568" bIns="34285" anchor="ctr" anchorCtr="1"/>
          <a:lstStyle>
            <a:lvl1pPr marL="990600" indent="-990600"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endParaRPr lang="zh-TW" altLang="en-US" sz="1800">
              <a:solidFill>
                <a:srgbClr val="FFFFFF"/>
              </a:solidFill>
              <a:ea typeface="標楷體" panose="03000509000000000000" pitchFamily="65" charset="-120"/>
              <a:cs typeface="新細明體" panose="02020500000000000000" pitchFamily="18" charset="-120"/>
            </a:endParaRPr>
          </a:p>
        </p:txBody>
      </p:sp>
      <p:sp>
        <p:nvSpPr>
          <p:cNvPr id="67" name="向下箭號 66"/>
          <p:cNvSpPr>
            <a:spLocks noChangeArrowheads="1"/>
          </p:cNvSpPr>
          <p:nvPr/>
        </p:nvSpPr>
        <p:spPr bwMode="auto">
          <a:xfrm>
            <a:off x="4257675" y="2447925"/>
            <a:ext cx="652463" cy="1048941"/>
          </a:xfrm>
          <a:prstGeom prst="downArrow">
            <a:avLst>
              <a:gd name="adj1" fmla="val 50000"/>
              <a:gd name="adj2" fmla="val 49949"/>
            </a:avLst>
          </a:prstGeom>
          <a:solidFill>
            <a:srgbClr val="FF0000"/>
          </a:solidFill>
          <a:ln>
            <a:noFill/>
          </a:ln>
          <a:effectLst>
            <a:outerShdw dist="3592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lIns="68568" tIns="34285" rIns="68568" bIns="34285" anchor="ctr" anchorCtr="1"/>
          <a:lstStyle>
            <a:lvl1pPr marL="990600" indent="-990600"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endParaRPr lang="zh-TW" altLang="en-US" sz="1800">
              <a:solidFill>
                <a:srgbClr val="FFFFFF"/>
              </a:solidFill>
              <a:ea typeface="標楷體" panose="03000509000000000000" pitchFamily="65" charset="-120"/>
              <a:cs typeface="新細明體" panose="02020500000000000000" pitchFamily="18" charset="-120"/>
            </a:endParaRPr>
          </a:p>
        </p:txBody>
      </p:sp>
      <p:sp>
        <p:nvSpPr>
          <p:cNvPr id="68" name="向下箭號 67"/>
          <p:cNvSpPr>
            <a:spLocks noChangeArrowheads="1"/>
          </p:cNvSpPr>
          <p:nvPr/>
        </p:nvSpPr>
        <p:spPr bwMode="auto">
          <a:xfrm rot="2523780">
            <a:off x="5137547" y="2634855"/>
            <a:ext cx="652463" cy="1048940"/>
          </a:xfrm>
          <a:prstGeom prst="downArrow">
            <a:avLst>
              <a:gd name="adj1" fmla="val 50000"/>
              <a:gd name="adj2" fmla="val 49949"/>
            </a:avLst>
          </a:prstGeom>
          <a:solidFill>
            <a:srgbClr val="FF0000"/>
          </a:solidFill>
          <a:ln>
            <a:noFill/>
          </a:ln>
          <a:effectLst>
            <a:outerShdw dist="3592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lIns="68568" tIns="34285" rIns="68568" bIns="34285" anchor="ctr" anchorCtr="1"/>
          <a:lstStyle>
            <a:lvl1pPr marL="990600" indent="-990600"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10000"/>
              </a:lnSpc>
            </a:pPr>
            <a:endParaRPr lang="zh-TW" altLang="en-US" sz="1800">
              <a:solidFill>
                <a:srgbClr val="FFFFFF"/>
              </a:solidFill>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163711261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50"/>
                                        <p:tgtEl>
                                          <p:spTgt spid="2050"/>
                                        </p:tgtEl>
                                      </p:cBhvr>
                                    </p:animEffect>
                                  </p:childTnLst>
                                </p:cTn>
                              </p:par>
                            </p:childTnLst>
                          </p:cTn>
                        </p:par>
                        <p:par>
                          <p:cTn id="8" fill="hold" nodeType="afterGroup">
                            <p:stCondLst>
                              <p:cond delay="250"/>
                            </p:stCondLst>
                            <p:childTnLst>
                              <p:par>
                                <p:cTn id="9" presetID="27" presetClass="emph" presetSubtype="0" repeatCount="3000" fill="remove" grpId="0" nodeType="afterEffect">
                                  <p:stCondLst>
                                    <p:cond delay="0"/>
                                  </p:stCondLst>
                                  <p:childTnLst>
                                    <p:animClr clrSpc="rgb" dir="cw">
                                      <p:cBhvr override="childStyle">
                                        <p:cTn id="10" dur="125" autoRev="1" fill="remove"/>
                                        <p:tgtEl>
                                          <p:spTgt spid="23"/>
                                        </p:tgtEl>
                                        <p:attrNameLst>
                                          <p:attrName>style.color</p:attrName>
                                        </p:attrNameLst>
                                      </p:cBhvr>
                                      <p:to>
                                        <a:schemeClr val="bg1"/>
                                      </p:to>
                                    </p:animClr>
                                    <p:animClr clrSpc="rgb" dir="cw">
                                      <p:cBhvr>
                                        <p:cTn id="11" dur="125" autoRev="1" fill="remove"/>
                                        <p:tgtEl>
                                          <p:spTgt spid="23"/>
                                        </p:tgtEl>
                                        <p:attrNameLst>
                                          <p:attrName>fillcolor</p:attrName>
                                        </p:attrNameLst>
                                      </p:cBhvr>
                                      <p:to>
                                        <a:schemeClr val="bg1"/>
                                      </p:to>
                                    </p:animClr>
                                    <p:set>
                                      <p:cBhvr>
                                        <p:cTn id="12" dur="125" autoRev="1" fill="remove"/>
                                        <p:tgtEl>
                                          <p:spTgt spid="23"/>
                                        </p:tgtEl>
                                        <p:attrNameLst>
                                          <p:attrName>fill.type</p:attrName>
                                        </p:attrNameLst>
                                      </p:cBhvr>
                                      <p:to>
                                        <p:strVal val="solid"/>
                                      </p:to>
                                    </p:set>
                                    <p:set>
                                      <p:cBhvr>
                                        <p:cTn id="13" dur="125" autoRev="1" fill="remove"/>
                                        <p:tgtEl>
                                          <p:spTgt spid="23"/>
                                        </p:tgtEl>
                                        <p:attrNameLst>
                                          <p:attrName>fill.on</p:attrName>
                                        </p:attrNameLst>
                                      </p:cBhvr>
                                      <p:to>
                                        <p:strVal val="true"/>
                                      </p:to>
                                    </p:set>
                                  </p:childTnLst>
                                </p:cTn>
                              </p:par>
                            </p:childTnLst>
                          </p:cTn>
                        </p:par>
                        <p:par>
                          <p:cTn id="14" fill="hold" nodeType="afterGroup">
                            <p:stCondLst>
                              <p:cond delay="1000"/>
                            </p:stCondLst>
                            <p:childTnLst>
                              <p:par>
                                <p:cTn id="15" presetID="2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250"/>
                                        <p:tgtEl>
                                          <p:spTgt spid="30"/>
                                        </p:tgtEl>
                                      </p:cBhvr>
                                    </p:animEffect>
                                  </p:childTnLst>
                                </p:cTn>
                              </p:par>
                            </p:childTnLst>
                          </p:cTn>
                        </p:par>
                        <p:par>
                          <p:cTn id="18" fill="hold" nodeType="afterGroup">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250"/>
                                        <p:tgtEl>
                                          <p:spTgt spid="29"/>
                                        </p:tgtEl>
                                      </p:cBhvr>
                                    </p:animEffect>
                                  </p:childTnLst>
                                </p:cTn>
                              </p:par>
                            </p:childTnLst>
                          </p:cTn>
                        </p:par>
                        <p:par>
                          <p:cTn id="22" fill="hold" nodeType="afterGroup">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250"/>
                                        <p:tgtEl>
                                          <p:spTgt spid="27"/>
                                        </p:tgtEl>
                                      </p:cBhvr>
                                    </p:animEffect>
                                  </p:childTnLst>
                                </p:cTn>
                              </p:par>
                            </p:childTnLst>
                          </p:cTn>
                        </p:par>
                        <p:par>
                          <p:cTn id="26" fill="hold" nodeType="afterGroup">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250"/>
                                        <p:tgtEl>
                                          <p:spTgt spid="28"/>
                                        </p:tgtEl>
                                      </p:cBhvr>
                                    </p:animEffect>
                                  </p:childTnLst>
                                </p:cTn>
                              </p:par>
                            </p:childTnLst>
                          </p:cTn>
                        </p:par>
                        <p:par>
                          <p:cTn id="30" fill="hold" nodeType="afterGroup">
                            <p:stCondLst>
                              <p:cond delay="2000"/>
                            </p:stCondLst>
                            <p:childTnLst>
                              <p:par>
                                <p:cTn id="31" presetID="27" presetClass="emph" presetSubtype="0" repeatCount="3000" fill="remove" grpId="0" nodeType="afterEffect">
                                  <p:stCondLst>
                                    <p:cond delay="0"/>
                                  </p:stCondLst>
                                  <p:childTnLst>
                                    <p:animClr clrSpc="rgb" dir="cw">
                                      <p:cBhvr override="childStyle">
                                        <p:cTn id="32" dur="125" autoRev="1" fill="remove"/>
                                        <p:tgtEl>
                                          <p:spTgt spid="6"/>
                                        </p:tgtEl>
                                        <p:attrNameLst>
                                          <p:attrName>style.color</p:attrName>
                                        </p:attrNameLst>
                                      </p:cBhvr>
                                      <p:to>
                                        <a:schemeClr val="bg1"/>
                                      </p:to>
                                    </p:animClr>
                                    <p:animClr clrSpc="rgb" dir="cw">
                                      <p:cBhvr>
                                        <p:cTn id="33" dur="125" autoRev="1" fill="remove"/>
                                        <p:tgtEl>
                                          <p:spTgt spid="6"/>
                                        </p:tgtEl>
                                        <p:attrNameLst>
                                          <p:attrName>fillcolor</p:attrName>
                                        </p:attrNameLst>
                                      </p:cBhvr>
                                      <p:to>
                                        <a:schemeClr val="bg1"/>
                                      </p:to>
                                    </p:animClr>
                                    <p:set>
                                      <p:cBhvr>
                                        <p:cTn id="34" dur="125" autoRev="1" fill="remove"/>
                                        <p:tgtEl>
                                          <p:spTgt spid="6"/>
                                        </p:tgtEl>
                                        <p:attrNameLst>
                                          <p:attrName>fill.type</p:attrName>
                                        </p:attrNameLst>
                                      </p:cBhvr>
                                      <p:to>
                                        <p:strVal val="solid"/>
                                      </p:to>
                                    </p:set>
                                    <p:set>
                                      <p:cBhvr>
                                        <p:cTn id="35" dur="125" autoRev="1" fill="remove"/>
                                        <p:tgtEl>
                                          <p:spTgt spid="6"/>
                                        </p:tgtEl>
                                        <p:attrNameLst>
                                          <p:attrName>fill.on</p:attrName>
                                        </p:attrNameLst>
                                      </p:cBhvr>
                                      <p:to>
                                        <p:strVal val="true"/>
                                      </p:to>
                                    </p:set>
                                  </p:childTnLst>
                                </p:cTn>
                              </p:par>
                            </p:childTnLst>
                          </p:cTn>
                        </p:par>
                        <p:par>
                          <p:cTn id="36" fill="hold" nodeType="afterGroup">
                            <p:stCondLst>
                              <p:cond delay="2750"/>
                            </p:stCondLst>
                            <p:childTnLst>
                              <p:par>
                                <p:cTn id="37" presetID="22" presetClass="entr" presetSubtype="1"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250"/>
                                        <p:tgtEl>
                                          <p:spTgt spid="25"/>
                                        </p:tgtEl>
                                      </p:cBhvr>
                                    </p:animEffect>
                                  </p:childTnLst>
                                </p:cTn>
                              </p:par>
                            </p:childTnLst>
                          </p:cTn>
                        </p:par>
                        <p:par>
                          <p:cTn id="40" fill="hold" nodeType="afterGroup">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250"/>
                                        <p:tgtEl>
                                          <p:spTgt spid="24"/>
                                        </p:tgtEl>
                                      </p:cBhvr>
                                    </p:animEffect>
                                  </p:childTnLst>
                                </p:cTn>
                              </p:par>
                            </p:childTnLst>
                          </p:cTn>
                        </p:par>
                        <p:par>
                          <p:cTn id="44" fill="hold" nodeType="afterGroup">
                            <p:stCondLst>
                              <p:cond delay="325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250"/>
                                        <p:tgtEl>
                                          <p:spTgt spid="15"/>
                                        </p:tgtEl>
                                      </p:cBhvr>
                                    </p:animEffect>
                                  </p:childTnLst>
                                </p:cTn>
                              </p:par>
                            </p:childTnLst>
                          </p:cTn>
                        </p:par>
                        <p:par>
                          <p:cTn id="48" fill="hold" nodeType="afterGroup">
                            <p:stCondLst>
                              <p:cond delay="3500"/>
                            </p:stCondLst>
                            <p:childTnLst>
                              <p:par>
                                <p:cTn id="49" presetID="22" presetClass="entr" presetSubtype="8"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250"/>
                                        <p:tgtEl>
                                          <p:spTgt spid="17"/>
                                        </p:tgtEl>
                                      </p:cBhvr>
                                    </p:animEffect>
                                  </p:childTnLst>
                                </p:cTn>
                              </p:par>
                            </p:childTnLst>
                          </p:cTn>
                        </p:par>
                        <p:par>
                          <p:cTn id="52" fill="hold" nodeType="afterGroup">
                            <p:stCondLst>
                              <p:cond delay="3750"/>
                            </p:stCondLst>
                            <p:childTnLst>
                              <p:par>
                                <p:cTn id="53" presetID="27" presetClass="emph" presetSubtype="0" repeatCount="3000" fill="remove" grpId="0" nodeType="afterEffect">
                                  <p:stCondLst>
                                    <p:cond delay="0"/>
                                  </p:stCondLst>
                                  <p:childTnLst>
                                    <p:animClr clrSpc="rgb" dir="cw">
                                      <p:cBhvr override="childStyle">
                                        <p:cTn id="54" dur="125" autoRev="1" fill="remove"/>
                                        <p:tgtEl>
                                          <p:spTgt spid="20"/>
                                        </p:tgtEl>
                                        <p:attrNameLst>
                                          <p:attrName>style.color</p:attrName>
                                        </p:attrNameLst>
                                      </p:cBhvr>
                                      <p:to>
                                        <a:schemeClr val="bg1"/>
                                      </p:to>
                                    </p:animClr>
                                    <p:animClr clrSpc="rgb" dir="cw">
                                      <p:cBhvr>
                                        <p:cTn id="55" dur="125" autoRev="1" fill="remove"/>
                                        <p:tgtEl>
                                          <p:spTgt spid="20"/>
                                        </p:tgtEl>
                                        <p:attrNameLst>
                                          <p:attrName>fillcolor</p:attrName>
                                        </p:attrNameLst>
                                      </p:cBhvr>
                                      <p:to>
                                        <a:schemeClr val="bg1"/>
                                      </p:to>
                                    </p:animClr>
                                    <p:set>
                                      <p:cBhvr>
                                        <p:cTn id="56" dur="125" autoRev="1" fill="remove"/>
                                        <p:tgtEl>
                                          <p:spTgt spid="20"/>
                                        </p:tgtEl>
                                        <p:attrNameLst>
                                          <p:attrName>fill.type</p:attrName>
                                        </p:attrNameLst>
                                      </p:cBhvr>
                                      <p:to>
                                        <p:strVal val="solid"/>
                                      </p:to>
                                    </p:set>
                                    <p:set>
                                      <p:cBhvr>
                                        <p:cTn id="57" dur="125" autoRev="1" fill="remove"/>
                                        <p:tgtEl>
                                          <p:spTgt spid="20"/>
                                        </p:tgtEl>
                                        <p:attrNameLst>
                                          <p:attrName>fill.on</p:attrName>
                                        </p:attrNameLst>
                                      </p:cBhvr>
                                      <p:to>
                                        <p:strVal val="true"/>
                                      </p:to>
                                    </p:set>
                                  </p:childTnLst>
                                </p:cTn>
                              </p:par>
                            </p:childTnLst>
                          </p:cTn>
                        </p:par>
                        <p:par>
                          <p:cTn id="58" fill="hold" nodeType="afterGroup">
                            <p:stCondLst>
                              <p:cond delay="4500"/>
                            </p:stCondLst>
                            <p:childTnLst>
                              <p:par>
                                <p:cTn id="59" presetID="22" presetClass="entr" presetSubtype="4"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250"/>
                                        <p:tgtEl>
                                          <p:spTgt spid="40"/>
                                        </p:tgtEl>
                                      </p:cBhvr>
                                    </p:animEffect>
                                  </p:childTnLst>
                                </p:cTn>
                              </p:par>
                            </p:childTnLst>
                          </p:cTn>
                        </p:par>
                        <p:par>
                          <p:cTn id="62" fill="hold" nodeType="afterGroup">
                            <p:stCondLst>
                              <p:cond delay="4750"/>
                            </p:stCondLst>
                            <p:childTnLst>
                              <p:par>
                                <p:cTn id="63" presetID="22" presetClass="entr" presetSubtype="8"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left)">
                                      <p:cBhvr>
                                        <p:cTn id="65" dur="250"/>
                                        <p:tgtEl>
                                          <p:spTgt spid="39"/>
                                        </p:tgtEl>
                                      </p:cBhvr>
                                    </p:animEffect>
                                  </p:childTnLst>
                                </p:cTn>
                              </p:par>
                            </p:childTnLst>
                          </p:cTn>
                        </p:par>
                        <p:par>
                          <p:cTn id="66" fill="hold" nodeType="afterGroup">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250"/>
                                        <p:tgtEl>
                                          <p:spTgt spid="37"/>
                                        </p:tgtEl>
                                      </p:cBhvr>
                                    </p:animEffect>
                                  </p:childTnLst>
                                </p:cTn>
                              </p:par>
                            </p:childTnLst>
                          </p:cTn>
                        </p:par>
                        <p:par>
                          <p:cTn id="70" fill="hold" nodeType="afterGroup">
                            <p:stCondLst>
                              <p:cond delay="5250"/>
                            </p:stCondLst>
                            <p:childTnLst>
                              <p:par>
                                <p:cTn id="71" presetID="22" presetClass="entr" presetSubtype="8"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left)">
                                      <p:cBhvr>
                                        <p:cTn id="73" dur="250"/>
                                        <p:tgtEl>
                                          <p:spTgt spid="38"/>
                                        </p:tgtEl>
                                      </p:cBhvr>
                                    </p:animEffect>
                                  </p:childTnLst>
                                </p:cTn>
                              </p:par>
                            </p:childTnLst>
                          </p:cTn>
                        </p:par>
                        <p:par>
                          <p:cTn id="74" fill="hold" nodeType="afterGroup">
                            <p:stCondLst>
                              <p:cond delay="5500"/>
                            </p:stCondLst>
                            <p:childTnLst>
                              <p:par>
                                <p:cTn id="75" presetID="27" presetClass="emph" presetSubtype="0" repeatCount="3000" fill="remove" grpId="0" nodeType="afterEffect">
                                  <p:stCondLst>
                                    <p:cond delay="0"/>
                                  </p:stCondLst>
                                  <p:childTnLst>
                                    <p:animClr clrSpc="rgb" dir="cw">
                                      <p:cBhvr override="childStyle">
                                        <p:cTn id="76" dur="125" autoRev="1" fill="remove"/>
                                        <p:tgtEl>
                                          <p:spTgt spid="35"/>
                                        </p:tgtEl>
                                        <p:attrNameLst>
                                          <p:attrName>style.color</p:attrName>
                                        </p:attrNameLst>
                                      </p:cBhvr>
                                      <p:to>
                                        <a:schemeClr val="bg1"/>
                                      </p:to>
                                    </p:animClr>
                                    <p:animClr clrSpc="rgb" dir="cw">
                                      <p:cBhvr>
                                        <p:cTn id="77" dur="125" autoRev="1" fill="remove"/>
                                        <p:tgtEl>
                                          <p:spTgt spid="35"/>
                                        </p:tgtEl>
                                        <p:attrNameLst>
                                          <p:attrName>fillcolor</p:attrName>
                                        </p:attrNameLst>
                                      </p:cBhvr>
                                      <p:to>
                                        <a:schemeClr val="bg1"/>
                                      </p:to>
                                    </p:animClr>
                                    <p:set>
                                      <p:cBhvr>
                                        <p:cTn id="78" dur="125" autoRev="1" fill="remove"/>
                                        <p:tgtEl>
                                          <p:spTgt spid="35"/>
                                        </p:tgtEl>
                                        <p:attrNameLst>
                                          <p:attrName>fill.type</p:attrName>
                                        </p:attrNameLst>
                                      </p:cBhvr>
                                      <p:to>
                                        <p:strVal val="solid"/>
                                      </p:to>
                                    </p:set>
                                    <p:set>
                                      <p:cBhvr>
                                        <p:cTn id="79" dur="125" autoRev="1" fill="remove"/>
                                        <p:tgtEl>
                                          <p:spTgt spid="35"/>
                                        </p:tgtEl>
                                        <p:attrNameLst>
                                          <p:attrName>fill.on</p:attrName>
                                        </p:attrNameLst>
                                      </p:cBhvr>
                                      <p:to>
                                        <p:strVal val="true"/>
                                      </p:to>
                                    </p:set>
                                  </p:childTnLst>
                                </p:cTn>
                              </p:par>
                            </p:childTnLst>
                          </p:cTn>
                        </p:par>
                        <p:par>
                          <p:cTn id="80" fill="hold" nodeType="afterGroup">
                            <p:stCondLst>
                              <p:cond delay="6250"/>
                            </p:stCondLst>
                            <p:childTnLst>
                              <p:par>
                                <p:cTn id="81" presetID="22" presetClass="entr" presetSubtype="4" fill="hold" nodeType="after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wipe(down)">
                                      <p:cBhvr>
                                        <p:cTn id="83" dur="250"/>
                                        <p:tgtEl>
                                          <p:spTgt spid="46"/>
                                        </p:tgtEl>
                                      </p:cBhvr>
                                    </p:animEffect>
                                  </p:childTnLst>
                                </p:cTn>
                              </p:par>
                            </p:childTnLst>
                          </p:cTn>
                        </p:par>
                        <p:par>
                          <p:cTn id="84" fill="hold" nodeType="afterGroup">
                            <p:stCondLst>
                              <p:cond delay="6500"/>
                            </p:stCondLst>
                            <p:childTnLst>
                              <p:par>
                                <p:cTn id="85" presetID="22" presetClass="entr" presetSubtype="8" fill="hold" grpId="0" nodeType="after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wipe(left)">
                                      <p:cBhvr>
                                        <p:cTn id="87" dur="250"/>
                                        <p:tgtEl>
                                          <p:spTgt spid="45"/>
                                        </p:tgtEl>
                                      </p:cBhvr>
                                    </p:animEffect>
                                  </p:childTnLst>
                                </p:cTn>
                              </p:par>
                            </p:childTnLst>
                          </p:cTn>
                        </p:par>
                        <p:par>
                          <p:cTn id="88" fill="hold" nodeType="afterGroup">
                            <p:stCondLst>
                              <p:cond delay="6750"/>
                            </p:stCondLst>
                            <p:childTnLst>
                              <p:par>
                                <p:cTn id="89" presetID="22" presetClass="entr" presetSubtype="8"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wipe(left)">
                                      <p:cBhvr>
                                        <p:cTn id="91" dur="250"/>
                                        <p:tgtEl>
                                          <p:spTgt spid="43"/>
                                        </p:tgtEl>
                                      </p:cBhvr>
                                    </p:animEffect>
                                  </p:childTnLst>
                                </p:cTn>
                              </p:par>
                            </p:childTnLst>
                          </p:cTn>
                        </p:par>
                        <p:par>
                          <p:cTn id="92" fill="hold" nodeType="afterGroup">
                            <p:stCondLst>
                              <p:cond delay="7000"/>
                            </p:stCondLst>
                            <p:childTnLst>
                              <p:par>
                                <p:cTn id="93" presetID="22" presetClass="entr" presetSubtype="8"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left)">
                                      <p:cBhvr>
                                        <p:cTn id="95" dur="250"/>
                                        <p:tgtEl>
                                          <p:spTgt spid="44"/>
                                        </p:tgtEl>
                                      </p:cBhvr>
                                    </p:animEffect>
                                  </p:childTnLst>
                                </p:cTn>
                              </p:par>
                            </p:childTnLst>
                          </p:cTn>
                        </p:par>
                        <p:par>
                          <p:cTn id="96" fill="hold" nodeType="afterGroup">
                            <p:stCondLst>
                              <p:cond delay="7250"/>
                            </p:stCondLst>
                            <p:childTnLst>
                              <p:par>
                                <p:cTn id="97" presetID="27" presetClass="emph" presetSubtype="0" repeatCount="3000" fill="remove" grpId="0" nodeType="afterEffect">
                                  <p:stCondLst>
                                    <p:cond delay="0"/>
                                  </p:stCondLst>
                                  <p:childTnLst>
                                    <p:animClr clrSpc="rgb" dir="cw">
                                      <p:cBhvr override="childStyle">
                                        <p:cTn id="98" dur="125" autoRev="1" fill="remove"/>
                                        <p:tgtEl>
                                          <p:spTgt spid="36"/>
                                        </p:tgtEl>
                                        <p:attrNameLst>
                                          <p:attrName>style.color</p:attrName>
                                        </p:attrNameLst>
                                      </p:cBhvr>
                                      <p:to>
                                        <a:schemeClr val="bg1"/>
                                      </p:to>
                                    </p:animClr>
                                    <p:animClr clrSpc="rgb" dir="cw">
                                      <p:cBhvr>
                                        <p:cTn id="99" dur="125" autoRev="1" fill="remove"/>
                                        <p:tgtEl>
                                          <p:spTgt spid="36"/>
                                        </p:tgtEl>
                                        <p:attrNameLst>
                                          <p:attrName>fillcolor</p:attrName>
                                        </p:attrNameLst>
                                      </p:cBhvr>
                                      <p:to>
                                        <a:schemeClr val="bg1"/>
                                      </p:to>
                                    </p:animClr>
                                    <p:set>
                                      <p:cBhvr>
                                        <p:cTn id="100" dur="125" autoRev="1" fill="remove"/>
                                        <p:tgtEl>
                                          <p:spTgt spid="36"/>
                                        </p:tgtEl>
                                        <p:attrNameLst>
                                          <p:attrName>fill.type</p:attrName>
                                        </p:attrNameLst>
                                      </p:cBhvr>
                                      <p:to>
                                        <p:strVal val="solid"/>
                                      </p:to>
                                    </p:set>
                                    <p:set>
                                      <p:cBhvr>
                                        <p:cTn id="101" dur="125" autoRev="1" fill="remove"/>
                                        <p:tgtEl>
                                          <p:spTgt spid="36"/>
                                        </p:tgtEl>
                                        <p:attrNameLst>
                                          <p:attrName>fill.on</p:attrName>
                                        </p:attrNameLst>
                                      </p:cBhvr>
                                      <p:to>
                                        <p:strVal val="true"/>
                                      </p:to>
                                    </p:set>
                                  </p:childTnLst>
                                </p:cTn>
                              </p:par>
                            </p:childTnLst>
                          </p:cTn>
                        </p:par>
                        <p:par>
                          <p:cTn id="102" fill="hold" nodeType="afterGroup">
                            <p:stCondLst>
                              <p:cond delay="8000"/>
                            </p:stCondLst>
                            <p:childTnLst>
                              <p:par>
                                <p:cTn id="103" presetID="22" presetClass="entr" presetSubtype="1" fill="hold" nodeType="after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wipe(up)">
                                      <p:cBhvr>
                                        <p:cTn id="105" dur="250"/>
                                        <p:tgtEl>
                                          <p:spTgt spid="52"/>
                                        </p:tgtEl>
                                      </p:cBhvr>
                                    </p:animEffect>
                                  </p:childTnLst>
                                </p:cTn>
                              </p:par>
                            </p:childTnLst>
                          </p:cTn>
                        </p:par>
                        <p:par>
                          <p:cTn id="106" fill="hold" nodeType="afterGroup">
                            <p:stCondLst>
                              <p:cond delay="8250"/>
                            </p:stCondLst>
                            <p:childTnLst>
                              <p:par>
                                <p:cTn id="107" presetID="22" presetClass="entr" presetSubtype="8" fill="hold" grpId="0" nodeType="after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left)">
                                      <p:cBhvr>
                                        <p:cTn id="109" dur="250"/>
                                        <p:tgtEl>
                                          <p:spTgt spid="51"/>
                                        </p:tgtEl>
                                      </p:cBhvr>
                                    </p:animEffect>
                                  </p:childTnLst>
                                </p:cTn>
                              </p:par>
                            </p:childTnLst>
                          </p:cTn>
                        </p:par>
                        <p:par>
                          <p:cTn id="110" fill="hold" nodeType="afterGroup">
                            <p:stCondLst>
                              <p:cond delay="8500"/>
                            </p:stCondLst>
                            <p:childTnLst>
                              <p:par>
                                <p:cTn id="111" presetID="22" presetClass="entr" presetSubtype="8" fill="hold" grpId="0" nodeType="after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wipe(left)">
                                      <p:cBhvr>
                                        <p:cTn id="113" dur="250"/>
                                        <p:tgtEl>
                                          <p:spTgt spid="49"/>
                                        </p:tgtEl>
                                      </p:cBhvr>
                                    </p:animEffect>
                                  </p:childTnLst>
                                </p:cTn>
                              </p:par>
                            </p:childTnLst>
                          </p:cTn>
                        </p:par>
                        <p:par>
                          <p:cTn id="114" fill="hold" nodeType="afterGroup">
                            <p:stCondLst>
                              <p:cond delay="8750"/>
                            </p:stCondLst>
                            <p:childTnLst>
                              <p:par>
                                <p:cTn id="115" presetID="22" presetClass="entr" presetSubtype="8" fill="hold" grpId="0" nodeType="after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wipe(left)">
                                      <p:cBhvr>
                                        <p:cTn id="117" dur="250"/>
                                        <p:tgtEl>
                                          <p:spTgt spid="50"/>
                                        </p:tgtEl>
                                      </p:cBhvr>
                                    </p:animEffect>
                                  </p:childTnLst>
                                </p:cTn>
                              </p:par>
                            </p:childTnLst>
                          </p:cTn>
                        </p:par>
                        <p:par>
                          <p:cTn id="118" fill="hold" nodeType="afterGroup">
                            <p:stCondLst>
                              <p:cond delay="9000"/>
                            </p:stCondLst>
                            <p:childTnLst>
                              <p:par>
                                <p:cTn id="119" presetID="22" presetClass="entr" presetSubtype="1" fill="hold" grpId="0" nodeType="after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wipe(up)">
                                      <p:cBhvr>
                                        <p:cTn id="121" dur="500"/>
                                        <p:tgtEl>
                                          <p:spTgt spid="69"/>
                                        </p:tgtEl>
                                      </p:cBhvr>
                                    </p:animEffect>
                                  </p:childTnLst>
                                </p:cTn>
                              </p:par>
                              <p:par>
                                <p:cTn id="122" presetID="22" presetClass="entr" presetSubtype="1" fill="hold" grpId="0" nodeType="withEffect">
                                  <p:stCondLst>
                                    <p:cond delay="0"/>
                                  </p:stCondLst>
                                  <p:childTnLst>
                                    <p:set>
                                      <p:cBhvr>
                                        <p:cTn id="123" dur="1" fill="hold">
                                          <p:stCondLst>
                                            <p:cond delay="0"/>
                                          </p:stCondLst>
                                        </p:cTn>
                                        <p:tgtEl>
                                          <p:spTgt spid="68"/>
                                        </p:tgtEl>
                                        <p:attrNameLst>
                                          <p:attrName>style.visibility</p:attrName>
                                        </p:attrNameLst>
                                      </p:cBhvr>
                                      <p:to>
                                        <p:strVal val="visible"/>
                                      </p:to>
                                    </p:set>
                                    <p:animEffect transition="in" filter="wipe(up)">
                                      <p:cBhvr>
                                        <p:cTn id="124" dur="500"/>
                                        <p:tgtEl>
                                          <p:spTgt spid="68"/>
                                        </p:tgtEl>
                                      </p:cBhvr>
                                    </p:animEffect>
                                  </p:childTnLst>
                                </p:cTn>
                              </p:par>
                              <p:par>
                                <p:cTn id="125" presetID="22" presetClass="entr" presetSubtype="1" fill="hold" grpId="0" nodeType="withEffect">
                                  <p:stCondLst>
                                    <p:cond delay="0"/>
                                  </p:stCondLst>
                                  <p:childTnLst>
                                    <p:set>
                                      <p:cBhvr>
                                        <p:cTn id="126" dur="1" fill="hold">
                                          <p:stCondLst>
                                            <p:cond delay="0"/>
                                          </p:stCondLst>
                                        </p:cTn>
                                        <p:tgtEl>
                                          <p:spTgt spid="67"/>
                                        </p:tgtEl>
                                        <p:attrNameLst>
                                          <p:attrName>style.visibility</p:attrName>
                                        </p:attrNameLst>
                                      </p:cBhvr>
                                      <p:to>
                                        <p:strVal val="visible"/>
                                      </p:to>
                                    </p:set>
                                    <p:animEffect transition="in" filter="wipe(up)">
                                      <p:cBhvr>
                                        <p:cTn id="127" dur="500"/>
                                        <p:tgtEl>
                                          <p:spTgt spid="67"/>
                                        </p:tgtEl>
                                      </p:cBhvr>
                                    </p:animEffect>
                                  </p:childTnLst>
                                </p:cTn>
                              </p:par>
                              <p:par>
                                <p:cTn id="128" presetID="22" presetClass="entr" presetSubtype="1" fill="hold" grpId="0" nodeType="withEffect">
                                  <p:stCondLst>
                                    <p:cond delay="0"/>
                                  </p:stCondLst>
                                  <p:childTnLst>
                                    <p:set>
                                      <p:cBhvr>
                                        <p:cTn id="129" dur="1" fill="hold">
                                          <p:stCondLst>
                                            <p:cond delay="0"/>
                                          </p:stCondLst>
                                        </p:cTn>
                                        <p:tgtEl>
                                          <p:spTgt spid="66"/>
                                        </p:tgtEl>
                                        <p:attrNameLst>
                                          <p:attrName>style.visibility</p:attrName>
                                        </p:attrNameLst>
                                      </p:cBhvr>
                                      <p:to>
                                        <p:strVal val="visible"/>
                                      </p:to>
                                    </p:set>
                                    <p:animEffect transition="in" filter="wipe(up)">
                                      <p:cBhvr>
                                        <p:cTn id="130" dur="500"/>
                                        <p:tgtEl>
                                          <p:spTgt spid="66"/>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2059"/>
                                        </p:tgtEl>
                                        <p:attrNameLst>
                                          <p:attrName>style.visibility</p:attrName>
                                        </p:attrNameLst>
                                      </p:cBhvr>
                                      <p:to>
                                        <p:strVal val="visible"/>
                                      </p:to>
                                    </p:set>
                                    <p:animEffect transition="in" filter="wipe(up)">
                                      <p:cBhvr>
                                        <p:cTn id="133" dur="500"/>
                                        <p:tgtEl>
                                          <p:spTgt spid="2059"/>
                                        </p:tgtEl>
                                      </p:cBhvr>
                                    </p:animEffect>
                                  </p:childTnLst>
                                </p:cTn>
                              </p:par>
                            </p:childTnLst>
                          </p:cTn>
                        </p:par>
                        <p:par>
                          <p:cTn id="134" fill="hold" nodeType="afterGroup">
                            <p:stCondLst>
                              <p:cond delay="9500"/>
                            </p:stCondLst>
                            <p:childTnLst>
                              <p:par>
                                <p:cTn id="135" presetID="10" presetClass="entr" presetSubtype="0" fill="hold" nodeType="afterEffect">
                                  <p:stCondLst>
                                    <p:cond delay="0"/>
                                  </p:stCondLst>
                                  <p:childTnLst>
                                    <p:set>
                                      <p:cBhvr>
                                        <p:cTn id="136" dur="1" fill="hold">
                                          <p:stCondLst>
                                            <p:cond delay="0"/>
                                          </p:stCondLst>
                                        </p:cTn>
                                        <p:tgtEl>
                                          <p:spTgt spid="2058"/>
                                        </p:tgtEl>
                                        <p:attrNameLst>
                                          <p:attrName>style.visibility</p:attrName>
                                        </p:attrNameLst>
                                      </p:cBhvr>
                                      <p:to>
                                        <p:strVal val="visible"/>
                                      </p:to>
                                    </p:set>
                                    <p:animEffect transition="in" filter="fade">
                                      <p:cBhvr>
                                        <p:cTn id="137"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 grpId="0" animBg="1"/>
      <p:bldP spid="15" grpId="0"/>
      <p:bldP spid="17" grpId="0"/>
      <p:bldP spid="20" grpId="0" animBg="1"/>
      <p:bldP spid="23" grpId="0" animBg="1"/>
      <p:bldP spid="24" grpId="0"/>
      <p:bldP spid="27" grpId="0"/>
      <p:bldP spid="28" grpId="0"/>
      <p:bldP spid="29" grpId="0"/>
      <p:bldP spid="35" grpId="0" animBg="1"/>
      <p:bldP spid="36" grpId="0" animBg="1"/>
      <p:bldP spid="37" grpId="0"/>
      <p:bldP spid="38" grpId="0"/>
      <p:bldP spid="39" grpId="0"/>
      <p:bldP spid="43" grpId="0"/>
      <p:bldP spid="44" grpId="0"/>
      <p:bldP spid="45" grpId="0"/>
      <p:bldP spid="49" grpId="0"/>
      <p:bldP spid="50" grpId="0"/>
      <p:bldP spid="51" grpId="0"/>
      <p:bldP spid="2059" grpId="0" animBg="1"/>
      <p:bldP spid="66" grpId="0" animBg="1"/>
      <p:bldP spid="67" grpId="0" animBg="1"/>
      <p:bldP spid="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6632"/>
            <a:ext cx="9257280" cy="652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6426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4180"/>
            <a:ext cx="6580112" cy="682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299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F2A732E1-CFE9-4CCF-9038-172E4979A837}" type="slidenum">
              <a:rPr lang="en-US" altLang="zh-TW"/>
              <a:pPr/>
              <a:t>2</a:t>
            </a:fld>
            <a:endParaRPr lang="en-US" altLang="zh-TW"/>
          </a:p>
        </p:txBody>
      </p:sp>
      <p:sp>
        <p:nvSpPr>
          <p:cNvPr id="1912834" name="Rectangle 2"/>
          <p:cNvSpPr>
            <a:spLocks noGrp="1" noChangeArrowheads="1"/>
          </p:cNvSpPr>
          <p:nvPr>
            <p:ph type="title"/>
          </p:nvPr>
        </p:nvSpPr>
        <p:spPr>
          <a:xfrm>
            <a:off x="457200" y="274638"/>
            <a:ext cx="8229600" cy="633412"/>
          </a:xfrm>
        </p:spPr>
        <p:txBody>
          <a:bodyPr/>
          <a:lstStyle/>
          <a:p>
            <a:r>
              <a:rPr lang="zh-TW" altLang="en-US" sz="4000"/>
              <a:t>課程大網</a:t>
            </a:r>
          </a:p>
        </p:txBody>
      </p:sp>
      <p:sp>
        <p:nvSpPr>
          <p:cNvPr id="1912835" name="Rectangle 3"/>
          <p:cNvSpPr>
            <a:spLocks noGrp="1" noChangeArrowheads="1"/>
          </p:cNvSpPr>
          <p:nvPr>
            <p:ph type="body" idx="1"/>
          </p:nvPr>
        </p:nvSpPr>
        <p:spPr>
          <a:xfrm>
            <a:off x="179512" y="1268760"/>
            <a:ext cx="8856984" cy="4859338"/>
          </a:xfrm>
        </p:spPr>
        <p:txBody>
          <a:bodyPr/>
          <a:lstStyle/>
          <a:p>
            <a:pPr marL="0" lvl="0" indent="0">
              <a:spcBef>
                <a:spcPts val="480"/>
              </a:spcBef>
              <a:spcAft>
                <a:spcPts val="0"/>
              </a:spcAft>
              <a:buClr>
                <a:schemeClr val="accent3"/>
              </a:buClr>
              <a:buSzPct val="25000"/>
              <a:buNone/>
            </a:pPr>
            <a:r>
              <a:rPr lang="zh-TW" altLang="zh-TW" dirty="0">
                <a:solidFill>
                  <a:schemeClr val="dk1"/>
                </a:solidFill>
                <a:latin typeface="標楷體" pitchFamily="65" charset="-120"/>
                <a:ea typeface="標楷體" pitchFamily="65" charset="-120"/>
                <a:cs typeface="Arial"/>
                <a:sym typeface="Arial"/>
              </a:rPr>
              <a:t>一</a:t>
            </a:r>
            <a:r>
              <a:rPr lang="zh-TW" altLang="zh-TW" dirty="0" smtClean="0">
                <a:solidFill>
                  <a:schemeClr val="dk1"/>
                </a:solidFill>
                <a:latin typeface="標楷體" pitchFamily="65" charset="-120"/>
                <a:ea typeface="標楷體" pitchFamily="65" charset="-120"/>
                <a:cs typeface="Arial"/>
                <a:sym typeface="Arial"/>
              </a:rPr>
              <a:t>、</a:t>
            </a:r>
            <a:r>
              <a:rPr lang="zh-TW" altLang="en-US" dirty="0" smtClean="0">
                <a:solidFill>
                  <a:schemeClr val="dk1"/>
                </a:solidFill>
                <a:latin typeface="標楷體" pitchFamily="65" charset="-120"/>
                <a:ea typeface="標楷體" pitchFamily="65" charset="-120"/>
                <a:cs typeface="Arial"/>
                <a:sym typeface="Arial"/>
              </a:rPr>
              <a:t>資訊安全</a:t>
            </a:r>
            <a:endParaRPr lang="en-US" altLang="zh-TW" dirty="0" smtClean="0">
              <a:solidFill>
                <a:schemeClr val="dk1"/>
              </a:solidFill>
              <a:latin typeface="標楷體" pitchFamily="65" charset="-120"/>
              <a:ea typeface="標楷體" pitchFamily="65" charset="-120"/>
              <a:cs typeface="Arial"/>
              <a:sym typeface="Arial"/>
            </a:endParaRPr>
          </a:p>
          <a:p>
            <a:pPr marL="0" lvl="0" indent="0">
              <a:spcBef>
                <a:spcPts val="480"/>
              </a:spcBef>
              <a:spcAft>
                <a:spcPts val="0"/>
              </a:spcAft>
              <a:buClr>
                <a:schemeClr val="accent3"/>
              </a:buClr>
              <a:buSzPct val="25000"/>
              <a:buNone/>
            </a:pPr>
            <a:r>
              <a:rPr lang="zh-TW" altLang="zh-TW" dirty="0">
                <a:solidFill>
                  <a:schemeClr val="dk1"/>
                </a:solidFill>
                <a:latin typeface="標楷體" pitchFamily="65" charset="-120"/>
                <a:ea typeface="標楷體" pitchFamily="65" charset="-120"/>
                <a:cs typeface="Arial"/>
                <a:sym typeface="Arial"/>
              </a:rPr>
              <a:t>二</a:t>
            </a:r>
            <a:r>
              <a:rPr lang="zh-TW" altLang="zh-TW" dirty="0" smtClean="0">
                <a:solidFill>
                  <a:schemeClr val="dk1"/>
                </a:solidFill>
                <a:latin typeface="標楷體" pitchFamily="65" charset="-120"/>
                <a:ea typeface="標楷體" pitchFamily="65" charset="-120"/>
                <a:cs typeface="Arial"/>
                <a:sym typeface="Arial"/>
              </a:rPr>
              <a:t>、</a:t>
            </a:r>
            <a:r>
              <a:rPr lang="zh-TW" altLang="en-US" dirty="0" smtClean="0">
                <a:solidFill>
                  <a:schemeClr val="dk1"/>
                </a:solidFill>
                <a:latin typeface="標楷體" pitchFamily="65" charset="-120"/>
                <a:ea typeface="標楷體" pitchFamily="65" charset="-120"/>
                <a:cs typeface="Arial"/>
                <a:sym typeface="Arial"/>
              </a:rPr>
              <a:t>滲透測試簡介</a:t>
            </a:r>
            <a:endParaRPr lang="en-US" altLang="zh-TW" dirty="0" smtClean="0">
              <a:solidFill>
                <a:schemeClr val="dk1"/>
              </a:solidFill>
              <a:latin typeface="標楷體" pitchFamily="65" charset="-120"/>
              <a:ea typeface="標楷體" pitchFamily="65" charset="-120"/>
              <a:cs typeface="Arial"/>
              <a:sym typeface="Arial"/>
            </a:endParaRPr>
          </a:p>
          <a:p>
            <a:pPr marL="0" lvl="0" indent="0">
              <a:spcBef>
                <a:spcPts val="480"/>
              </a:spcBef>
              <a:spcAft>
                <a:spcPts val="0"/>
              </a:spcAft>
              <a:buClr>
                <a:schemeClr val="accent3"/>
              </a:buClr>
              <a:buSzPct val="25000"/>
              <a:buNone/>
            </a:pPr>
            <a:r>
              <a:rPr lang="zh-TW" altLang="en-US" dirty="0" smtClean="0">
                <a:solidFill>
                  <a:schemeClr val="dk1"/>
                </a:solidFill>
                <a:latin typeface="標楷體" pitchFamily="65" charset="-120"/>
                <a:ea typeface="標楷體" pitchFamily="65" charset="-120"/>
                <a:cs typeface="Arial"/>
                <a:sym typeface="Arial"/>
              </a:rPr>
              <a:t>三、漏洞公告</a:t>
            </a:r>
            <a:endParaRPr lang="en-US" altLang="zh-TW" dirty="0" smtClean="0">
              <a:solidFill>
                <a:schemeClr val="dk1"/>
              </a:solidFill>
              <a:latin typeface="標楷體" pitchFamily="65" charset="-120"/>
              <a:ea typeface="標楷體" pitchFamily="65" charset="-120"/>
              <a:cs typeface="Arial"/>
              <a:sym typeface="Arial"/>
            </a:endParaRPr>
          </a:p>
          <a:p>
            <a:pPr marL="0" lvl="0" indent="0">
              <a:spcBef>
                <a:spcPts val="480"/>
              </a:spcBef>
              <a:spcAft>
                <a:spcPts val="0"/>
              </a:spcAft>
              <a:buClr>
                <a:schemeClr val="accent3"/>
              </a:buClr>
              <a:buSzPct val="25000"/>
              <a:buNone/>
            </a:pPr>
            <a:r>
              <a:rPr lang="zh-TW" altLang="en-US" dirty="0" smtClean="0">
                <a:solidFill>
                  <a:schemeClr val="dk1"/>
                </a:solidFill>
                <a:latin typeface="標楷體" pitchFamily="65" charset="-120"/>
                <a:ea typeface="標楷體" pitchFamily="65" charset="-120"/>
                <a:cs typeface="Arial"/>
                <a:sym typeface="Arial"/>
              </a:rPr>
              <a:t>四、攻擊流程</a:t>
            </a:r>
            <a:endParaRPr lang="en-US" altLang="zh-TW" dirty="0" smtClean="0">
              <a:solidFill>
                <a:schemeClr val="dk1"/>
              </a:solidFill>
              <a:latin typeface="標楷體" pitchFamily="65" charset="-120"/>
              <a:ea typeface="標楷體" pitchFamily="65" charset="-120"/>
              <a:cs typeface="Arial"/>
              <a:sym typeface="Arial"/>
            </a:endParaRPr>
          </a:p>
          <a:p>
            <a:pPr marL="0" lvl="0" indent="0">
              <a:spcBef>
                <a:spcPts val="480"/>
              </a:spcBef>
              <a:spcAft>
                <a:spcPts val="0"/>
              </a:spcAft>
              <a:buClr>
                <a:schemeClr val="accent3"/>
              </a:buClr>
              <a:buSzPct val="25000"/>
              <a:buNone/>
            </a:pPr>
            <a:r>
              <a:rPr lang="zh-TW" altLang="en-US" dirty="0">
                <a:solidFill>
                  <a:schemeClr val="dk1"/>
                </a:solidFill>
                <a:latin typeface="標楷體" pitchFamily="65" charset="-120"/>
                <a:ea typeface="標楷體" pitchFamily="65" charset="-120"/>
                <a:cs typeface="Arial"/>
                <a:sym typeface="Arial"/>
              </a:rPr>
              <a:t>五、滲透測試基本</a:t>
            </a:r>
            <a:r>
              <a:rPr lang="zh-TW" altLang="en-US" dirty="0" smtClean="0">
                <a:solidFill>
                  <a:schemeClr val="dk1"/>
                </a:solidFill>
                <a:latin typeface="標楷體" pitchFamily="65" charset="-120"/>
                <a:ea typeface="標楷體" pitchFamily="65" charset="-120"/>
                <a:cs typeface="Arial"/>
                <a:sym typeface="Arial"/>
              </a:rPr>
              <a:t>工具</a:t>
            </a:r>
            <a:endParaRPr lang="en-US" altLang="zh-TW" dirty="0" smtClean="0">
              <a:solidFill>
                <a:schemeClr val="dk1"/>
              </a:solidFill>
              <a:latin typeface="標楷體" pitchFamily="65" charset="-120"/>
              <a:ea typeface="標楷體" pitchFamily="65" charset="-120"/>
              <a:cs typeface="Arial"/>
              <a:sym typeface="Arial"/>
            </a:endParaRPr>
          </a:p>
          <a:p>
            <a:pPr marL="0" lvl="0" indent="0">
              <a:spcBef>
                <a:spcPts val="480"/>
              </a:spcBef>
              <a:spcAft>
                <a:spcPts val="0"/>
              </a:spcAft>
              <a:buClr>
                <a:schemeClr val="accent3"/>
              </a:buClr>
              <a:buSzPct val="25000"/>
              <a:buNone/>
            </a:pPr>
            <a:r>
              <a:rPr lang="zh-TW" altLang="en-US" dirty="0" smtClean="0">
                <a:solidFill>
                  <a:schemeClr val="dk1"/>
                </a:solidFill>
                <a:latin typeface="標楷體" pitchFamily="65" charset="-120"/>
                <a:ea typeface="標楷體" pitchFamily="65" charset="-120"/>
                <a:cs typeface="Arial"/>
                <a:sym typeface="Arial"/>
              </a:rPr>
              <a:t>六</a:t>
            </a:r>
            <a:r>
              <a:rPr lang="zh-TW" altLang="en-US" dirty="0">
                <a:solidFill>
                  <a:schemeClr val="dk1"/>
                </a:solidFill>
                <a:latin typeface="標楷體" pitchFamily="65" charset="-120"/>
                <a:ea typeface="標楷體" pitchFamily="65" charset="-120"/>
                <a:cs typeface="Arial"/>
                <a:sym typeface="Arial"/>
              </a:rPr>
              <a:t>、基本滲透</a:t>
            </a:r>
            <a:r>
              <a:rPr lang="zh-TW" altLang="en-US" dirty="0" smtClean="0">
                <a:solidFill>
                  <a:schemeClr val="dk1"/>
                </a:solidFill>
                <a:latin typeface="標楷體" pitchFamily="65" charset="-120"/>
                <a:ea typeface="標楷體" pitchFamily="65" charset="-120"/>
                <a:cs typeface="Arial"/>
                <a:sym typeface="Arial"/>
              </a:rPr>
              <a:t>手法介紹</a:t>
            </a:r>
            <a:endParaRPr lang="en-US" altLang="zh-TW" dirty="0" smtClean="0">
              <a:solidFill>
                <a:schemeClr val="dk1"/>
              </a:solidFill>
              <a:latin typeface="標楷體" pitchFamily="65" charset="-120"/>
              <a:ea typeface="標楷體" pitchFamily="65" charset="-120"/>
              <a:cs typeface="Arial"/>
              <a:sym typeface="Arial"/>
            </a:endParaRPr>
          </a:p>
          <a:p>
            <a:pPr marL="0" lvl="0" indent="0">
              <a:spcBef>
                <a:spcPts val="480"/>
              </a:spcBef>
              <a:spcAft>
                <a:spcPts val="0"/>
              </a:spcAft>
              <a:buClr>
                <a:schemeClr val="accent3"/>
              </a:buClr>
              <a:buSzPct val="25000"/>
              <a:buNone/>
            </a:pPr>
            <a:r>
              <a:rPr lang="en-US" altLang="zh-TW" dirty="0" smtClean="0">
                <a:solidFill>
                  <a:schemeClr val="dk1"/>
                </a:solidFill>
                <a:latin typeface="標楷體" pitchFamily="65" charset="-120"/>
                <a:ea typeface="標楷體" pitchFamily="65" charset="-120"/>
                <a:cs typeface="Arial"/>
                <a:sym typeface="Arial"/>
              </a:rPr>
              <a:t>		</a:t>
            </a:r>
            <a:endParaRPr lang="zh-TW" altLang="zh-TW" dirty="0">
              <a:latin typeface="標楷體" pitchFamily="65" charset="-120"/>
              <a:ea typeface="標楷體" pitchFamily="65" charset="-120"/>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28588"/>
            <a:ext cx="8274879" cy="6612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683568" y="1052736"/>
            <a:ext cx="8064896" cy="1224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p>
        </p:txBody>
      </p:sp>
      <p:sp>
        <p:nvSpPr>
          <p:cNvPr id="7" name="矩形 6"/>
          <p:cNvSpPr/>
          <p:nvPr/>
        </p:nvSpPr>
        <p:spPr>
          <a:xfrm>
            <a:off x="667360" y="5085184"/>
            <a:ext cx="8081103" cy="14401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p>
        </p:txBody>
      </p:sp>
    </p:spTree>
    <p:extLst>
      <p:ext uri="{BB962C8B-B14F-4D97-AF65-F5344CB8AC3E}">
        <p14:creationId xmlns:p14="http://schemas.microsoft.com/office/powerpoint/2010/main" val="300181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857250"/>
            <a:ext cx="8295801" cy="572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521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2" y="389725"/>
            <a:ext cx="8862219" cy="55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95930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9461"/>
            <a:ext cx="6048672" cy="664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531723" y="3508544"/>
            <a:ext cx="6064613" cy="9285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p>
        </p:txBody>
      </p:sp>
      <p:sp>
        <p:nvSpPr>
          <p:cNvPr id="7" name="矩形 6"/>
          <p:cNvSpPr/>
          <p:nvPr/>
        </p:nvSpPr>
        <p:spPr>
          <a:xfrm>
            <a:off x="1496827" y="5072752"/>
            <a:ext cx="6099509" cy="80451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100"/>
          </a:p>
        </p:txBody>
      </p:sp>
    </p:spTree>
    <p:extLst>
      <p:ext uri="{BB962C8B-B14F-4D97-AF65-F5344CB8AC3E}">
        <p14:creationId xmlns:p14="http://schemas.microsoft.com/office/powerpoint/2010/main" val="4090718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4" y="835819"/>
            <a:ext cx="9100039"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descr="Flag of Israel.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733" y="1629286"/>
            <a:ext cx="2778200" cy="2014197"/>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4079" y="3643483"/>
            <a:ext cx="3664744"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375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7"/>
                                        </p:tgtEl>
                                        <p:attrNameLst>
                                          <p:attrName>style.visibility</p:attrName>
                                        </p:attrNameLst>
                                      </p:cBhvr>
                                      <p:to>
                                        <p:strVal val="visible"/>
                                      </p:to>
                                    </p:set>
                                    <p:anim calcmode="lin" valueType="num">
                                      <p:cBhvr additive="base">
                                        <p:cTn id="13" dur="500" fill="hold"/>
                                        <p:tgtEl>
                                          <p:spTgt spid="8197"/>
                                        </p:tgtEl>
                                        <p:attrNameLst>
                                          <p:attrName>ppt_x</p:attrName>
                                        </p:attrNameLst>
                                      </p:cBhvr>
                                      <p:tavLst>
                                        <p:tav tm="0">
                                          <p:val>
                                            <p:strVal val="#ppt_x"/>
                                          </p:val>
                                        </p:tav>
                                        <p:tav tm="100000">
                                          <p:val>
                                            <p:strVal val="#ppt_x"/>
                                          </p:val>
                                        </p:tav>
                                      </p:tavLst>
                                    </p:anim>
                                    <p:anim calcmode="lin" valueType="num">
                                      <p:cBhvr additive="base">
                                        <p:cTn id="14"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16632"/>
            <a:ext cx="7344816" cy="663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2354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20688"/>
            <a:ext cx="8687073"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094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
        <p:nvSpPr>
          <p:cNvPr id="6" name="副標題 2"/>
          <p:cNvSpPr txBox="1">
            <a:spLocks/>
          </p:cNvSpPr>
          <p:nvPr/>
        </p:nvSpPr>
        <p:spPr>
          <a:xfrm>
            <a:off x="719920" y="17628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
        <p:nvSpPr>
          <p:cNvPr id="2" name="矩形 1"/>
          <p:cNvSpPr/>
          <p:nvPr/>
        </p:nvSpPr>
        <p:spPr>
          <a:xfrm>
            <a:off x="0" y="1268760"/>
            <a:ext cx="9144000" cy="5509200"/>
          </a:xfrm>
          <a:prstGeom prst="rect">
            <a:avLst/>
          </a:prstGeom>
        </p:spPr>
        <p:txBody>
          <a:bodyPr wrap="square">
            <a:spAutoFit/>
          </a:bodyPr>
          <a:lstStyle/>
          <a:p>
            <a:r>
              <a:rPr lang="en-US" altLang="zh-TW" sz="2400" dirty="0">
                <a:latin typeface="標楷體" pitchFamily="65" charset="-120"/>
              </a:rPr>
              <a:t>2006</a:t>
            </a:r>
            <a:r>
              <a:rPr lang="zh-TW" altLang="en-US" sz="2400" dirty="0">
                <a:latin typeface="標楷體" pitchFamily="65" charset="-120"/>
              </a:rPr>
              <a:t>年，</a:t>
            </a:r>
            <a:r>
              <a:rPr lang="zh-TW" altLang="en-US" sz="2400" b="1" dirty="0">
                <a:solidFill>
                  <a:srgbClr val="FF0000"/>
                </a:solidFill>
                <a:latin typeface="標楷體" pitchFamily="65" charset="-120"/>
              </a:rPr>
              <a:t>伊朗重啟核計劃</a:t>
            </a:r>
            <a:r>
              <a:rPr lang="zh-TW" altLang="en-US" sz="2400" dirty="0">
                <a:latin typeface="標楷體" pitchFamily="65" charset="-120"/>
              </a:rPr>
              <a:t>的消息一出，震驚了美國與以色列。</a:t>
            </a:r>
            <a:r>
              <a:rPr lang="zh-TW" altLang="en-US" sz="2400" b="1" dirty="0">
                <a:latin typeface="標楷體" pitchFamily="65" charset="-120"/>
              </a:rPr>
              <a:t>以色列態度遠較美國激烈，決定對伊朗實施外科手術式的打擊，派出由</a:t>
            </a:r>
            <a:r>
              <a:rPr lang="en-US" altLang="zh-TW" sz="2400" b="1" dirty="0">
                <a:latin typeface="標楷體" pitchFamily="65" charset="-120"/>
              </a:rPr>
              <a:t>F-16</a:t>
            </a:r>
            <a:r>
              <a:rPr lang="zh-TW" altLang="en-US" sz="2400" b="1" dirty="0">
                <a:latin typeface="標楷體" pitchFamily="65" charset="-120"/>
              </a:rPr>
              <a:t>組成的攻擊機群，像</a:t>
            </a:r>
            <a:r>
              <a:rPr lang="en-US" altLang="zh-TW" sz="2400" b="1" dirty="0">
                <a:latin typeface="標楷體" pitchFamily="65" charset="-120"/>
              </a:rPr>
              <a:t>1981</a:t>
            </a:r>
            <a:r>
              <a:rPr lang="zh-TW" altLang="en-US" sz="2400" b="1" dirty="0">
                <a:latin typeface="標楷體" pitchFamily="65" charset="-120"/>
              </a:rPr>
              <a:t>年摧毀伊拉克核設施那樣摧毀伊朗的核工業。</a:t>
            </a:r>
            <a:r>
              <a:rPr lang="zh-TW" altLang="en-US" sz="2400" dirty="0">
                <a:latin typeface="標楷體" pitchFamily="65" charset="-120"/>
              </a:rPr>
              <a:t/>
            </a:r>
            <a:br>
              <a:rPr lang="zh-TW" altLang="en-US" sz="2400" dirty="0">
                <a:latin typeface="標楷體" pitchFamily="65" charset="-120"/>
              </a:rPr>
            </a:br>
            <a:endParaRPr lang="en-US" altLang="zh-TW" sz="2400" dirty="0">
              <a:latin typeface="標楷體" pitchFamily="65" charset="-120"/>
            </a:endParaRPr>
          </a:p>
          <a:p>
            <a:r>
              <a:rPr lang="zh-TW" altLang="en-US" sz="2400" b="1" dirty="0">
                <a:latin typeface="標楷體" pitchFamily="65" charset="-120"/>
              </a:rPr>
              <a:t>然而，以色列「激進」的計劃遭至盟友美國的否決，美國並不願意軍事介入伊朗的核設施。但另一方面，伊朗的核計劃本身對美國在中東的利益亦構成重大威脅。於是，經多方權衡，既能破壞伊朗核設施，又能保證以色列不會「胡鬧」的代號「奧運會」絕密項目誕生。</a:t>
            </a:r>
            <a:r>
              <a:rPr lang="en-US" altLang="zh-TW" sz="2400" dirty="0">
                <a:latin typeface="標楷體" pitchFamily="65" charset="-120"/>
              </a:rPr>
              <a:t>2009</a:t>
            </a:r>
            <a:r>
              <a:rPr lang="zh-TW" altLang="en-US" sz="2400" dirty="0">
                <a:latin typeface="標楷體" pitchFamily="65" charset="-120"/>
              </a:rPr>
              <a:t>年，歐巴馬政府上台之後，亦將此項目視為對抗伊朗的「極為可靠」的戰術手段。</a:t>
            </a:r>
          </a:p>
          <a:p>
            <a:r>
              <a:rPr lang="zh-TW" altLang="en-US" sz="2400" b="1" dirty="0">
                <a:latin typeface="標楷體" pitchFamily="65" charset="-120"/>
              </a:rPr>
              <a:t>在「奧運會」項目下，日後震驚世界的「震網」病毒由此誕生。</a:t>
            </a:r>
            <a:r>
              <a:rPr lang="zh-TW" altLang="en-US" sz="2400" b="1" dirty="0">
                <a:solidFill>
                  <a:srgbClr val="FF0000"/>
                </a:solidFill>
                <a:latin typeface="標楷體" pitchFamily="65" charset="-120"/>
              </a:rPr>
              <a:t>美國意圖藉助電腦病毒的力量來破壞伊朗的核設施，這樣既不用出動美軍的一兵一卒</a:t>
            </a:r>
            <a:r>
              <a:rPr lang="zh-TW" altLang="en-US" sz="2400" b="1" dirty="0">
                <a:latin typeface="標楷體" pitchFamily="65" charset="-120"/>
              </a:rPr>
              <a:t>，也好向以色列有所交代。</a:t>
            </a:r>
            <a:endParaRPr lang="zh-TW" altLang="en-US" sz="2400" dirty="0">
              <a:latin typeface="標楷體" pitchFamily="65" charset="-120"/>
            </a:endParaRPr>
          </a:p>
          <a:p>
            <a:endParaRPr lang="en-US" altLang="zh-TW" sz="1600" dirty="0">
              <a:latin typeface="標楷體" pitchFamily="65" charset="-120"/>
            </a:endParaRPr>
          </a:p>
        </p:txBody>
      </p:sp>
      <p:sp>
        <p:nvSpPr>
          <p:cNvPr id="8" name="標題 1"/>
          <p:cNvSpPr>
            <a:spLocks noGrp="1"/>
          </p:cNvSpPr>
          <p:nvPr>
            <p:ph type="title"/>
          </p:nvPr>
        </p:nvSpPr>
        <p:spPr>
          <a:xfrm>
            <a:off x="-1" y="260648"/>
            <a:ext cx="9144000" cy="612141"/>
          </a:xfrm>
        </p:spPr>
        <p:txBody>
          <a:bodyPr>
            <a:noAutofit/>
          </a:bodyPr>
          <a:lstStyle/>
          <a:p>
            <a:pPr algn="ctr"/>
            <a:r>
              <a:rPr lang="zh-TW" altLang="en-US" sz="4050" dirty="0">
                <a:latin typeface="標楷體" pitchFamily="65" charset="-120"/>
                <a:ea typeface="標楷體" pitchFamily="65" charset="-120"/>
              </a:rPr>
              <a:t>震網病毒的由來</a:t>
            </a:r>
          </a:p>
        </p:txBody>
      </p:sp>
    </p:spTree>
    <p:extLst>
      <p:ext uri="{BB962C8B-B14F-4D97-AF65-F5344CB8AC3E}">
        <p14:creationId xmlns:p14="http://schemas.microsoft.com/office/powerpoint/2010/main" val="31339054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
        <p:nvSpPr>
          <p:cNvPr id="6" name="副標題 2"/>
          <p:cNvSpPr txBox="1">
            <a:spLocks/>
          </p:cNvSpPr>
          <p:nvPr/>
        </p:nvSpPr>
        <p:spPr>
          <a:xfrm>
            <a:off x="719920" y="17628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
        <p:nvSpPr>
          <p:cNvPr id="2" name="矩形 1"/>
          <p:cNvSpPr/>
          <p:nvPr/>
        </p:nvSpPr>
        <p:spPr>
          <a:xfrm>
            <a:off x="0" y="1268760"/>
            <a:ext cx="9144000" cy="5139869"/>
          </a:xfrm>
          <a:prstGeom prst="rect">
            <a:avLst/>
          </a:prstGeom>
        </p:spPr>
        <p:txBody>
          <a:bodyPr wrap="square">
            <a:spAutoFit/>
          </a:bodyPr>
          <a:lstStyle/>
          <a:p>
            <a:endParaRPr lang="en-US" altLang="zh-TW" sz="1600" dirty="0">
              <a:latin typeface="標楷體" pitchFamily="65" charset="-120"/>
            </a:endParaRPr>
          </a:p>
          <a:p>
            <a:r>
              <a:rPr lang="zh-TW" altLang="en-US" sz="2400" dirty="0">
                <a:latin typeface="標楷體" pitchFamily="65" charset="-120"/>
              </a:rPr>
              <a:t>在一段時間的蟄伏過後，「震網」病毒開始甦醒，開始展現它卓越的攻擊力。</a:t>
            </a:r>
          </a:p>
          <a:p>
            <a:r>
              <a:rPr lang="zh-TW" altLang="en-US" sz="2400" dirty="0">
                <a:latin typeface="標楷體" pitchFamily="65" charset="-120"/>
              </a:rPr>
              <a:t>「震網」病毒通過感染伊朗核設施中的工業控制程序，取得關鍵設備的控制權，並進行偽裝。核工廠的正常運作離不開離心機的正常運轉，而「震網」病毒就是為了破壞離心機而生。</a:t>
            </a:r>
          </a:p>
          <a:p>
            <a:r>
              <a:rPr lang="zh-TW" altLang="en-US" sz="2400" b="1" dirty="0">
                <a:solidFill>
                  <a:srgbClr val="FF0000"/>
                </a:solidFill>
                <a:latin typeface="標楷體" pitchFamily="65" charset="-120"/>
              </a:rPr>
              <a:t>「震網」通過修改程序命令，讓生產濃縮鈾的離心機的異常加速，超越設計極限，致使離心機報廢</a:t>
            </a:r>
            <a:r>
              <a:rPr lang="zh-TW" altLang="en-US" sz="2400" dirty="0">
                <a:latin typeface="標楷體" pitchFamily="65" charset="-120"/>
              </a:rPr>
              <a:t>。同時，「震網」的隱蔽性在於，原本當離心機發生故障之時，程序會向主控系統報錯，想起響起警報，讓控制中心的伊朗工程師引起警覺，來排查問題。但是，</a:t>
            </a:r>
            <a:r>
              <a:rPr lang="zh-TW" altLang="en-US" sz="2400" b="1" dirty="0">
                <a:solidFill>
                  <a:srgbClr val="FF0000"/>
                </a:solidFill>
                <a:latin typeface="標楷體" pitchFamily="65" charset="-120"/>
              </a:rPr>
              <a:t>在「震網」病毒控制伊朗核設施的系統主動權後，通過修改程序指令，阻止報錯機制的正常運行。</a:t>
            </a:r>
            <a:r>
              <a:rPr lang="zh-TW" altLang="en-US" sz="2400" dirty="0">
                <a:solidFill>
                  <a:srgbClr val="FF0000"/>
                </a:solidFill>
                <a:latin typeface="標楷體" pitchFamily="65" charset="-120"/>
              </a:rPr>
              <a:t>即便離心機發生損壞，報錯指令也不會傳達，致使伊朗核設施的工作人員明明聽到「咚、咚、咚」的機器異常的聲音，但回頭看看螢幕顯示器卻顯示一切正常。</a:t>
            </a:r>
          </a:p>
        </p:txBody>
      </p:sp>
      <p:sp>
        <p:nvSpPr>
          <p:cNvPr id="8" name="標題 1"/>
          <p:cNvSpPr>
            <a:spLocks noGrp="1"/>
          </p:cNvSpPr>
          <p:nvPr>
            <p:ph type="title"/>
          </p:nvPr>
        </p:nvSpPr>
        <p:spPr>
          <a:xfrm>
            <a:off x="-1" y="260648"/>
            <a:ext cx="9144000" cy="612141"/>
          </a:xfrm>
        </p:spPr>
        <p:txBody>
          <a:bodyPr>
            <a:noAutofit/>
          </a:bodyPr>
          <a:lstStyle/>
          <a:p>
            <a:pPr algn="ctr"/>
            <a:r>
              <a:rPr lang="zh-TW" altLang="en-US" sz="4050" dirty="0">
                <a:latin typeface="標楷體" pitchFamily="65" charset="-120"/>
                <a:ea typeface="標楷體" pitchFamily="65" charset="-120"/>
              </a:rPr>
              <a:t>震網病毒的由來</a:t>
            </a:r>
          </a:p>
        </p:txBody>
      </p:sp>
    </p:spTree>
    <p:extLst>
      <p:ext uri="{BB962C8B-B14F-4D97-AF65-F5344CB8AC3E}">
        <p14:creationId xmlns:p14="http://schemas.microsoft.com/office/powerpoint/2010/main" val="1050206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33"/>
          <p:cNvSpPr>
            <a:spLocks noChangeArrowheads="1"/>
          </p:cNvSpPr>
          <p:nvPr/>
        </p:nvSpPr>
        <p:spPr bwMode="auto">
          <a:xfrm>
            <a:off x="6881218" y="1491351"/>
            <a:ext cx="1071563" cy="959644"/>
          </a:xfrm>
          <a:prstGeom prst="irregularSeal1">
            <a:avLst/>
          </a:prstGeom>
          <a:gradFill rotWithShape="1">
            <a:gsLst>
              <a:gs pos="0">
                <a:srgbClr val="FFFF66"/>
              </a:gs>
              <a:gs pos="100000">
                <a:srgbClr val="FF330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lnSpc>
                <a:spcPct val="90000"/>
              </a:lnSpc>
            </a:pPr>
            <a:endParaRPr lang="zh-TW" altLang="en-US" sz="1800" b="1">
              <a:solidFill>
                <a:srgbClr val="000000"/>
              </a:solidFill>
              <a:latin typeface="Tahoma" panose="020B0604030504040204" pitchFamily="34" charset="0"/>
              <a:ea typeface="標楷體" panose="03000509000000000000" pitchFamily="65" charset="-120"/>
            </a:endParaRPr>
          </a:p>
        </p:txBody>
      </p:sp>
      <p:cxnSp>
        <p:nvCxnSpPr>
          <p:cNvPr id="16" name="直線單箭頭接點 15"/>
          <p:cNvCxnSpPr/>
          <p:nvPr/>
        </p:nvCxnSpPr>
        <p:spPr>
          <a:xfrm>
            <a:off x="2544367" y="2294335"/>
            <a:ext cx="3434953" cy="151328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4340" name="Picture 10" descr="Z:\to 泓傑\大座\STUXNET\伊朗核能設施.jpg"/>
          <p:cNvPicPr>
            <a:picLocks noChangeAspect="1" noChangeArrowheads="1"/>
          </p:cNvPicPr>
          <p:nvPr/>
        </p:nvPicPr>
        <p:blipFill>
          <a:blip r:embed="rId3">
            <a:extLst>
              <a:ext uri="{28A0092B-C50C-407E-A947-70E740481C1C}">
                <a14:useLocalDpi xmlns:a14="http://schemas.microsoft.com/office/drawing/2010/main" val="0"/>
              </a:ext>
            </a:extLst>
          </a:blip>
          <a:srcRect l="2454" t="2914" r="4120" b="21753"/>
          <a:stretch>
            <a:fillRect/>
          </a:stretch>
        </p:blipFill>
        <p:spPr bwMode="auto">
          <a:xfrm>
            <a:off x="1385888" y="3880249"/>
            <a:ext cx="2647950" cy="197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41" name="物件 1">
            <a:hlinkClick r:id="" action="ppaction://ole?verb=0"/>
          </p:cNvPr>
          <p:cNvGraphicFramePr>
            <a:graphicFrameLocks/>
          </p:cNvGraphicFramePr>
          <p:nvPr/>
        </p:nvGraphicFramePr>
        <p:xfrm>
          <a:off x="1763316" y="1681164"/>
          <a:ext cx="756047" cy="679847"/>
        </p:xfrm>
        <a:graphic>
          <a:graphicData uri="http://schemas.openxmlformats.org/presentationml/2006/ole">
            <mc:AlternateContent xmlns:mc="http://schemas.openxmlformats.org/markup-compatibility/2006">
              <mc:Choice xmlns:v="urn:schemas-microsoft-com:vml" Requires="v">
                <p:oleObj spid="_x0000_s1051" name="Clip" r:id="rId4" imgW="1327150" imgH="892175" progId="MS_ClipArt_Gallery.2">
                  <p:embed/>
                </p:oleObj>
              </mc:Choice>
              <mc:Fallback>
                <p:oleObj name="Clip" r:id="rId4" imgW="1327150" imgH="892175" progId="MS_ClipArt_Gallery.2">
                  <p:embed/>
                  <p:pic>
                    <p:nvPicPr>
                      <p:cNvPr id="14341" name="物件 1">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316" y="1681164"/>
                        <a:ext cx="756047" cy="67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2" name="矩形 4"/>
          <p:cNvSpPr>
            <a:spLocks noChangeArrowheads="1"/>
          </p:cNvSpPr>
          <p:nvPr/>
        </p:nvSpPr>
        <p:spPr bwMode="auto">
          <a:xfrm>
            <a:off x="1763317" y="2294335"/>
            <a:ext cx="8899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1500" b="1"/>
              <a:t>Stuxnet</a:t>
            </a:r>
            <a:endParaRPr lang="zh-TW" altLang="en-US" sz="1500" b="1"/>
          </a:p>
        </p:txBody>
      </p:sp>
      <p:sp>
        <p:nvSpPr>
          <p:cNvPr id="14343" name="AutoShape 40"/>
          <p:cNvSpPr>
            <a:spLocks noChangeArrowheads="1"/>
          </p:cNvSpPr>
          <p:nvPr/>
        </p:nvSpPr>
        <p:spPr bwMode="auto">
          <a:xfrm>
            <a:off x="5250657" y="3881438"/>
            <a:ext cx="2550319" cy="1762125"/>
          </a:xfrm>
          <a:prstGeom prst="flowChartAlternateProcess">
            <a:avLst/>
          </a:prstGeom>
          <a:solidFill>
            <a:srgbClr val="F8A6F2"/>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sz="2100"/>
          </a:p>
        </p:txBody>
      </p:sp>
      <p:graphicFrame>
        <p:nvGraphicFramePr>
          <p:cNvPr id="14344" name="物件 5"/>
          <p:cNvGraphicFramePr>
            <a:graphicFrameLocks noChangeAspect="1"/>
          </p:cNvGraphicFramePr>
          <p:nvPr/>
        </p:nvGraphicFramePr>
        <p:xfrm>
          <a:off x="1547814" y="4622007"/>
          <a:ext cx="702469" cy="892969"/>
        </p:xfrm>
        <a:graphic>
          <a:graphicData uri="http://schemas.openxmlformats.org/presentationml/2006/ole">
            <mc:AlternateContent xmlns:mc="http://schemas.openxmlformats.org/markup-compatibility/2006">
              <mc:Choice xmlns:v="urn:schemas-microsoft-com:vml" Requires="v">
                <p:oleObj spid="_x0000_s1052" name="Visio" r:id="rId6" imgW="760171" imgH="966521" progId="Visio.Drawing.11">
                  <p:embed/>
                </p:oleObj>
              </mc:Choice>
              <mc:Fallback>
                <p:oleObj name="Visio" r:id="rId6" imgW="760171" imgH="966521" progId="Visio.Drawing.11">
                  <p:embed/>
                  <p:pic>
                    <p:nvPicPr>
                      <p:cNvPr id="14344" name="物件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4" y="4622007"/>
                        <a:ext cx="702469" cy="89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5" name="矩形 6"/>
          <p:cNvSpPr>
            <a:spLocks noChangeArrowheads="1"/>
          </p:cNvSpPr>
          <p:nvPr/>
        </p:nvSpPr>
        <p:spPr bwMode="auto">
          <a:xfrm>
            <a:off x="5325666" y="4029076"/>
            <a:ext cx="2400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zh-TW" sz="1800">
                <a:latin typeface="標楷體" panose="03000509000000000000" pitchFamily="65" charset="-120"/>
                <a:ea typeface="標楷體" panose="03000509000000000000" pitchFamily="65" charset="-120"/>
              </a:rPr>
              <a:t>西門子的自動化生產與控制系統</a:t>
            </a:r>
            <a:r>
              <a:rPr lang="en-US" altLang="zh-TW" sz="1800">
                <a:latin typeface="標楷體" panose="03000509000000000000" pitchFamily="65" charset="-120"/>
                <a:ea typeface="標楷體" panose="03000509000000000000" pitchFamily="65" charset="-120"/>
              </a:rPr>
              <a:t>(SCADA)</a:t>
            </a:r>
            <a:endParaRPr lang="zh-TW" altLang="en-US" sz="1800">
              <a:latin typeface="標楷體" panose="03000509000000000000" pitchFamily="65" charset="-120"/>
              <a:ea typeface="標楷體" panose="03000509000000000000" pitchFamily="65" charset="-120"/>
            </a:endParaRPr>
          </a:p>
        </p:txBody>
      </p:sp>
      <p:sp>
        <p:nvSpPr>
          <p:cNvPr id="11" name="圓角矩形圖說文字 10"/>
          <p:cNvSpPr/>
          <p:nvPr/>
        </p:nvSpPr>
        <p:spPr bwMode="auto">
          <a:xfrm flipH="1">
            <a:off x="5935267" y="2441972"/>
            <a:ext cx="1891903" cy="1109663"/>
          </a:xfrm>
          <a:prstGeom prst="wedgeRoundRectCallout">
            <a:avLst>
              <a:gd name="adj1" fmla="val 22285"/>
              <a:gd name="adj2" fmla="val 81378"/>
              <a:gd name="adj3" fmla="val 16667"/>
            </a:avLst>
          </a:prstGeom>
          <a:solidFill>
            <a:srgbClr val="FFFF00">
              <a:alpha val="60000"/>
            </a:srgbClr>
          </a:solidFill>
          <a:ln>
            <a:solidFill>
              <a:schemeClr val="bg1"/>
            </a:solidFill>
          </a:ln>
        </p:spPr>
        <p:style>
          <a:lnRef idx="2">
            <a:schemeClr val="dk1"/>
          </a:lnRef>
          <a:fillRef idx="1">
            <a:schemeClr val="lt1"/>
          </a:fillRef>
          <a:effectRef idx="0">
            <a:schemeClr val="dk1"/>
          </a:effectRef>
          <a:fontRef idx="minor">
            <a:schemeClr val="dk1"/>
          </a:fontRef>
        </p:style>
        <p:txBody>
          <a:bodyPr lIns="68568" tIns="34285" rIns="68568" bIns="34285" anchor="ctr" anchorCtr="1"/>
          <a:lstStyle/>
          <a:p>
            <a:pPr>
              <a:defRPr/>
            </a:pPr>
            <a:r>
              <a:rPr lang="zh-TW" altLang="zh-TW" sz="1500" dirty="0">
                <a:latin typeface="標楷體" panose="03000509000000000000" pitchFamily="65" charset="-120"/>
                <a:ea typeface="標楷體" panose="03000509000000000000" pitchFamily="65" charset="-120"/>
              </a:rPr>
              <a:t>微軟</a:t>
            </a:r>
            <a:r>
              <a:rPr lang="zh-TW" altLang="en-US" sz="1500" dirty="0">
                <a:latin typeface="標楷體" panose="03000509000000000000" pitchFamily="65" charset="-120"/>
                <a:ea typeface="標楷體" panose="03000509000000000000" pitchFamily="65" charset="-120"/>
              </a:rPr>
              <a:t>於</a:t>
            </a:r>
            <a:r>
              <a:rPr lang="en-US" altLang="zh-TW" sz="1500" dirty="0">
                <a:latin typeface="標楷體" panose="03000509000000000000" pitchFamily="65" charset="-120"/>
                <a:ea typeface="標楷體" panose="03000509000000000000" pitchFamily="65" charset="-120"/>
              </a:rPr>
              <a:t>2010</a:t>
            </a:r>
            <a:r>
              <a:rPr lang="zh-TW" altLang="en-US" sz="1500" dirty="0">
                <a:latin typeface="標楷體" panose="03000509000000000000" pitchFamily="65" charset="-120"/>
                <a:ea typeface="標楷體" panose="03000509000000000000" pitchFamily="65" charset="-120"/>
              </a:rPr>
              <a:t>年</a:t>
            </a:r>
            <a:r>
              <a:rPr lang="en-US" altLang="zh-TW" sz="1500" dirty="0">
                <a:latin typeface="標楷體" panose="03000509000000000000" pitchFamily="65" charset="-120"/>
                <a:ea typeface="標楷體" panose="03000509000000000000" pitchFamily="65" charset="-120"/>
              </a:rPr>
              <a:t>7</a:t>
            </a:r>
            <a:r>
              <a:rPr lang="zh-TW" altLang="zh-TW" sz="1500" dirty="0">
                <a:latin typeface="標楷體" panose="03000509000000000000" pitchFamily="65" charset="-120"/>
                <a:ea typeface="標楷體" panose="03000509000000000000" pitchFamily="65" charset="-120"/>
              </a:rPr>
              <a:t>月警告作業系統</a:t>
            </a:r>
            <a:r>
              <a:rPr lang="en-US" altLang="zh-TW" sz="1500" dirty="0">
                <a:latin typeface="標楷體" panose="03000509000000000000" pitchFamily="65" charset="-120"/>
                <a:ea typeface="標楷體" panose="03000509000000000000" pitchFamily="65" charset="-120"/>
              </a:rPr>
              <a:t>Windows Shell</a:t>
            </a:r>
            <a:r>
              <a:rPr lang="zh-TW" altLang="zh-TW" sz="1500" dirty="0">
                <a:latin typeface="標楷體" panose="03000509000000000000" pitchFamily="65" charset="-120"/>
                <a:ea typeface="標楷體" panose="03000509000000000000" pitchFamily="65" charset="-120"/>
              </a:rPr>
              <a:t>含有安全漏洞</a:t>
            </a:r>
            <a:endParaRPr lang="zh-TW" altLang="en-US" sz="1500" dirty="0">
              <a:latin typeface="標楷體" pitchFamily="65" charset="-120"/>
              <a:ea typeface="標楷體" pitchFamily="65" charset="-120"/>
            </a:endParaRPr>
          </a:p>
        </p:txBody>
      </p:sp>
      <p:graphicFrame>
        <p:nvGraphicFramePr>
          <p:cNvPr id="14347" name="物件 11"/>
          <p:cNvGraphicFramePr>
            <a:graphicFrameLocks noChangeAspect="1"/>
          </p:cNvGraphicFramePr>
          <p:nvPr/>
        </p:nvGraphicFramePr>
        <p:xfrm>
          <a:off x="5691189" y="4651773"/>
          <a:ext cx="702469" cy="892969"/>
        </p:xfrm>
        <a:graphic>
          <a:graphicData uri="http://schemas.openxmlformats.org/presentationml/2006/ole">
            <mc:AlternateContent xmlns:mc="http://schemas.openxmlformats.org/markup-compatibility/2006">
              <mc:Choice xmlns:v="urn:schemas-microsoft-com:vml" Requires="v">
                <p:oleObj spid="_x0000_s1053" name="Visio" r:id="rId8" imgW="760171" imgH="966521" progId="Visio.Drawing.11">
                  <p:embed/>
                </p:oleObj>
              </mc:Choice>
              <mc:Fallback>
                <p:oleObj name="Visio" r:id="rId8" imgW="760171" imgH="966521" progId="Visio.Drawing.11">
                  <p:embed/>
                  <p:pic>
                    <p:nvPicPr>
                      <p:cNvPr id="14347" name="物件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1189" y="4651773"/>
                        <a:ext cx="702469" cy="89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8" name="物件 9"/>
          <p:cNvGraphicFramePr>
            <a:graphicFrameLocks noChangeAspect="1"/>
          </p:cNvGraphicFramePr>
          <p:nvPr/>
        </p:nvGraphicFramePr>
        <p:xfrm>
          <a:off x="2087167" y="4642248"/>
          <a:ext cx="702469" cy="892969"/>
        </p:xfrm>
        <a:graphic>
          <a:graphicData uri="http://schemas.openxmlformats.org/presentationml/2006/ole">
            <mc:AlternateContent xmlns:mc="http://schemas.openxmlformats.org/markup-compatibility/2006">
              <mc:Choice xmlns:v="urn:schemas-microsoft-com:vml" Requires="v">
                <p:oleObj spid="_x0000_s1054" name="Visio" r:id="rId9" imgW="760171" imgH="966521" progId="Visio.Drawing.11">
                  <p:embed/>
                </p:oleObj>
              </mc:Choice>
              <mc:Fallback>
                <p:oleObj name="Visio" r:id="rId9" imgW="760171" imgH="966521" progId="Visio.Drawing.11">
                  <p:embed/>
                  <p:pic>
                    <p:nvPicPr>
                      <p:cNvPr id="14348" name="物件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7167" y="4642248"/>
                        <a:ext cx="702469" cy="89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9" name="物件 13"/>
          <p:cNvGraphicFramePr>
            <a:graphicFrameLocks noChangeAspect="1"/>
          </p:cNvGraphicFramePr>
          <p:nvPr/>
        </p:nvGraphicFramePr>
        <p:xfrm>
          <a:off x="2655095" y="4624389"/>
          <a:ext cx="702469" cy="892969"/>
        </p:xfrm>
        <a:graphic>
          <a:graphicData uri="http://schemas.openxmlformats.org/presentationml/2006/ole">
            <mc:AlternateContent xmlns:mc="http://schemas.openxmlformats.org/markup-compatibility/2006">
              <mc:Choice xmlns:v="urn:schemas-microsoft-com:vml" Requires="v">
                <p:oleObj spid="_x0000_s1055" name="Visio" r:id="rId10" imgW="760171" imgH="966521" progId="Visio.Drawing.11">
                  <p:embed/>
                </p:oleObj>
              </mc:Choice>
              <mc:Fallback>
                <p:oleObj name="Visio" r:id="rId10" imgW="760171" imgH="966521" progId="Visio.Drawing.11">
                  <p:embed/>
                  <p:pic>
                    <p:nvPicPr>
                      <p:cNvPr id="14349" name="物件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095" y="4624389"/>
                        <a:ext cx="702469" cy="89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9" name="直線單箭頭接點 18"/>
          <p:cNvCxnSpPr/>
          <p:nvPr/>
        </p:nvCxnSpPr>
        <p:spPr>
          <a:xfrm>
            <a:off x="2606280" y="2444355"/>
            <a:ext cx="3153965" cy="143589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2465785" y="2594373"/>
            <a:ext cx="3132534" cy="14347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665639" y="2599135"/>
            <a:ext cx="2300630" cy="55399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defRPr/>
            </a:pPr>
            <a:r>
              <a:rPr lang="zh-TW" altLang="en-US" sz="1500" dirty="0">
                <a:latin typeface="標楷體" panose="03000509000000000000" pitchFamily="65" charset="-120"/>
                <a:ea typeface="標楷體" panose="03000509000000000000" pitchFamily="65" charset="-120"/>
              </a:rPr>
              <a:t>利用</a:t>
            </a:r>
            <a:r>
              <a:rPr lang="en-US" altLang="zh-TW" sz="1500" dirty="0">
                <a:latin typeface="標楷體" panose="03000509000000000000" pitchFamily="65" charset="-120"/>
                <a:ea typeface="標楷體" panose="03000509000000000000" pitchFamily="65" charset="-120"/>
              </a:rPr>
              <a:t>USB</a:t>
            </a:r>
            <a:r>
              <a:rPr lang="zh-TW" altLang="en-US" sz="1500" dirty="0">
                <a:latin typeface="標楷體" panose="03000509000000000000" pitchFamily="65" charset="-120"/>
                <a:ea typeface="標楷體" panose="03000509000000000000" pitchFamily="65" charset="-120"/>
              </a:rPr>
              <a:t>傳播</a:t>
            </a:r>
            <a:endParaRPr lang="en-US" altLang="zh-TW" sz="1500" dirty="0">
              <a:latin typeface="標楷體" panose="03000509000000000000" pitchFamily="65" charset="-120"/>
              <a:ea typeface="標楷體" panose="03000509000000000000" pitchFamily="65" charset="-120"/>
            </a:endParaRPr>
          </a:p>
          <a:p>
            <a:pPr>
              <a:defRPr/>
            </a:pPr>
            <a:r>
              <a:rPr lang="zh-TW" altLang="zh-TW" sz="1500" dirty="0">
                <a:latin typeface="標楷體" panose="03000509000000000000" pitchFamily="65" charset="-120"/>
                <a:ea typeface="標楷體" panose="03000509000000000000" pitchFamily="65" charset="-120"/>
              </a:rPr>
              <a:t>透過捷徑檔嵌入惡意程式</a:t>
            </a:r>
            <a:endParaRPr lang="zh-TW" altLang="en-US" sz="1500" dirty="0">
              <a:latin typeface="標楷體" panose="03000509000000000000" pitchFamily="65" charset="-120"/>
              <a:ea typeface="標楷體" panose="03000509000000000000" pitchFamily="65" charset="-120"/>
            </a:endParaRPr>
          </a:p>
        </p:txBody>
      </p:sp>
      <p:sp>
        <p:nvSpPr>
          <p:cNvPr id="14353" name="文字方塊 21"/>
          <p:cNvSpPr txBox="1">
            <a:spLocks noChangeArrowheads="1"/>
          </p:cNvSpPr>
          <p:nvPr/>
        </p:nvSpPr>
        <p:spPr bwMode="auto">
          <a:xfrm>
            <a:off x="5368731" y="1773843"/>
            <a:ext cx="37240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2400" b="1" dirty="0">
                <a:latin typeface="標楷體" panose="03000509000000000000" pitchFamily="65" charset="-120"/>
                <a:ea typeface="標楷體" panose="03000509000000000000" pitchFamily="65" charset="-120"/>
              </a:rPr>
              <a:t>伊朗境內已有</a:t>
            </a:r>
            <a:r>
              <a:rPr lang="en-US" altLang="zh-TW" sz="2400" b="1" dirty="0">
                <a:latin typeface="標楷體" panose="03000509000000000000" pitchFamily="65" charset="-120"/>
                <a:ea typeface="標楷體" panose="03000509000000000000" pitchFamily="65" charset="-120"/>
              </a:rPr>
              <a:t>3</a:t>
            </a:r>
            <a:r>
              <a:rPr lang="zh-TW" altLang="en-US" sz="2400" b="1" dirty="0">
                <a:latin typeface="標楷體" panose="03000509000000000000" pitchFamily="65" charset="-120"/>
                <a:ea typeface="標楷體" panose="03000509000000000000" pitchFamily="65" charset="-120"/>
              </a:rPr>
              <a:t>萬台受感染</a:t>
            </a:r>
          </a:p>
        </p:txBody>
      </p:sp>
      <p:cxnSp>
        <p:nvCxnSpPr>
          <p:cNvPr id="31" name="直線單箭頭接點 30"/>
          <p:cNvCxnSpPr/>
          <p:nvPr/>
        </p:nvCxnSpPr>
        <p:spPr>
          <a:xfrm flipH="1">
            <a:off x="3492105" y="4762500"/>
            <a:ext cx="1758553"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3" name="直線單箭頭接點 32"/>
          <p:cNvCxnSpPr/>
          <p:nvPr/>
        </p:nvCxnSpPr>
        <p:spPr>
          <a:xfrm flipH="1">
            <a:off x="3492105" y="4925616"/>
            <a:ext cx="1758553"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4" name="直線單箭頭接點 33"/>
          <p:cNvCxnSpPr/>
          <p:nvPr/>
        </p:nvCxnSpPr>
        <p:spPr>
          <a:xfrm flipH="1">
            <a:off x="3492105" y="5039916"/>
            <a:ext cx="1758553"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5" name="矩形 34"/>
          <p:cNvSpPr/>
          <p:nvPr/>
        </p:nvSpPr>
        <p:spPr>
          <a:xfrm>
            <a:off x="3815953" y="4486276"/>
            <a:ext cx="1271588" cy="1015663"/>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a:spAutoFit/>
          </a:bodyPr>
          <a:lstStyle/>
          <a:p>
            <a:pPr>
              <a:defRPr/>
            </a:pPr>
            <a:r>
              <a:rPr lang="zh-TW" altLang="zh-TW" sz="1500" dirty="0">
                <a:latin typeface="標楷體" panose="03000509000000000000" pitchFamily="65" charset="-120"/>
                <a:ea typeface="標楷體" panose="03000509000000000000" pitchFamily="65" charset="-120"/>
              </a:rPr>
              <a:t>各種可攜式</a:t>
            </a:r>
            <a:r>
              <a:rPr lang="zh-TW" altLang="en-US" sz="1500" dirty="0">
                <a:latin typeface="標楷體" panose="03000509000000000000" pitchFamily="65" charset="-120"/>
                <a:ea typeface="標楷體" panose="03000509000000000000" pitchFamily="65" charset="-120"/>
              </a:rPr>
              <a:t>  </a:t>
            </a:r>
            <a:r>
              <a:rPr lang="en-US" altLang="zh-TW" sz="1500" dirty="0">
                <a:latin typeface="標楷體" panose="03000509000000000000" pitchFamily="65" charset="-120"/>
                <a:ea typeface="標楷體" panose="03000509000000000000" pitchFamily="65" charset="-120"/>
              </a:rPr>
              <a:t>USB</a:t>
            </a:r>
            <a:r>
              <a:rPr lang="zh-TW" altLang="zh-TW" sz="1500" dirty="0">
                <a:latin typeface="標楷體" panose="03000509000000000000" pitchFamily="65" charset="-120"/>
                <a:ea typeface="標楷體" panose="03000509000000000000" pitchFamily="65" charset="-120"/>
              </a:rPr>
              <a:t>裝置或網路分享進行感染</a:t>
            </a:r>
            <a:endParaRPr lang="zh-TW" altLang="en-US" sz="1500" dirty="0">
              <a:latin typeface="標楷體" panose="03000509000000000000" pitchFamily="65" charset="-120"/>
              <a:ea typeface="標楷體" panose="03000509000000000000" pitchFamily="65" charset="-120"/>
            </a:endParaRPr>
          </a:p>
        </p:txBody>
      </p:sp>
      <p:sp>
        <p:nvSpPr>
          <p:cNvPr id="2" name="圓角矩形 1"/>
          <p:cNvSpPr/>
          <p:nvPr/>
        </p:nvSpPr>
        <p:spPr>
          <a:xfrm>
            <a:off x="1681164" y="3305176"/>
            <a:ext cx="1846660" cy="451247"/>
          </a:xfrm>
          <a:prstGeom prst="roundRect">
            <a:avLst/>
          </a:prstGeom>
          <a:solidFill>
            <a:srgbClr val="F9B1A9"/>
          </a:solidFill>
        </p:spPr>
        <p:style>
          <a:lnRef idx="3">
            <a:schemeClr val="lt1"/>
          </a:lnRef>
          <a:fillRef idx="1">
            <a:schemeClr val="accent2"/>
          </a:fillRef>
          <a:effectRef idx="1">
            <a:schemeClr val="accent2"/>
          </a:effectRef>
          <a:fontRef idx="minor">
            <a:schemeClr val="lt1"/>
          </a:fontRef>
        </p:style>
        <p:txBody>
          <a:bodyPr anchor="ctr"/>
          <a:lstStyle/>
          <a:p>
            <a:pPr algn="ctr">
              <a:defRPr/>
            </a:pPr>
            <a:r>
              <a:rPr lang="zh-TW" altLang="en-US" sz="2100" b="1" dirty="0">
                <a:solidFill>
                  <a:schemeClr val="tx1"/>
                </a:solidFill>
                <a:latin typeface="標楷體" panose="03000509000000000000" pitchFamily="65" charset="-120"/>
                <a:ea typeface="標楷體" panose="03000509000000000000" pitchFamily="65" charset="-120"/>
              </a:rPr>
              <a:t>內網不再絕對安全</a:t>
            </a:r>
            <a:endParaRPr lang="en-US" altLang="zh-TW" sz="2100" b="1" dirty="0">
              <a:solidFill>
                <a:schemeClr val="tx1"/>
              </a:solidFill>
              <a:latin typeface="標楷體" panose="03000509000000000000" pitchFamily="65" charset="-120"/>
              <a:ea typeface="標楷體" panose="03000509000000000000" pitchFamily="65" charset="-120"/>
            </a:endParaRPr>
          </a:p>
          <a:p>
            <a:pPr algn="ctr">
              <a:defRPr/>
            </a:pPr>
            <a:r>
              <a:rPr lang="zh-TW" altLang="en-US" sz="2100" b="1" dirty="0">
                <a:solidFill>
                  <a:schemeClr val="tx1"/>
                </a:solidFill>
                <a:latin typeface="標楷體" panose="03000509000000000000" pitchFamily="65" charset="-120"/>
                <a:ea typeface="標楷體" panose="03000509000000000000" pitchFamily="65" charset="-120"/>
              </a:rPr>
              <a:t>專用系統也會被攻擊</a:t>
            </a:r>
          </a:p>
        </p:txBody>
      </p:sp>
      <p:sp>
        <p:nvSpPr>
          <p:cNvPr id="25" name="文字方塊 6"/>
          <p:cNvSpPr txBox="1">
            <a:spLocks noChangeArrowheads="1"/>
          </p:cNvSpPr>
          <p:nvPr/>
        </p:nvSpPr>
        <p:spPr bwMode="auto">
          <a:xfrm>
            <a:off x="2688432" y="260648"/>
            <a:ext cx="4132585" cy="103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fontAlgn="base">
              <a:spcBef>
                <a:spcPct val="0"/>
              </a:spcBef>
              <a:spcAft>
                <a:spcPct val="0"/>
              </a:spcAft>
              <a:defRPr kumimoji="1">
                <a:solidFill>
                  <a:schemeClr val="tx1"/>
                </a:solidFill>
                <a:latin typeface="Arial" pitchFamily="34" charset="0"/>
                <a:ea typeface="新細明體" pitchFamily="18" charset="-120"/>
              </a:defRPr>
            </a:lvl6pPr>
            <a:lvl7pPr marL="2971800" indent="-228600" fontAlgn="base">
              <a:spcBef>
                <a:spcPct val="0"/>
              </a:spcBef>
              <a:spcAft>
                <a:spcPct val="0"/>
              </a:spcAft>
              <a:defRPr kumimoji="1">
                <a:solidFill>
                  <a:schemeClr val="tx1"/>
                </a:solidFill>
                <a:latin typeface="Arial" pitchFamily="34" charset="0"/>
                <a:ea typeface="新細明體" pitchFamily="18" charset="-120"/>
              </a:defRPr>
            </a:lvl7pPr>
            <a:lvl8pPr marL="3429000" indent="-228600" fontAlgn="base">
              <a:spcBef>
                <a:spcPct val="0"/>
              </a:spcBef>
              <a:spcAft>
                <a:spcPct val="0"/>
              </a:spcAft>
              <a:defRPr kumimoji="1">
                <a:solidFill>
                  <a:schemeClr val="tx1"/>
                </a:solidFill>
                <a:latin typeface="Arial" pitchFamily="34" charset="0"/>
                <a:ea typeface="新細明體" pitchFamily="18" charset="-120"/>
              </a:defRPr>
            </a:lvl8pPr>
            <a:lvl9pPr marL="3886200" indent="-228600" fontAlgn="base">
              <a:spcBef>
                <a:spcPct val="0"/>
              </a:spcBef>
              <a:spcAft>
                <a:spcPct val="0"/>
              </a:spcAft>
              <a:defRPr kumimoji="1">
                <a:solidFill>
                  <a:schemeClr val="tx1"/>
                </a:solidFill>
                <a:latin typeface="Arial" pitchFamily="34" charset="0"/>
                <a:ea typeface="新細明體" pitchFamily="18" charset="-120"/>
              </a:defRPr>
            </a:lvl9pPr>
          </a:lstStyle>
          <a:p>
            <a:pPr algn="ctr" defTabSz="342900">
              <a:defRPr/>
            </a:pPr>
            <a:r>
              <a:rPr lang="en-US" altLang="zh-TW" sz="4050" cap="all" dirty="0" err="1">
                <a:ln w="3175" cmpd="sng">
                  <a:noFill/>
                </a:ln>
                <a:latin typeface="標楷體" pitchFamily="65" charset="-120"/>
                <a:ea typeface="標楷體" pitchFamily="65" charset="-120"/>
                <a:cs typeface="+mj-cs"/>
              </a:rPr>
              <a:t>Stuxnet</a:t>
            </a:r>
            <a:r>
              <a:rPr lang="zh-TW" altLang="en-US" sz="4050" cap="all" dirty="0">
                <a:ln w="3175" cmpd="sng">
                  <a:noFill/>
                </a:ln>
                <a:latin typeface="標楷體" pitchFamily="65" charset="-120"/>
                <a:ea typeface="標楷體" pitchFamily="65" charset="-120"/>
                <a:cs typeface="+mj-cs"/>
              </a:rPr>
              <a:t>震網病毒</a:t>
            </a:r>
          </a:p>
          <a:p>
            <a:pPr algn="ctr">
              <a:defRPr/>
            </a:pPr>
            <a:endParaRPr kumimoji="0" lang="zh-TW" altLang="en-US" sz="2100" b="1" dirty="0">
              <a:ln>
                <a:solidFill>
                  <a:schemeClr val="bg1"/>
                </a:solidFill>
              </a:ln>
              <a:solidFill>
                <a:srgbClr val="FFFF00"/>
              </a:solidFill>
              <a:effectLst>
                <a:outerShdw blurRad="38100" dist="38100" dir="2700000" algn="tl">
                  <a:srgbClr val="000000"/>
                </a:outerShdw>
              </a:effectLst>
              <a:latin typeface="標楷體" pitchFamily="65" charset="-120"/>
              <a:ea typeface="標楷體" pitchFamily="65" charset="-120"/>
            </a:endParaRPr>
          </a:p>
        </p:txBody>
      </p:sp>
      <p:sp>
        <p:nvSpPr>
          <p:cNvPr id="14360" name="投影片編號版面配置區 2"/>
          <p:cNvSpPr>
            <a:spLocks noGrp="1"/>
          </p:cNvSpPr>
          <p:nvPr>
            <p:ph type="sldNum" sz="quarter" idx="4294967295"/>
          </p:nvPr>
        </p:nvSpPr>
        <p:spPr>
          <a:xfrm>
            <a:off x="6057900" y="5718572"/>
            <a:ext cx="1600200" cy="357188"/>
          </a:xfrm>
          <a:noFill/>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557213" indent="-214313" eaLnBrk="0" hangingPunct="0">
              <a:defRPr kumimoji="1">
                <a:solidFill>
                  <a:schemeClr val="tx1"/>
                </a:solidFill>
                <a:latin typeface="Arial" panose="020B0604020202020204" pitchFamily="34" charset="0"/>
                <a:ea typeface="新細明體" panose="02020500000000000000" pitchFamily="18" charset="-120"/>
              </a:defRPr>
            </a:lvl2pPr>
            <a:lvl3pPr marL="857250" indent="-171450" eaLnBrk="0" hangingPunct="0">
              <a:defRPr kumimoji="1">
                <a:solidFill>
                  <a:schemeClr val="tx1"/>
                </a:solidFill>
                <a:latin typeface="Arial" panose="020B0604020202020204" pitchFamily="34" charset="0"/>
                <a:ea typeface="新細明體" panose="02020500000000000000" pitchFamily="18" charset="-120"/>
              </a:defRPr>
            </a:lvl3pPr>
            <a:lvl4pPr marL="1200150" indent="-171450" eaLnBrk="0" hangingPunct="0">
              <a:defRPr kumimoji="1">
                <a:solidFill>
                  <a:schemeClr val="tx1"/>
                </a:solidFill>
                <a:latin typeface="Arial" panose="020B0604020202020204" pitchFamily="34" charset="0"/>
                <a:ea typeface="新細明體" panose="02020500000000000000" pitchFamily="18" charset="-120"/>
              </a:defRPr>
            </a:lvl4pPr>
            <a:lvl5pPr marL="1543050" indent="-171450" eaLnBrk="0" hangingPunct="0">
              <a:defRPr kumimoji="1">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A9C6F5E3-6932-48D3-8EBE-EE7D05F47C94}" type="slidenum">
              <a:rPr lang="en-US" altLang="zh-TW"/>
              <a:pPr eaLnBrk="1" hangingPunct="1"/>
              <a:t>29</a:t>
            </a:fld>
            <a:endParaRPr lang="en-US" altLang="zh-TW"/>
          </a:p>
        </p:txBody>
      </p:sp>
    </p:spTree>
    <p:extLst>
      <p:ext uri="{BB962C8B-B14F-4D97-AF65-F5344CB8AC3E}">
        <p14:creationId xmlns:p14="http://schemas.microsoft.com/office/powerpoint/2010/main" val="1969023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3</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a:t>資訊安全</a:t>
            </a:r>
            <a:endParaRPr lang="en-US" altLang="zh-TW" sz="4000" dirty="0"/>
          </a:p>
        </p:txBody>
      </p:sp>
      <p:sp>
        <p:nvSpPr>
          <p:cNvPr id="1913859" name="Rectangle 3"/>
          <p:cNvSpPr>
            <a:spLocks noGrp="1" noChangeArrowheads="1"/>
          </p:cNvSpPr>
          <p:nvPr>
            <p:ph type="body" idx="1"/>
          </p:nvPr>
        </p:nvSpPr>
        <p:spPr>
          <a:xfrm>
            <a:off x="457200" y="1266825"/>
            <a:ext cx="8229600" cy="5334000"/>
          </a:xfrm>
        </p:spPr>
        <p:txBody>
          <a:bodyPr/>
          <a:lstStyle/>
          <a:p>
            <a:pPr marL="0" indent="0" algn="just">
              <a:buNone/>
            </a:pPr>
            <a:r>
              <a:rPr lang="zh-TW" altLang="en-US" sz="3000" dirty="0" smtClean="0">
                <a:latin typeface="標楷體" pitchFamily="65" charset="-120"/>
              </a:rPr>
              <a:t>資安四構面</a:t>
            </a:r>
            <a:r>
              <a:rPr lang="en-US" altLang="zh-TW" sz="3000" dirty="0" smtClean="0">
                <a:latin typeface="標楷體" pitchFamily="65" charset="-120"/>
              </a:rPr>
              <a:t>:</a:t>
            </a:r>
            <a:r>
              <a:rPr lang="zh-TW" altLang="en-US" sz="3000" dirty="0" smtClean="0">
                <a:latin typeface="標楷體" pitchFamily="65" charset="-120"/>
              </a:rPr>
              <a:t>管理、防禦、攻擊、鑑識。</a:t>
            </a:r>
            <a:endParaRPr lang="en-US" altLang="zh-TW" sz="3000" dirty="0" smtClean="0">
              <a:latin typeface="標楷體" pitchFamily="65" charset="-120"/>
            </a:endParaRPr>
          </a:p>
          <a:p>
            <a:pPr marL="0" indent="0" algn="just">
              <a:buNone/>
            </a:pPr>
            <a:endParaRPr lang="en-US" altLang="zh-TW" sz="3000" dirty="0" smtClean="0">
              <a:latin typeface="標楷體" pitchFamily="65" charset="-120"/>
            </a:endParaRPr>
          </a:p>
          <a:p>
            <a:pPr marL="992188" indent="-992188" algn="just">
              <a:buNone/>
            </a:pPr>
            <a:r>
              <a:rPr lang="zh-TW" altLang="en-US" sz="3000" dirty="0" smtClean="0">
                <a:latin typeface="標楷體" pitchFamily="65" charset="-120"/>
              </a:rPr>
              <a:t>管理</a:t>
            </a:r>
            <a:r>
              <a:rPr lang="en-US" altLang="zh-TW" sz="3000" dirty="0" smtClean="0">
                <a:latin typeface="標楷體" pitchFamily="65" charset="-120"/>
              </a:rPr>
              <a:t>:</a:t>
            </a:r>
            <a:r>
              <a:rPr lang="zh-TW" altLang="en-US" sz="3000" dirty="0" smtClean="0">
                <a:latin typeface="標楷體" pitchFamily="65" charset="-120"/>
              </a:rPr>
              <a:t>即是資安治理的方法，單位組織需事先設定目標政策、評估準則、制定方針、規定最後必須定期執行稽核。</a:t>
            </a:r>
            <a:endParaRPr lang="en-US" altLang="zh-TW" sz="3000" dirty="0" smtClean="0">
              <a:latin typeface="標楷體" pitchFamily="65" charset="-120"/>
            </a:endParaRPr>
          </a:p>
          <a:p>
            <a:pPr marL="992188" indent="-992188" algn="just">
              <a:buNone/>
            </a:pPr>
            <a:endParaRPr lang="en-US" altLang="zh-TW" sz="3000" dirty="0" smtClean="0">
              <a:latin typeface="標楷體" pitchFamily="65" charset="-120"/>
            </a:endParaRPr>
          </a:p>
          <a:p>
            <a:pPr marL="992188" indent="-992188" algn="just">
              <a:buNone/>
            </a:pPr>
            <a:r>
              <a:rPr lang="zh-TW" altLang="en-US" sz="3000" dirty="0" smtClean="0">
                <a:latin typeface="標楷體" pitchFamily="65" charset="-120"/>
              </a:rPr>
              <a:t>防禦</a:t>
            </a:r>
            <a:r>
              <a:rPr lang="en-US" altLang="zh-TW" sz="3000" dirty="0" smtClean="0">
                <a:latin typeface="標楷體" pitchFamily="65" charset="-120"/>
              </a:rPr>
              <a:t>:</a:t>
            </a:r>
            <a:r>
              <a:rPr lang="zh-TW" altLang="en-US" sz="3000" dirty="0" smtClean="0">
                <a:latin typeface="標楷體" pitchFamily="65" charset="-120"/>
              </a:rPr>
              <a:t>利用各種設備及手段阻擋不法入侵，包括設置防禦設備</a:t>
            </a:r>
            <a:r>
              <a:rPr lang="en-US" altLang="zh-TW" sz="3000" dirty="0" smtClean="0">
                <a:latin typeface="標楷體" pitchFamily="65" charset="-120"/>
              </a:rPr>
              <a:t>(</a:t>
            </a:r>
            <a:r>
              <a:rPr lang="zh-TW" altLang="en-US" sz="3000" dirty="0" smtClean="0">
                <a:latin typeface="標楷體" pitchFamily="65" charset="-120"/>
              </a:rPr>
              <a:t>防火牆、入侵</a:t>
            </a:r>
            <a:r>
              <a:rPr lang="zh-TW" altLang="en-US" sz="3000" dirty="0">
                <a:latin typeface="標楷體" pitchFamily="65" charset="-120"/>
              </a:rPr>
              <a:t>偵測</a:t>
            </a:r>
            <a:r>
              <a:rPr lang="zh-TW" altLang="en-US" sz="3000" dirty="0" smtClean="0">
                <a:latin typeface="標楷體" pitchFamily="65" charset="-120"/>
              </a:rPr>
              <a:t>、防毒軟體、</a:t>
            </a:r>
            <a:r>
              <a:rPr lang="en-US" altLang="zh-TW" sz="3000" dirty="0" smtClean="0">
                <a:latin typeface="標楷體" pitchFamily="65" charset="-120"/>
              </a:rPr>
              <a:t>)</a:t>
            </a:r>
            <a:r>
              <a:rPr lang="zh-TW" altLang="en-US" sz="3000" dirty="0" smtClean="0">
                <a:latin typeface="標楷體" pitchFamily="65" charset="-120"/>
              </a:rPr>
              <a:t>，定期執行弱掃健診，辦理員工教育訓練，提升單位資安意識</a:t>
            </a:r>
            <a:endParaRPr lang="en-US" altLang="zh-TW" sz="3000" dirty="0" smtClean="0">
              <a:latin typeface="標楷體" pitchFamily="65" charset="-120"/>
            </a:endParaRPr>
          </a:p>
        </p:txBody>
      </p:sp>
    </p:spTree>
    <p:extLst>
      <p:ext uri="{BB962C8B-B14F-4D97-AF65-F5344CB8AC3E}">
        <p14:creationId xmlns:p14="http://schemas.microsoft.com/office/powerpoint/2010/main" val="1580568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descr="https://s4.itho.me/sites/default/files/images/817%20%E5%B0%81%E9%9D%A2%E6%95%85%E4%BA%8B(1)%202%20(P27_28)-600-2.png"/>
          <p:cNvSpPr>
            <a:spLocks noChangeAspect="1" noChangeArrowheads="1"/>
          </p:cNvSpPr>
          <p:nvPr/>
        </p:nvSpPr>
        <p:spPr bwMode="auto">
          <a:xfrm>
            <a:off x="1259681" y="748903"/>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sz="2100"/>
          </a:p>
        </p:txBody>
      </p:sp>
      <p:sp>
        <p:nvSpPr>
          <p:cNvPr id="15" name="文字方塊 6"/>
          <p:cNvSpPr txBox="1">
            <a:spLocks noChangeArrowheads="1"/>
          </p:cNvSpPr>
          <p:nvPr/>
        </p:nvSpPr>
        <p:spPr bwMode="auto">
          <a:xfrm>
            <a:off x="2719388" y="260648"/>
            <a:ext cx="3856219" cy="145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fontAlgn="base">
              <a:spcBef>
                <a:spcPct val="0"/>
              </a:spcBef>
              <a:spcAft>
                <a:spcPct val="0"/>
              </a:spcAft>
              <a:defRPr kumimoji="1">
                <a:solidFill>
                  <a:schemeClr val="tx1"/>
                </a:solidFill>
                <a:latin typeface="Arial" pitchFamily="34" charset="0"/>
                <a:ea typeface="新細明體" pitchFamily="18" charset="-120"/>
              </a:defRPr>
            </a:lvl6pPr>
            <a:lvl7pPr marL="2971800" indent="-228600" fontAlgn="base">
              <a:spcBef>
                <a:spcPct val="0"/>
              </a:spcBef>
              <a:spcAft>
                <a:spcPct val="0"/>
              </a:spcAft>
              <a:defRPr kumimoji="1">
                <a:solidFill>
                  <a:schemeClr val="tx1"/>
                </a:solidFill>
                <a:latin typeface="Arial" pitchFamily="34" charset="0"/>
                <a:ea typeface="新細明體" pitchFamily="18" charset="-120"/>
              </a:defRPr>
            </a:lvl7pPr>
            <a:lvl8pPr marL="3429000" indent="-228600" fontAlgn="base">
              <a:spcBef>
                <a:spcPct val="0"/>
              </a:spcBef>
              <a:spcAft>
                <a:spcPct val="0"/>
              </a:spcAft>
              <a:defRPr kumimoji="1">
                <a:solidFill>
                  <a:schemeClr val="tx1"/>
                </a:solidFill>
                <a:latin typeface="Arial" pitchFamily="34" charset="0"/>
                <a:ea typeface="新細明體" pitchFamily="18" charset="-120"/>
              </a:defRPr>
            </a:lvl8pPr>
            <a:lvl9pPr marL="3886200" indent="-228600" fontAlgn="base">
              <a:spcBef>
                <a:spcPct val="0"/>
              </a:spcBef>
              <a:spcAft>
                <a:spcPct val="0"/>
              </a:spcAft>
              <a:defRPr kumimoji="1">
                <a:solidFill>
                  <a:schemeClr val="tx1"/>
                </a:solidFill>
                <a:latin typeface="Arial" pitchFamily="34" charset="0"/>
                <a:ea typeface="新細明體" pitchFamily="18" charset="-120"/>
              </a:defRPr>
            </a:lvl9pPr>
          </a:lstStyle>
          <a:p>
            <a:pPr algn="ctr" defTabSz="342900">
              <a:defRPr/>
            </a:pPr>
            <a:r>
              <a:rPr lang="en-US" altLang="zh-TW" sz="4050" cap="all" dirty="0" err="1">
                <a:ln w="3175" cmpd="sng">
                  <a:noFill/>
                </a:ln>
                <a:latin typeface="標楷體" pitchFamily="65" charset="-120"/>
                <a:ea typeface="標楷體" pitchFamily="65" charset="-120"/>
                <a:cs typeface="+mj-cs"/>
              </a:rPr>
              <a:t>WannaCrypt</a:t>
            </a:r>
            <a:endParaRPr lang="en-US" altLang="zh-TW" sz="4050" cap="all" dirty="0">
              <a:ln w="3175" cmpd="sng">
                <a:noFill/>
              </a:ln>
              <a:latin typeface="標楷體" pitchFamily="65" charset="-120"/>
              <a:ea typeface="標楷體" pitchFamily="65" charset="-120"/>
              <a:cs typeface="+mj-cs"/>
            </a:endParaRPr>
          </a:p>
          <a:p>
            <a:pPr algn="ctr">
              <a:defRPr/>
            </a:pPr>
            <a:endParaRPr kumimoji="0" lang="zh-TW" altLang="en-US" sz="2700" b="1" spc="38" dirty="0">
              <a:ln w="11430">
                <a:solidFill>
                  <a:schemeClr val="bg1"/>
                </a:solidFill>
              </a:ln>
              <a:gradFill>
                <a:gsLst>
                  <a:gs pos="25000">
                    <a:schemeClr val="accent2">
                      <a:satMod val="155000"/>
                    </a:schemeClr>
                  </a:gs>
                  <a:gs pos="100000">
                    <a:schemeClr val="accent2">
                      <a:shade val="45000"/>
                      <a:satMod val="165000"/>
                    </a:schemeClr>
                  </a:gs>
                </a:gsLst>
                <a:lin ang="5400000"/>
              </a:gradFill>
              <a:latin typeface="標楷體" pitchFamily="65" charset="-120"/>
              <a:ea typeface="標楷體" pitchFamily="65" charset="-120"/>
            </a:endParaRPr>
          </a:p>
          <a:p>
            <a:pPr algn="ctr">
              <a:defRPr/>
            </a:pPr>
            <a:endParaRPr kumimoji="0" lang="zh-TW" altLang="en-US" sz="2100" b="1" dirty="0">
              <a:ln>
                <a:solidFill>
                  <a:schemeClr val="bg1"/>
                </a:solidFill>
              </a:ln>
              <a:solidFill>
                <a:srgbClr val="FFFF00"/>
              </a:solidFill>
              <a:effectLst>
                <a:outerShdw blurRad="38100" dist="38100" dir="2700000" algn="tl">
                  <a:srgbClr val="000000"/>
                </a:outerShdw>
              </a:effectLst>
              <a:latin typeface="標楷體" pitchFamily="65" charset="-120"/>
              <a:ea typeface="標楷體" pitchFamily="65" charset="-120"/>
            </a:endParaRPr>
          </a:p>
        </p:txBody>
      </p:sp>
      <p:pic>
        <p:nvPicPr>
          <p:cNvPr id="12292" name="Picture 5" descr="http://www.shunze.info/forum/attachments/shunze/WannaCrypt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83" y="1646635"/>
            <a:ext cx="3032522" cy="218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圓角矩形 20"/>
          <p:cNvSpPr/>
          <p:nvPr/>
        </p:nvSpPr>
        <p:spPr>
          <a:xfrm>
            <a:off x="4658916" y="1975247"/>
            <a:ext cx="3165872" cy="619125"/>
          </a:xfrm>
          <a:prstGeom prst="roundRect">
            <a:avLst/>
          </a:prstGeom>
          <a:solidFill>
            <a:srgbClr val="F9B1A9"/>
          </a:solidFill>
        </p:spPr>
        <p:style>
          <a:lnRef idx="3">
            <a:schemeClr val="lt1"/>
          </a:lnRef>
          <a:fillRef idx="1">
            <a:schemeClr val="accent2"/>
          </a:fillRef>
          <a:effectRef idx="1">
            <a:schemeClr val="accent2"/>
          </a:effectRef>
          <a:fontRef idx="minor">
            <a:schemeClr val="lt1"/>
          </a:fontRef>
        </p:style>
        <p:txBody>
          <a:bodyPr anchor="ctr"/>
          <a:lstStyle/>
          <a:p>
            <a:pPr>
              <a:defRPr/>
            </a:pPr>
            <a:r>
              <a:rPr lang="zh-TW" altLang="en-US" sz="2100" b="1" dirty="0">
                <a:solidFill>
                  <a:schemeClr val="tx1"/>
                </a:solidFill>
                <a:latin typeface="標楷體" pitchFamily="65" charset="-120"/>
                <a:ea typeface="標楷體" pitchFamily="65" charset="-120"/>
              </a:rPr>
              <a:t>利用</a:t>
            </a:r>
            <a:r>
              <a:rPr lang="en-US" altLang="zh-TW" sz="2100" b="1" dirty="0">
                <a:solidFill>
                  <a:schemeClr val="tx1"/>
                </a:solidFill>
                <a:latin typeface="標楷體" pitchFamily="65" charset="-120"/>
                <a:ea typeface="標楷體" pitchFamily="65" charset="-120"/>
              </a:rPr>
              <a:t>Windows</a:t>
            </a:r>
            <a:r>
              <a:rPr lang="zh-TW" altLang="en-US" sz="2100" b="1" dirty="0">
                <a:solidFill>
                  <a:schemeClr val="tx1"/>
                </a:solidFill>
                <a:latin typeface="標楷體" pitchFamily="65" charset="-120"/>
                <a:ea typeface="標楷體" pitchFamily="65" charset="-120"/>
              </a:rPr>
              <a:t>系統漏洞進行侵入的一款勒索病毒</a:t>
            </a:r>
          </a:p>
        </p:txBody>
      </p:sp>
      <p:sp>
        <p:nvSpPr>
          <p:cNvPr id="22" name="圓角矩形 21"/>
          <p:cNvSpPr/>
          <p:nvPr/>
        </p:nvSpPr>
        <p:spPr>
          <a:xfrm>
            <a:off x="4658916" y="2888458"/>
            <a:ext cx="3165872" cy="602456"/>
          </a:xfrm>
          <a:prstGeom prst="roundRect">
            <a:avLst/>
          </a:prstGeom>
          <a:solidFill>
            <a:srgbClr val="F9B1A9"/>
          </a:solidFill>
        </p:spPr>
        <p:style>
          <a:lnRef idx="3">
            <a:schemeClr val="lt1"/>
          </a:lnRef>
          <a:fillRef idx="1">
            <a:schemeClr val="accent2"/>
          </a:fillRef>
          <a:effectRef idx="1">
            <a:schemeClr val="accent2"/>
          </a:effectRef>
          <a:fontRef idx="minor">
            <a:schemeClr val="lt1"/>
          </a:fontRef>
        </p:style>
        <p:txBody>
          <a:bodyPr anchor="ctr"/>
          <a:lstStyle/>
          <a:p>
            <a:pPr>
              <a:defRPr/>
            </a:pPr>
            <a:r>
              <a:rPr lang="zh-TW" altLang="en-US" sz="2100" b="1" dirty="0">
                <a:solidFill>
                  <a:schemeClr val="tx1"/>
                </a:solidFill>
                <a:latin typeface="標楷體" pitchFamily="65" charset="-120"/>
                <a:ea typeface="標楷體" pitchFamily="65" charset="-120"/>
              </a:rPr>
              <a:t>加密型勒索軟體兼蠕蟲病毒</a:t>
            </a:r>
          </a:p>
        </p:txBody>
      </p:sp>
      <p:sp>
        <p:nvSpPr>
          <p:cNvPr id="23" name="圓角矩形 22"/>
          <p:cNvSpPr/>
          <p:nvPr/>
        </p:nvSpPr>
        <p:spPr>
          <a:xfrm>
            <a:off x="1259681" y="4994672"/>
            <a:ext cx="2919413" cy="619125"/>
          </a:xfrm>
          <a:prstGeom prst="roundRect">
            <a:avLst/>
          </a:prstGeom>
          <a:solidFill>
            <a:srgbClr val="F9B1A9"/>
          </a:solidFill>
        </p:spPr>
        <p:style>
          <a:lnRef idx="3">
            <a:schemeClr val="lt1"/>
          </a:lnRef>
          <a:fillRef idx="1">
            <a:schemeClr val="accent2"/>
          </a:fillRef>
          <a:effectRef idx="1">
            <a:schemeClr val="accent2"/>
          </a:effectRef>
          <a:fontRef idx="minor">
            <a:schemeClr val="lt1"/>
          </a:fontRef>
        </p:style>
        <p:txBody>
          <a:bodyPr anchor="ctr"/>
          <a:lstStyle/>
          <a:p>
            <a:pPr>
              <a:defRPr/>
            </a:pPr>
            <a:r>
              <a:rPr lang="zh-TW" altLang="en-US" sz="2100" b="1" dirty="0">
                <a:solidFill>
                  <a:schemeClr val="tx1"/>
                </a:solidFill>
                <a:latin typeface="標楷體" pitchFamily="65" charset="-120"/>
                <a:ea typeface="標楷體" pitchFamily="65" charset="-120"/>
              </a:rPr>
              <a:t>此病毒要求支付價值等同於</a:t>
            </a:r>
            <a:r>
              <a:rPr lang="en-US" altLang="zh-TW" sz="2100" b="1" dirty="0">
                <a:solidFill>
                  <a:schemeClr val="tx1"/>
                </a:solidFill>
                <a:latin typeface="標楷體" pitchFamily="65" charset="-120"/>
                <a:ea typeface="標楷體" pitchFamily="65" charset="-120"/>
              </a:rPr>
              <a:t>300</a:t>
            </a:r>
            <a:r>
              <a:rPr lang="zh-TW" altLang="en-US" sz="2100" b="1" dirty="0">
                <a:solidFill>
                  <a:schemeClr val="tx1"/>
                </a:solidFill>
                <a:latin typeface="標楷體" pitchFamily="65" charset="-120"/>
                <a:ea typeface="標楷體" pitchFamily="65" charset="-120"/>
              </a:rPr>
              <a:t>美元的比特幣才可解密所有遭加密檔案</a:t>
            </a:r>
          </a:p>
        </p:txBody>
      </p:sp>
      <p:sp>
        <p:nvSpPr>
          <p:cNvPr id="24" name="圓角矩形 23"/>
          <p:cNvSpPr/>
          <p:nvPr/>
        </p:nvSpPr>
        <p:spPr>
          <a:xfrm>
            <a:off x="1259681" y="4023122"/>
            <a:ext cx="2919413" cy="647700"/>
          </a:xfrm>
          <a:prstGeom prst="roundRect">
            <a:avLst/>
          </a:prstGeom>
          <a:solidFill>
            <a:srgbClr val="F9B1A9"/>
          </a:solidFill>
        </p:spPr>
        <p:style>
          <a:lnRef idx="3">
            <a:schemeClr val="lt1"/>
          </a:lnRef>
          <a:fillRef idx="1">
            <a:schemeClr val="accent2"/>
          </a:fillRef>
          <a:effectRef idx="1">
            <a:schemeClr val="accent2"/>
          </a:effectRef>
          <a:fontRef idx="minor">
            <a:schemeClr val="lt1"/>
          </a:fontRef>
        </p:style>
        <p:txBody>
          <a:bodyPr anchor="ctr"/>
          <a:lstStyle/>
          <a:p>
            <a:pPr>
              <a:defRPr/>
            </a:pPr>
            <a:r>
              <a:rPr lang="zh-TW" altLang="en-US" sz="2100" b="1" dirty="0">
                <a:solidFill>
                  <a:schemeClr val="tx1"/>
                </a:solidFill>
                <a:latin typeface="標楷體" pitchFamily="65" charset="-120"/>
                <a:ea typeface="標楷體" pitchFamily="65" charset="-120"/>
              </a:rPr>
              <a:t>全球超過</a:t>
            </a:r>
            <a:r>
              <a:rPr lang="en-US" altLang="zh-TW" sz="2100" b="1" dirty="0">
                <a:solidFill>
                  <a:schemeClr val="tx1"/>
                </a:solidFill>
                <a:latin typeface="標楷體" pitchFamily="65" charset="-120"/>
                <a:ea typeface="標楷體" pitchFamily="65" charset="-120"/>
              </a:rPr>
              <a:t>230,000</a:t>
            </a:r>
            <a:r>
              <a:rPr lang="zh-TW" altLang="en-US" sz="2100" b="1" dirty="0">
                <a:solidFill>
                  <a:schemeClr val="tx1"/>
                </a:solidFill>
                <a:latin typeface="標楷體" pitchFamily="65" charset="-120"/>
                <a:ea typeface="標楷體" pitchFamily="65" charset="-120"/>
              </a:rPr>
              <a:t>台電腦皆遭此病毒侵害</a:t>
            </a:r>
          </a:p>
        </p:txBody>
      </p:sp>
      <p:pic>
        <p:nvPicPr>
          <p:cNvPr id="12297" name="Picture 6" descr="C:\Users\Phoebe\Desktop\WannaCrypt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6973" y="3711180"/>
            <a:ext cx="3569494" cy="2102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投影片編號版面配置區 1"/>
          <p:cNvSpPr>
            <a:spLocks noGrp="1"/>
          </p:cNvSpPr>
          <p:nvPr>
            <p:ph type="sldNum" sz="quarter" idx="4294967295"/>
          </p:nvPr>
        </p:nvSpPr>
        <p:spPr>
          <a:noFill/>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557213" indent="-214313" eaLnBrk="0" hangingPunct="0">
              <a:defRPr kumimoji="1">
                <a:solidFill>
                  <a:schemeClr val="tx1"/>
                </a:solidFill>
                <a:latin typeface="Arial" panose="020B0604020202020204" pitchFamily="34" charset="0"/>
                <a:ea typeface="新細明體" panose="02020500000000000000" pitchFamily="18" charset="-120"/>
              </a:defRPr>
            </a:lvl2pPr>
            <a:lvl3pPr marL="857250" indent="-171450" eaLnBrk="0" hangingPunct="0">
              <a:defRPr kumimoji="1">
                <a:solidFill>
                  <a:schemeClr val="tx1"/>
                </a:solidFill>
                <a:latin typeface="Arial" panose="020B0604020202020204" pitchFamily="34" charset="0"/>
                <a:ea typeface="新細明體" panose="02020500000000000000" pitchFamily="18" charset="-120"/>
              </a:defRPr>
            </a:lvl3pPr>
            <a:lvl4pPr marL="1200150" indent="-171450" eaLnBrk="0" hangingPunct="0">
              <a:defRPr kumimoji="1">
                <a:solidFill>
                  <a:schemeClr val="tx1"/>
                </a:solidFill>
                <a:latin typeface="Arial" panose="020B0604020202020204" pitchFamily="34" charset="0"/>
                <a:ea typeface="新細明體" panose="02020500000000000000" pitchFamily="18" charset="-120"/>
              </a:defRPr>
            </a:lvl4pPr>
            <a:lvl5pPr marL="1543050" indent="-171450" eaLnBrk="0" hangingPunct="0">
              <a:defRPr kumimoji="1">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97F296E6-053D-47EE-8761-9D8684AE1949}" type="slidenum">
              <a:rPr lang="en-US" altLang="zh-TW"/>
              <a:pPr eaLnBrk="1" hangingPunct="1"/>
              <a:t>30</a:t>
            </a:fld>
            <a:endParaRPr lang="en-US" altLang="zh-TW"/>
          </a:p>
        </p:txBody>
      </p:sp>
    </p:spTree>
    <p:extLst>
      <p:ext uri="{BB962C8B-B14F-4D97-AF65-F5344CB8AC3E}">
        <p14:creationId xmlns:p14="http://schemas.microsoft.com/office/powerpoint/2010/main" val="3239054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40"/>
          <p:cNvSpPr>
            <a:spLocks noChangeArrowheads="1"/>
          </p:cNvSpPr>
          <p:nvPr/>
        </p:nvSpPr>
        <p:spPr bwMode="auto">
          <a:xfrm>
            <a:off x="2149080" y="2682478"/>
            <a:ext cx="1721644" cy="3318272"/>
          </a:xfrm>
          <a:prstGeom prst="flowChartAlternateProcess">
            <a:avLst/>
          </a:prstGeom>
          <a:solidFill>
            <a:srgbClr val="CDF6A8"/>
          </a:solidFill>
          <a:ln w="9525">
            <a:solidFill>
              <a:schemeClr val="tx1"/>
            </a:solidFill>
            <a:miter lim="800000"/>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sz="2100"/>
          </a:p>
        </p:txBody>
      </p:sp>
      <p:sp>
        <p:nvSpPr>
          <p:cNvPr id="118" name="圓角矩形 117"/>
          <p:cNvSpPr/>
          <p:nvPr/>
        </p:nvSpPr>
        <p:spPr>
          <a:xfrm>
            <a:off x="-3754041" y="1483520"/>
            <a:ext cx="1846660" cy="441722"/>
          </a:xfrm>
          <a:prstGeom prst="roundRect">
            <a:avLst/>
          </a:prstGeom>
          <a:solidFill>
            <a:srgbClr val="F9B1A9"/>
          </a:solidFill>
        </p:spPr>
        <p:style>
          <a:lnRef idx="3">
            <a:schemeClr val="lt1"/>
          </a:lnRef>
          <a:fillRef idx="1">
            <a:schemeClr val="accent2"/>
          </a:fillRef>
          <a:effectRef idx="1">
            <a:schemeClr val="accent2"/>
          </a:effectRef>
          <a:fontRef idx="minor">
            <a:schemeClr val="lt1"/>
          </a:fontRef>
        </p:style>
        <p:txBody>
          <a:bodyPr anchor="ctr"/>
          <a:lstStyle/>
          <a:p>
            <a:pPr algn="ctr">
              <a:defRPr/>
            </a:pPr>
            <a:r>
              <a:rPr lang="zh-TW" altLang="en-US" sz="2100" b="1" dirty="0">
                <a:solidFill>
                  <a:schemeClr val="tx1"/>
                </a:solidFill>
                <a:latin typeface="標楷體" panose="03000509000000000000" pitchFamily="65" charset="-120"/>
                <a:ea typeface="標楷體" panose="03000509000000000000" pitchFamily="65" charset="-120"/>
              </a:rPr>
              <a:t>韓國黑暗日</a:t>
            </a:r>
            <a:endParaRPr lang="en-US" altLang="zh-TW" sz="2100" b="1" dirty="0">
              <a:solidFill>
                <a:schemeClr val="tx1"/>
              </a:solidFill>
              <a:latin typeface="標楷體" panose="03000509000000000000" pitchFamily="65" charset="-120"/>
              <a:ea typeface="標楷體" panose="03000509000000000000" pitchFamily="65" charset="-120"/>
            </a:endParaRPr>
          </a:p>
          <a:p>
            <a:pPr algn="ctr">
              <a:defRPr/>
            </a:pPr>
            <a:r>
              <a:rPr lang="en-US" altLang="zh-TW" sz="2100" b="1" dirty="0">
                <a:solidFill>
                  <a:schemeClr val="tx1"/>
                </a:solidFill>
                <a:latin typeface="標楷體" panose="03000509000000000000" pitchFamily="65" charset="-120"/>
                <a:ea typeface="標楷體" panose="03000509000000000000" pitchFamily="65" charset="-120"/>
              </a:rPr>
              <a:t>Dark Korea</a:t>
            </a:r>
          </a:p>
        </p:txBody>
      </p:sp>
      <p:graphicFrame>
        <p:nvGraphicFramePr>
          <p:cNvPr id="16388" name="物件 3"/>
          <p:cNvGraphicFramePr>
            <a:graphicFrameLocks noChangeAspect="1"/>
          </p:cNvGraphicFramePr>
          <p:nvPr/>
        </p:nvGraphicFramePr>
        <p:xfrm>
          <a:off x="2844405" y="2758679"/>
          <a:ext cx="539353" cy="685800"/>
        </p:xfrm>
        <a:graphic>
          <a:graphicData uri="http://schemas.openxmlformats.org/presentationml/2006/ole">
            <mc:AlternateContent xmlns:mc="http://schemas.openxmlformats.org/markup-compatibility/2006">
              <mc:Choice xmlns:v="urn:schemas-microsoft-com:vml" Requires="v">
                <p:oleObj spid="_x0000_s2100" name="Visio" r:id="rId4" imgW="760171" imgH="966521" progId="Visio.Drawing.11">
                  <p:embed/>
                </p:oleObj>
              </mc:Choice>
              <mc:Fallback>
                <p:oleObj name="Visio" r:id="rId4" imgW="760171" imgH="966521" progId="Visio.Drawing.11">
                  <p:embed/>
                  <p:pic>
                    <p:nvPicPr>
                      <p:cNvPr id="16388" name="物件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405" y="2758679"/>
                        <a:ext cx="53935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9" name="物件 4"/>
          <p:cNvGraphicFramePr>
            <a:graphicFrameLocks noChangeAspect="1"/>
          </p:cNvGraphicFramePr>
          <p:nvPr/>
        </p:nvGraphicFramePr>
        <p:xfrm>
          <a:off x="3059906" y="3892153"/>
          <a:ext cx="809625" cy="747713"/>
        </p:xfrm>
        <a:graphic>
          <a:graphicData uri="http://schemas.openxmlformats.org/presentationml/2006/ole">
            <mc:AlternateContent xmlns:mc="http://schemas.openxmlformats.org/markup-compatibility/2006">
              <mc:Choice xmlns:v="urn:schemas-microsoft-com:vml" Requires="v">
                <p:oleObj spid="_x0000_s2101" name="Visio" r:id="rId6" imgW="1027176" imgH="947725" progId="Visio.Drawing.11">
                  <p:embed/>
                </p:oleObj>
              </mc:Choice>
              <mc:Fallback>
                <p:oleObj name="Visio" r:id="rId6" imgW="1027176" imgH="947725" progId="Visio.Drawing.11">
                  <p:embed/>
                  <p:pic>
                    <p:nvPicPr>
                      <p:cNvPr id="16389" name="物件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906" y="3892153"/>
                        <a:ext cx="80962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0" name="物件 5"/>
          <p:cNvGraphicFramePr>
            <a:graphicFrameLocks noChangeAspect="1"/>
          </p:cNvGraphicFramePr>
          <p:nvPr/>
        </p:nvGraphicFramePr>
        <p:xfrm>
          <a:off x="2682479" y="3892153"/>
          <a:ext cx="809625" cy="747713"/>
        </p:xfrm>
        <a:graphic>
          <a:graphicData uri="http://schemas.openxmlformats.org/presentationml/2006/ole">
            <mc:AlternateContent xmlns:mc="http://schemas.openxmlformats.org/markup-compatibility/2006">
              <mc:Choice xmlns:v="urn:schemas-microsoft-com:vml" Requires="v">
                <p:oleObj spid="_x0000_s2102" name="Visio" r:id="rId8" imgW="1027176" imgH="947725" progId="Visio.Drawing.11">
                  <p:embed/>
                </p:oleObj>
              </mc:Choice>
              <mc:Fallback>
                <p:oleObj name="Visio" r:id="rId8" imgW="1027176" imgH="947725" progId="Visio.Drawing.11">
                  <p:embed/>
                  <p:pic>
                    <p:nvPicPr>
                      <p:cNvPr id="16390" name="物件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2479" y="3892153"/>
                        <a:ext cx="80962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1" name="物件 6"/>
          <p:cNvGraphicFramePr>
            <a:graphicFrameLocks noChangeAspect="1"/>
          </p:cNvGraphicFramePr>
          <p:nvPr/>
        </p:nvGraphicFramePr>
        <p:xfrm>
          <a:off x="2250281" y="3838575"/>
          <a:ext cx="809625" cy="747713"/>
        </p:xfrm>
        <a:graphic>
          <a:graphicData uri="http://schemas.openxmlformats.org/presentationml/2006/ole">
            <mc:AlternateContent xmlns:mc="http://schemas.openxmlformats.org/markup-compatibility/2006">
              <mc:Choice xmlns:v="urn:schemas-microsoft-com:vml" Requires="v">
                <p:oleObj spid="_x0000_s2103" name="Visio" r:id="rId9" imgW="1027176" imgH="947725" progId="Visio.Drawing.11">
                  <p:embed/>
                </p:oleObj>
              </mc:Choice>
              <mc:Fallback>
                <p:oleObj name="Visio" r:id="rId9" imgW="1027176" imgH="947725" progId="Visio.Drawing.11">
                  <p:embed/>
                  <p:pic>
                    <p:nvPicPr>
                      <p:cNvPr id="16391" name="物件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0281" y="3838575"/>
                        <a:ext cx="80962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2" name="物件 7"/>
          <p:cNvGraphicFramePr>
            <a:graphicFrameLocks noChangeAspect="1"/>
          </p:cNvGraphicFramePr>
          <p:nvPr/>
        </p:nvGraphicFramePr>
        <p:xfrm>
          <a:off x="2520555" y="4973242"/>
          <a:ext cx="540544" cy="686990"/>
        </p:xfrm>
        <a:graphic>
          <a:graphicData uri="http://schemas.openxmlformats.org/presentationml/2006/ole">
            <mc:AlternateContent xmlns:mc="http://schemas.openxmlformats.org/markup-compatibility/2006">
              <mc:Choice xmlns:v="urn:schemas-microsoft-com:vml" Requires="v">
                <p:oleObj spid="_x0000_s2104" name="Visio" r:id="rId10" imgW="760171" imgH="966521" progId="Visio.Drawing.11">
                  <p:embed/>
                </p:oleObj>
              </mc:Choice>
              <mc:Fallback>
                <p:oleObj name="Visio" r:id="rId10" imgW="760171" imgH="966521" progId="Visio.Drawing.11">
                  <p:embed/>
                  <p:pic>
                    <p:nvPicPr>
                      <p:cNvPr id="16392"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555" y="4973242"/>
                        <a:ext cx="540544" cy="68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3" name="物件 8"/>
          <p:cNvGraphicFramePr>
            <a:graphicFrameLocks noChangeAspect="1"/>
          </p:cNvGraphicFramePr>
          <p:nvPr/>
        </p:nvGraphicFramePr>
        <p:xfrm>
          <a:off x="2736056" y="4973241"/>
          <a:ext cx="809625" cy="747713"/>
        </p:xfrm>
        <a:graphic>
          <a:graphicData uri="http://schemas.openxmlformats.org/presentationml/2006/ole">
            <mc:AlternateContent xmlns:mc="http://schemas.openxmlformats.org/markup-compatibility/2006">
              <mc:Choice xmlns:v="urn:schemas-microsoft-com:vml" Requires="v">
                <p:oleObj spid="_x0000_s2105" name="Visio" r:id="rId11" imgW="1027176" imgH="947725" progId="Visio.Drawing.11">
                  <p:embed/>
                </p:oleObj>
              </mc:Choice>
              <mc:Fallback>
                <p:oleObj name="Visio" r:id="rId11" imgW="1027176" imgH="947725" progId="Visio.Drawing.11">
                  <p:embed/>
                  <p:pic>
                    <p:nvPicPr>
                      <p:cNvPr id="16393" name="物件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6056" y="4973241"/>
                        <a:ext cx="80962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4" name="物件 9"/>
          <p:cNvGraphicFramePr>
            <a:graphicFrameLocks noChangeAspect="1"/>
          </p:cNvGraphicFramePr>
          <p:nvPr/>
        </p:nvGraphicFramePr>
        <p:xfrm>
          <a:off x="7110414" y="2605088"/>
          <a:ext cx="540544" cy="686991"/>
        </p:xfrm>
        <a:graphic>
          <a:graphicData uri="http://schemas.openxmlformats.org/presentationml/2006/ole">
            <mc:AlternateContent xmlns:mc="http://schemas.openxmlformats.org/markup-compatibility/2006">
              <mc:Choice xmlns:v="urn:schemas-microsoft-com:vml" Requires="v">
                <p:oleObj spid="_x0000_s2106" name="Visio" r:id="rId12" imgW="760171" imgH="966521" progId="Visio.Drawing.11">
                  <p:embed/>
                </p:oleObj>
              </mc:Choice>
              <mc:Fallback>
                <p:oleObj name="Visio" r:id="rId12" imgW="760171" imgH="966521" progId="Visio.Drawing.11">
                  <p:embed/>
                  <p:pic>
                    <p:nvPicPr>
                      <p:cNvPr id="16394" name="物件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414" y="2605088"/>
                        <a:ext cx="540544" cy="68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5" name="物件 10"/>
          <p:cNvGraphicFramePr>
            <a:graphicFrameLocks noChangeAspect="1"/>
          </p:cNvGraphicFramePr>
          <p:nvPr/>
        </p:nvGraphicFramePr>
        <p:xfrm>
          <a:off x="7013973" y="4248150"/>
          <a:ext cx="540544" cy="686991"/>
        </p:xfrm>
        <a:graphic>
          <a:graphicData uri="http://schemas.openxmlformats.org/presentationml/2006/ole">
            <mc:AlternateContent xmlns:mc="http://schemas.openxmlformats.org/markup-compatibility/2006">
              <mc:Choice xmlns:v="urn:schemas-microsoft-com:vml" Requires="v">
                <p:oleObj spid="_x0000_s2107" name="Visio" r:id="rId13" imgW="760171" imgH="966521" progId="Visio.Drawing.11">
                  <p:embed/>
                </p:oleObj>
              </mc:Choice>
              <mc:Fallback>
                <p:oleObj name="Visio" r:id="rId13" imgW="760171" imgH="966521" progId="Visio.Drawing.11">
                  <p:embed/>
                  <p:pic>
                    <p:nvPicPr>
                      <p:cNvPr id="16395" name="物件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3973" y="4248150"/>
                        <a:ext cx="540544" cy="68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396" name="群組 11"/>
          <p:cNvGrpSpPr>
            <a:grpSpLocks/>
          </p:cNvGrpSpPr>
          <p:nvPr/>
        </p:nvGrpSpPr>
        <p:grpSpPr bwMode="auto">
          <a:xfrm>
            <a:off x="2481264" y="1439466"/>
            <a:ext cx="1151335" cy="747713"/>
            <a:chOff x="559179" y="950318"/>
            <a:chExt cx="1536299" cy="996950"/>
          </a:xfrm>
        </p:grpSpPr>
        <p:graphicFrame>
          <p:nvGraphicFramePr>
            <p:cNvPr id="16424" name="物件 1"/>
            <p:cNvGraphicFramePr>
              <a:graphicFrameLocks noChangeAspect="1"/>
            </p:cNvGraphicFramePr>
            <p:nvPr/>
          </p:nvGraphicFramePr>
          <p:xfrm>
            <a:off x="1014391" y="950318"/>
            <a:ext cx="1081087" cy="996950"/>
          </p:xfrm>
          <a:graphic>
            <a:graphicData uri="http://schemas.openxmlformats.org/presentationml/2006/ole">
              <mc:AlternateContent xmlns:mc="http://schemas.openxmlformats.org/markup-compatibility/2006">
                <mc:Choice xmlns:v="urn:schemas-microsoft-com:vml" Requires="v">
                  <p:oleObj spid="_x0000_s2108" name="Visio" r:id="rId14" imgW="1027176" imgH="947725" progId="Visio.Drawing.11">
                    <p:embed/>
                  </p:oleObj>
                </mc:Choice>
                <mc:Fallback>
                  <p:oleObj name="Visio" r:id="rId14" imgW="1027176" imgH="947725" progId="Visio.Drawing.11">
                    <p:embed/>
                    <p:pic>
                      <p:nvPicPr>
                        <p:cNvPr id="16424" name="物件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391" y="950318"/>
                          <a:ext cx="108108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425" name="Picture 2" descr="D:\國華\圖標\counterstrike2_128.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9179" y="1025595"/>
              <a:ext cx="858043" cy="785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5" name="直線單箭頭接點 114"/>
          <p:cNvCxnSpPr/>
          <p:nvPr/>
        </p:nvCxnSpPr>
        <p:spPr>
          <a:xfrm>
            <a:off x="3124200" y="2164556"/>
            <a:ext cx="0" cy="6000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p:nvPr/>
        </p:nvCxnSpPr>
        <p:spPr>
          <a:xfrm>
            <a:off x="3438525" y="3298031"/>
            <a:ext cx="0" cy="6000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flipV="1">
            <a:off x="3774281" y="3143250"/>
            <a:ext cx="3239691" cy="85725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826670" y="4304111"/>
            <a:ext cx="3078956" cy="416719"/>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V="1">
            <a:off x="2807494" y="3350419"/>
            <a:ext cx="4763" cy="542925"/>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H="1">
            <a:off x="3221831" y="4530330"/>
            <a:ext cx="434579" cy="545306"/>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3656411" y="4530329"/>
            <a:ext cx="3183731" cy="40838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6404" name="文字方塊 126"/>
          <p:cNvSpPr txBox="1">
            <a:spLocks noChangeArrowheads="1"/>
          </p:cNvSpPr>
          <p:nvPr/>
        </p:nvSpPr>
        <p:spPr bwMode="auto">
          <a:xfrm>
            <a:off x="3356373" y="2240756"/>
            <a:ext cx="24737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100" b="1">
                <a:solidFill>
                  <a:srgbClr val="FF0000"/>
                </a:solidFill>
                <a:latin typeface="標楷體" panose="03000509000000000000" pitchFamily="65" charset="-120"/>
                <a:ea typeface="標楷體" panose="03000509000000000000" pitchFamily="65" charset="-120"/>
              </a:rPr>
              <a:t>1</a:t>
            </a:r>
            <a:r>
              <a:rPr lang="zh-TW" altLang="en-US" sz="2100" b="1">
                <a:solidFill>
                  <a:srgbClr val="FF0000"/>
                </a:solidFill>
                <a:latin typeface="標楷體" panose="03000509000000000000" pitchFamily="65" charset="-120"/>
                <a:ea typeface="標楷體" panose="03000509000000000000" pitchFamily="65" charset="-120"/>
              </a:rPr>
              <a:t>、入侵網頁伺服器</a:t>
            </a:r>
          </a:p>
        </p:txBody>
      </p:sp>
      <p:sp>
        <p:nvSpPr>
          <p:cNvPr id="129" name="文字方塊 128"/>
          <p:cNvSpPr txBox="1"/>
          <p:nvPr/>
        </p:nvSpPr>
        <p:spPr>
          <a:xfrm>
            <a:off x="3369470" y="2867025"/>
            <a:ext cx="1531188" cy="41549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zh-TW" altLang="en-US" sz="2100" dirty="0">
                <a:latin typeface="標楷體" panose="03000509000000000000" pitchFamily="65" charset="-120"/>
                <a:ea typeface="標楷體" panose="03000509000000000000" pitchFamily="65" charset="-120"/>
              </a:rPr>
              <a:t>網頁伺服器</a:t>
            </a:r>
          </a:p>
        </p:txBody>
      </p:sp>
      <p:sp>
        <p:nvSpPr>
          <p:cNvPr id="130" name="文字方塊 129"/>
          <p:cNvSpPr txBox="1"/>
          <p:nvPr/>
        </p:nvSpPr>
        <p:spPr>
          <a:xfrm>
            <a:off x="3594498" y="1496616"/>
            <a:ext cx="723275" cy="41549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zh-TW" altLang="en-US" sz="2100" dirty="0">
                <a:latin typeface="標楷體" panose="03000509000000000000" pitchFamily="65" charset="-120"/>
                <a:ea typeface="標楷體" panose="03000509000000000000" pitchFamily="65" charset="-120"/>
              </a:rPr>
              <a:t>駭客</a:t>
            </a:r>
          </a:p>
        </p:txBody>
      </p:sp>
      <p:sp>
        <p:nvSpPr>
          <p:cNvPr id="131" name="文字方塊 130"/>
          <p:cNvSpPr txBox="1"/>
          <p:nvPr/>
        </p:nvSpPr>
        <p:spPr>
          <a:xfrm>
            <a:off x="2266951" y="4165998"/>
            <a:ext cx="2069797" cy="41549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zh-TW" altLang="en-US" sz="2100" dirty="0">
                <a:latin typeface="標楷體" panose="03000509000000000000" pitchFamily="65" charset="-120"/>
                <a:ea typeface="標楷體" panose="03000509000000000000" pitchFamily="65" charset="-120"/>
              </a:rPr>
              <a:t>企業內部使用者</a:t>
            </a:r>
          </a:p>
        </p:txBody>
      </p:sp>
      <p:sp>
        <p:nvSpPr>
          <p:cNvPr id="16408" name="文字方塊 131"/>
          <p:cNvSpPr txBox="1">
            <a:spLocks noChangeArrowheads="1"/>
          </p:cNvSpPr>
          <p:nvPr/>
        </p:nvSpPr>
        <p:spPr bwMode="auto">
          <a:xfrm>
            <a:off x="1244205" y="3298032"/>
            <a:ext cx="100607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100" b="1">
                <a:solidFill>
                  <a:srgbClr val="00B050"/>
                </a:solidFill>
                <a:latin typeface="標楷體" panose="03000509000000000000" pitchFamily="65" charset="-120"/>
                <a:ea typeface="標楷體" panose="03000509000000000000" pitchFamily="65" charset="-120"/>
              </a:rPr>
              <a:t>2</a:t>
            </a:r>
            <a:r>
              <a:rPr lang="zh-TW" altLang="en-US" sz="2100" b="1">
                <a:solidFill>
                  <a:srgbClr val="00B050"/>
                </a:solidFill>
                <a:latin typeface="標楷體" panose="03000509000000000000" pitchFamily="65" charset="-120"/>
                <a:ea typeface="標楷體" panose="03000509000000000000" pitchFamily="65" charset="-120"/>
              </a:rPr>
              <a:t>、使用者瀏覽網頁</a:t>
            </a:r>
          </a:p>
        </p:txBody>
      </p:sp>
      <p:sp>
        <p:nvSpPr>
          <p:cNvPr id="16409" name="文字方塊 132"/>
          <p:cNvSpPr txBox="1">
            <a:spLocks noChangeArrowheads="1"/>
          </p:cNvSpPr>
          <p:nvPr/>
        </p:nvSpPr>
        <p:spPr bwMode="auto">
          <a:xfrm>
            <a:off x="3500439" y="3298032"/>
            <a:ext cx="145613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100" b="1">
                <a:solidFill>
                  <a:srgbClr val="FF0000"/>
                </a:solidFill>
                <a:latin typeface="標楷體" panose="03000509000000000000" pitchFamily="65" charset="-120"/>
                <a:ea typeface="標楷體" panose="03000509000000000000" pitchFamily="65" charset="-120"/>
              </a:rPr>
              <a:t>3</a:t>
            </a:r>
            <a:r>
              <a:rPr lang="zh-TW" altLang="en-US" sz="2100" b="1">
                <a:solidFill>
                  <a:srgbClr val="FF0000"/>
                </a:solidFill>
                <a:latin typeface="標楷體" panose="03000509000000000000" pitchFamily="65" charset="-120"/>
                <a:ea typeface="標楷體" panose="03000509000000000000" pitchFamily="65" charset="-120"/>
              </a:rPr>
              <a:t>、使用者電腦遭惡意程式感染</a:t>
            </a:r>
          </a:p>
        </p:txBody>
      </p:sp>
      <p:sp>
        <p:nvSpPr>
          <p:cNvPr id="138" name="文字方塊 137"/>
          <p:cNvSpPr txBox="1"/>
          <p:nvPr/>
        </p:nvSpPr>
        <p:spPr>
          <a:xfrm>
            <a:off x="2299098" y="5374482"/>
            <a:ext cx="1329928" cy="106182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zh-TW" altLang="en-US" sz="2100" dirty="0">
                <a:latin typeface="標楷體" panose="03000509000000000000" pitchFamily="65" charset="-120"/>
                <a:ea typeface="標楷體" panose="03000509000000000000" pitchFamily="65" charset="-120"/>
              </a:rPr>
              <a:t>企業內部防毒中控伺服器</a:t>
            </a:r>
          </a:p>
        </p:txBody>
      </p:sp>
      <p:sp>
        <p:nvSpPr>
          <p:cNvPr id="139" name="文字方塊 138"/>
          <p:cNvSpPr txBox="1"/>
          <p:nvPr/>
        </p:nvSpPr>
        <p:spPr>
          <a:xfrm>
            <a:off x="6024564" y="1764507"/>
            <a:ext cx="1760935" cy="170816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zh-TW" altLang="en-US" sz="2100" dirty="0">
                <a:latin typeface="標楷體" panose="03000509000000000000" pitchFamily="65" charset="-120"/>
                <a:ea typeface="標楷體" panose="03000509000000000000" pitchFamily="65" charset="-120"/>
              </a:rPr>
              <a:t>第一波攻擊使用操控伺服器，</a:t>
            </a:r>
            <a:r>
              <a:rPr lang="en-US" altLang="zh-TW" sz="2100" dirty="0">
                <a:latin typeface="標楷體" panose="03000509000000000000" pitchFamily="65" charset="-120"/>
                <a:ea typeface="標楷體" panose="03000509000000000000" pitchFamily="65" charset="-120"/>
              </a:rPr>
              <a:t>34</a:t>
            </a:r>
            <a:r>
              <a:rPr lang="zh-TW" altLang="en-US" sz="2100" dirty="0">
                <a:latin typeface="標楷體" panose="03000509000000000000" pitchFamily="65" charset="-120"/>
                <a:ea typeface="標楷體" panose="03000509000000000000" pitchFamily="65" charset="-120"/>
              </a:rPr>
              <a:t>台在韓國，</a:t>
            </a:r>
            <a:r>
              <a:rPr lang="en-US" altLang="zh-TW" sz="2100" dirty="0">
                <a:latin typeface="標楷體" panose="03000509000000000000" pitchFamily="65" charset="-120"/>
                <a:ea typeface="標楷體" panose="03000509000000000000" pitchFamily="65" charset="-120"/>
              </a:rPr>
              <a:t>4</a:t>
            </a:r>
            <a:r>
              <a:rPr lang="zh-TW" altLang="en-US" sz="2100" dirty="0">
                <a:latin typeface="標楷體" panose="03000509000000000000" pitchFamily="65" charset="-120"/>
                <a:ea typeface="標楷體" panose="03000509000000000000" pitchFamily="65" charset="-120"/>
              </a:rPr>
              <a:t>台海外</a:t>
            </a:r>
          </a:p>
        </p:txBody>
      </p:sp>
      <p:sp>
        <p:nvSpPr>
          <p:cNvPr id="142" name="文字方塊 141"/>
          <p:cNvSpPr txBox="1"/>
          <p:nvPr/>
        </p:nvSpPr>
        <p:spPr>
          <a:xfrm>
            <a:off x="6024564" y="5028011"/>
            <a:ext cx="1760935" cy="170816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zh-TW" altLang="en-US" sz="2100" dirty="0">
                <a:latin typeface="標楷體" panose="03000509000000000000" pitchFamily="65" charset="-120"/>
                <a:ea typeface="標楷體" panose="03000509000000000000" pitchFamily="65" charset="-120"/>
              </a:rPr>
              <a:t>第二波攻擊使用操控伺服器，</a:t>
            </a:r>
            <a:r>
              <a:rPr lang="en-US" altLang="zh-TW" sz="2100" dirty="0">
                <a:latin typeface="標楷體" panose="03000509000000000000" pitchFamily="65" charset="-120"/>
                <a:ea typeface="標楷體" panose="03000509000000000000" pitchFamily="65" charset="-120"/>
              </a:rPr>
              <a:t>3</a:t>
            </a:r>
            <a:r>
              <a:rPr lang="zh-TW" altLang="en-US" sz="2100" dirty="0">
                <a:latin typeface="標楷體" panose="03000509000000000000" pitchFamily="65" charset="-120"/>
                <a:ea typeface="標楷體" panose="03000509000000000000" pitchFamily="65" charset="-120"/>
              </a:rPr>
              <a:t>台在韓國，</a:t>
            </a:r>
            <a:r>
              <a:rPr lang="en-US" altLang="zh-TW" sz="2100" dirty="0">
                <a:latin typeface="標楷體" panose="03000509000000000000" pitchFamily="65" charset="-120"/>
                <a:ea typeface="標楷體" panose="03000509000000000000" pitchFamily="65" charset="-120"/>
              </a:rPr>
              <a:t>15</a:t>
            </a:r>
            <a:r>
              <a:rPr lang="zh-TW" altLang="en-US" sz="2100" dirty="0">
                <a:latin typeface="標楷體" panose="03000509000000000000" pitchFamily="65" charset="-120"/>
                <a:ea typeface="標楷體" panose="03000509000000000000" pitchFamily="65" charset="-120"/>
              </a:rPr>
              <a:t>台海外</a:t>
            </a:r>
          </a:p>
        </p:txBody>
      </p:sp>
      <p:sp>
        <p:nvSpPr>
          <p:cNvPr id="16413" name="文字方塊 142"/>
          <p:cNvSpPr txBox="1">
            <a:spLocks noChangeArrowheads="1"/>
          </p:cNvSpPr>
          <p:nvPr/>
        </p:nvSpPr>
        <p:spPr bwMode="auto">
          <a:xfrm>
            <a:off x="5168504" y="2682480"/>
            <a:ext cx="1456134"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100" b="1">
                <a:solidFill>
                  <a:srgbClr val="FF0000"/>
                </a:solidFill>
                <a:latin typeface="標楷體" panose="03000509000000000000" pitchFamily="65" charset="-120"/>
                <a:ea typeface="標楷體" panose="03000509000000000000" pitchFamily="65" charset="-120"/>
              </a:rPr>
              <a:t>4</a:t>
            </a:r>
            <a:r>
              <a:rPr lang="zh-TW" altLang="en-US" sz="2100" b="1">
                <a:solidFill>
                  <a:srgbClr val="FF0000"/>
                </a:solidFill>
                <a:latin typeface="標楷體" panose="03000509000000000000" pitchFamily="65" charset="-120"/>
                <a:ea typeface="標楷體" panose="03000509000000000000" pitchFamily="65" charset="-120"/>
              </a:rPr>
              <a:t>、連結第一波攻擊用伺服器，外洩企業資訊</a:t>
            </a:r>
          </a:p>
        </p:txBody>
      </p:sp>
      <p:cxnSp>
        <p:nvCxnSpPr>
          <p:cNvPr id="144" name="直線單箭頭接點 143"/>
          <p:cNvCxnSpPr/>
          <p:nvPr/>
        </p:nvCxnSpPr>
        <p:spPr>
          <a:xfrm flipH="1">
            <a:off x="3870722" y="3317081"/>
            <a:ext cx="3156347" cy="848916"/>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415" name="文字方塊 147"/>
          <p:cNvSpPr txBox="1">
            <a:spLocks noChangeArrowheads="1"/>
          </p:cNvSpPr>
          <p:nvPr/>
        </p:nvSpPr>
        <p:spPr bwMode="auto">
          <a:xfrm>
            <a:off x="5920980" y="3551635"/>
            <a:ext cx="1864519"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100" b="1">
                <a:solidFill>
                  <a:srgbClr val="00B050"/>
                </a:solidFill>
                <a:latin typeface="標楷體" panose="03000509000000000000" pitchFamily="65" charset="-120"/>
                <a:ea typeface="標楷體" panose="03000509000000000000" pitchFamily="65" charset="-120"/>
              </a:rPr>
              <a:t>5</a:t>
            </a:r>
            <a:r>
              <a:rPr lang="zh-TW" altLang="en-US" sz="2100" b="1">
                <a:solidFill>
                  <a:srgbClr val="00B050"/>
                </a:solidFill>
                <a:latin typeface="標楷體" panose="03000509000000000000" pitchFamily="65" charset="-120"/>
                <a:ea typeface="標楷體" panose="03000509000000000000" pitchFamily="65" charset="-120"/>
              </a:rPr>
              <a:t>、下載更多惡意程式並尋找弱點</a:t>
            </a:r>
          </a:p>
        </p:txBody>
      </p:sp>
      <p:sp>
        <p:nvSpPr>
          <p:cNvPr id="16416" name="文字方塊 148"/>
          <p:cNvSpPr txBox="1">
            <a:spLocks noChangeArrowheads="1"/>
          </p:cNvSpPr>
          <p:nvPr/>
        </p:nvSpPr>
        <p:spPr bwMode="auto">
          <a:xfrm>
            <a:off x="4895851" y="4000501"/>
            <a:ext cx="1454944"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100" b="1">
                <a:solidFill>
                  <a:srgbClr val="FF0000"/>
                </a:solidFill>
                <a:latin typeface="標楷體" panose="03000509000000000000" pitchFamily="65" charset="-120"/>
                <a:ea typeface="標楷體" panose="03000509000000000000" pitchFamily="65" charset="-120"/>
              </a:rPr>
              <a:t>6</a:t>
            </a:r>
            <a:r>
              <a:rPr lang="zh-TW" altLang="en-US" sz="2100" b="1">
                <a:solidFill>
                  <a:srgbClr val="FF0000"/>
                </a:solidFill>
                <a:latin typeface="標楷體" panose="03000509000000000000" pitchFamily="65" charset="-120"/>
                <a:ea typeface="標楷體" panose="03000509000000000000" pitchFamily="65" charset="-120"/>
              </a:rPr>
              <a:t>、連結第二波攻擊用伺服器</a:t>
            </a:r>
          </a:p>
        </p:txBody>
      </p:sp>
      <p:sp>
        <p:nvSpPr>
          <p:cNvPr id="16417" name="文字方塊 149"/>
          <p:cNvSpPr txBox="1">
            <a:spLocks noChangeArrowheads="1"/>
          </p:cNvSpPr>
          <p:nvPr/>
        </p:nvSpPr>
        <p:spPr bwMode="auto">
          <a:xfrm>
            <a:off x="3963592" y="4807744"/>
            <a:ext cx="1864519"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100" b="1">
                <a:solidFill>
                  <a:srgbClr val="00B050"/>
                </a:solidFill>
                <a:latin typeface="標楷體" panose="03000509000000000000" pitchFamily="65" charset="-120"/>
                <a:ea typeface="標楷體" panose="03000509000000000000" pitchFamily="65" charset="-120"/>
              </a:rPr>
              <a:t>7</a:t>
            </a:r>
            <a:r>
              <a:rPr lang="zh-TW" altLang="en-US" sz="2100" b="1">
                <a:solidFill>
                  <a:srgbClr val="00B050"/>
                </a:solidFill>
                <a:latin typeface="標楷體" panose="03000509000000000000" pitchFamily="65" charset="-120"/>
                <a:ea typeface="標楷體" panose="03000509000000000000" pitchFamily="65" charset="-120"/>
              </a:rPr>
              <a:t>、利用企業內部防毒中控伺服器的漏洞將更新檔置換成惡意程式</a:t>
            </a:r>
          </a:p>
        </p:txBody>
      </p:sp>
      <p:pic>
        <p:nvPicPr>
          <p:cNvPr id="16418" name="Picture 6" descr="D:\國華\圖標\Administrato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87055" y="4137423"/>
            <a:ext cx="464344" cy="46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419" name="物件 9"/>
          <p:cNvGraphicFramePr>
            <a:graphicFrameLocks noChangeAspect="1"/>
          </p:cNvGraphicFramePr>
          <p:nvPr/>
        </p:nvGraphicFramePr>
        <p:xfrm>
          <a:off x="1437086" y="4173142"/>
          <a:ext cx="688181" cy="634603"/>
        </p:xfrm>
        <a:graphic>
          <a:graphicData uri="http://schemas.openxmlformats.org/presentationml/2006/ole">
            <mc:AlternateContent xmlns:mc="http://schemas.openxmlformats.org/markup-compatibility/2006">
              <mc:Choice xmlns:v="urn:schemas-microsoft-com:vml" Requires="v">
                <p:oleObj spid="_x0000_s2109" name="Visio" r:id="rId17" imgW="1027176" imgH="947725" progId="Visio.Drawing.11">
                  <p:embed/>
                </p:oleObj>
              </mc:Choice>
              <mc:Fallback>
                <p:oleObj name="Visio" r:id="rId17" imgW="1027176" imgH="947725" progId="Visio.Drawing.11">
                  <p:embed/>
                  <p:pic>
                    <p:nvPicPr>
                      <p:cNvPr id="16419" name="物件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7086" y="4173142"/>
                        <a:ext cx="688181" cy="63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17" name="直線單箭頭接點 116"/>
          <p:cNvCxnSpPr/>
          <p:nvPr/>
        </p:nvCxnSpPr>
        <p:spPr>
          <a:xfrm flipH="1" flipV="1">
            <a:off x="1925241" y="4807745"/>
            <a:ext cx="556022" cy="48458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421" name="文字方塊 158"/>
          <p:cNvSpPr txBox="1">
            <a:spLocks noChangeArrowheads="1"/>
          </p:cNvSpPr>
          <p:nvPr/>
        </p:nvSpPr>
        <p:spPr bwMode="auto">
          <a:xfrm>
            <a:off x="1262063" y="4888708"/>
            <a:ext cx="88701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100" b="1">
                <a:solidFill>
                  <a:srgbClr val="FF0000"/>
                </a:solidFill>
                <a:latin typeface="標楷體" panose="03000509000000000000" pitchFamily="65" charset="-120"/>
                <a:ea typeface="標楷體" panose="03000509000000000000" pitchFamily="65" charset="-120"/>
              </a:rPr>
              <a:t>8</a:t>
            </a:r>
            <a:r>
              <a:rPr lang="zh-TW" altLang="en-US" sz="2100" b="1">
                <a:solidFill>
                  <a:srgbClr val="FF0000"/>
                </a:solidFill>
                <a:latin typeface="標楷體" panose="03000509000000000000" pitchFamily="65" charset="-120"/>
                <a:ea typeface="標楷體" panose="03000509000000000000" pitchFamily="65" charset="-120"/>
              </a:rPr>
              <a:t>、更新檔派送一般使用者</a:t>
            </a:r>
          </a:p>
        </p:txBody>
      </p:sp>
      <p:sp>
        <p:nvSpPr>
          <p:cNvPr id="43" name="文字方塊 6"/>
          <p:cNvSpPr txBox="1">
            <a:spLocks noChangeArrowheads="1"/>
          </p:cNvSpPr>
          <p:nvPr/>
        </p:nvSpPr>
        <p:spPr bwMode="auto">
          <a:xfrm>
            <a:off x="2016956" y="380564"/>
            <a:ext cx="536116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fontAlgn="base">
              <a:spcBef>
                <a:spcPct val="0"/>
              </a:spcBef>
              <a:spcAft>
                <a:spcPct val="0"/>
              </a:spcAft>
              <a:defRPr kumimoji="1">
                <a:solidFill>
                  <a:schemeClr val="tx1"/>
                </a:solidFill>
                <a:latin typeface="Arial" pitchFamily="34" charset="0"/>
                <a:ea typeface="新細明體" pitchFamily="18" charset="-120"/>
              </a:defRPr>
            </a:lvl6pPr>
            <a:lvl7pPr marL="2971800" indent="-228600" fontAlgn="base">
              <a:spcBef>
                <a:spcPct val="0"/>
              </a:spcBef>
              <a:spcAft>
                <a:spcPct val="0"/>
              </a:spcAft>
              <a:defRPr kumimoji="1">
                <a:solidFill>
                  <a:schemeClr val="tx1"/>
                </a:solidFill>
                <a:latin typeface="Arial" pitchFamily="34" charset="0"/>
                <a:ea typeface="新細明體" pitchFamily="18" charset="-120"/>
              </a:defRPr>
            </a:lvl7pPr>
            <a:lvl8pPr marL="3429000" indent="-228600" fontAlgn="base">
              <a:spcBef>
                <a:spcPct val="0"/>
              </a:spcBef>
              <a:spcAft>
                <a:spcPct val="0"/>
              </a:spcAft>
              <a:defRPr kumimoji="1">
                <a:solidFill>
                  <a:schemeClr val="tx1"/>
                </a:solidFill>
                <a:latin typeface="Arial" pitchFamily="34" charset="0"/>
                <a:ea typeface="新細明體" pitchFamily="18" charset="-120"/>
              </a:defRPr>
            </a:lvl8pPr>
            <a:lvl9pPr marL="3886200" indent="-228600" fontAlgn="base">
              <a:spcBef>
                <a:spcPct val="0"/>
              </a:spcBef>
              <a:spcAft>
                <a:spcPct val="0"/>
              </a:spcAft>
              <a:defRPr kumimoji="1">
                <a:solidFill>
                  <a:schemeClr val="tx1"/>
                </a:solidFill>
                <a:latin typeface="Arial" pitchFamily="34" charset="0"/>
                <a:ea typeface="新細明體" pitchFamily="18" charset="-120"/>
              </a:defRPr>
            </a:lvl9pPr>
          </a:lstStyle>
          <a:p>
            <a:pPr algn="ctr" defTabSz="342900">
              <a:defRPr/>
            </a:pPr>
            <a:r>
              <a:rPr lang="zh-TW" altLang="en-US" sz="3300" cap="all" dirty="0">
                <a:ln w="3175" cmpd="sng">
                  <a:noFill/>
                </a:ln>
                <a:latin typeface="標楷體" pitchFamily="65" charset="-120"/>
                <a:ea typeface="標楷體" pitchFamily="65" charset="-120"/>
                <a:cs typeface="+mj-cs"/>
              </a:rPr>
              <a:t>韓國黑暗日</a:t>
            </a:r>
            <a:r>
              <a:rPr lang="en-US" altLang="zh-TW" sz="3300" cap="all" dirty="0">
                <a:ln w="3175" cmpd="sng">
                  <a:noFill/>
                </a:ln>
                <a:latin typeface="標楷體" pitchFamily="65" charset="-120"/>
                <a:ea typeface="標楷體" pitchFamily="65" charset="-120"/>
                <a:cs typeface="+mj-cs"/>
              </a:rPr>
              <a:t>Dark Korea</a:t>
            </a:r>
            <a:endParaRPr kumimoji="0" lang="en-US" altLang="zh-TW" sz="2700" b="1" spc="38" dirty="0">
              <a:ln w="11430">
                <a:solidFill>
                  <a:schemeClr val="bg1"/>
                </a:solidFill>
              </a:ln>
              <a:gradFill>
                <a:gsLst>
                  <a:gs pos="25000">
                    <a:schemeClr val="accent2">
                      <a:satMod val="155000"/>
                    </a:schemeClr>
                  </a:gs>
                  <a:gs pos="100000">
                    <a:schemeClr val="accent2">
                      <a:shade val="45000"/>
                      <a:satMod val="165000"/>
                    </a:schemeClr>
                  </a:gs>
                </a:gsLst>
                <a:lin ang="5400000"/>
              </a:gradFill>
              <a:latin typeface="標楷體" pitchFamily="65" charset="-120"/>
              <a:ea typeface="標楷體" pitchFamily="65" charset="-120"/>
            </a:endParaRPr>
          </a:p>
        </p:txBody>
      </p:sp>
      <p:sp>
        <p:nvSpPr>
          <p:cNvPr id="16423" name="投影片編號版面配置區 1"/>
          <p:cNvSpPr>
            <a:spLocks noGrp="1"/>
          </p:cNvSpPr>
          <p:nvPr>
            <p:ph type="sldNum" sz="quarter" idx="4294967295"/>
          </p:nvPr>
        </p:nvSpPr>
        <p:spPr>
          <a:xfrm>
            <a:off x="6057900" y="5772150"/>
            <a:ext cx="1600200" cy="357188"/>
          </a:xfrm>
          <a:noFill/>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557213" indent="-214313" eaLnBrk="0" hangingPunct="0">
              <a:defRPr kumimoji="1">
                <a:solidFill>
                  <a:schemeClr val="tx1"/>
                </a:solidFill>
                <a:latin typeface="Arial" panose="020B0604020202020204" pitchFamily="34" charset="0"/>
                <a:ea typeface="新細明體" panose="02020500000000000000" pitchFamily="18" charset="-120"/>
              </a:defRPr>
            </a:lvl2pPr>
            <a:lvl3pPr marL="857250" indent="-171450" eaLnBrk="0" hangingPunct="0">
              <a:defRPr kumimoji="1">
                <a:solidFill>
                  <a:schemeClr val="tx1"/>
                </a:solidFill>
                <a:latin typeface="Arial" panose="020B0604020202020204" pitchFamily="34" charset="0"/>
                <a:ea typeface="新細明體" panose="02020500000000000000" pitchFamily="18" charset="-120"/>
              </a:defRPr>
            </a:lvl3pPr>
            <a:lvl4pPr marL="1200150" indent="-171450" eaLnBrk="0" hangingPunct="0">
              <a:defRPr kumimoji="1">
                <a:solidFill>
                  <a:schemeClr val="tx1"/>
                </a:solidFill>
                <a:latin typeface="Arial" panose="020B0604020202020204" pitchFamily="34" charset="0"/>
                <a:ea typeface="新細明體" panose="02020500000000000000" pitchFamily="18" charset="-120"/>
              </a:defRPr>
            </a:lvl4pPr>
            <a:lvl5pPr marL="1543050" indent="-171450" eaLnBrk="0" hangingPunct="0">
              <a:defRPr kumimoji="1">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2E8C5875-5331-4851-9D9B-7724A3FCE4A5}" type="slidenum">
              <a:rPr lang="en-US" altLang="zh-TW"/>
              <a:pPr eaLnBrk="1" hangingPunct="1"/>
              <a:t>31</a:t>
            </a:fld>
            <a:endParaRPr lang="en-US" altLang="zh-TW"/>
          </a:p>
        </p:txBody>
      </p:sp>
    </p:spTree>
    <p:extLst>
      <p:ext uri="{BB962C8B-B14F-4D97-AF65-F5344CB8AC3E}">
        <p14:creationId xmlns:p14="http://schemas.microsoft.com/office/powerpoint/2010/main" val="36955352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522" y="3725466"/>
            <a:ext cx="1276350" cy="446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363" name="群組 94"/>
          <p:cNvGrpSpPr>
            <a:grpSpLocks/>
          </p:cNvGrpSpPr>
          <p:nvPr/>
        </p:nvGrpSpPr>
        <p:grpSpPr bwMode="auto">
          <a:xfrm>
            <a:off x="4213622" y="3144442"/>
            <a:ext cx="1770459" cy="329803"/>
            <a:chOff x="4093840" y="3049361"/>
            <a:chExt cx="2361542" cy="439805"/>
          </a:xfrm>
        </p:grpSpPr>
        <p:cxnSp>
          <p:nvCxnSpPr>
            <p:cNvPr id="72" name="直線單箭頭接點 71"/>
            <p:cNvCxnSpPr>
              <a:stCxn id="15441" idx="3"/>
              <a:endCxn id="15439" idx="1"/>
            </p:cNvCxnSpPr>
            <p:nvPr/>
          </p:nvCxnSpPr>
          <p:spPr>
            <a:xfrm flipV="1">
              <a:off x="4093840" y="3433595"/>
              <a:ext cx="2361542" cy="55571"/>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448" name="文字方塊 120"/>
            <p:cNvSpPr txBox="1">
              <a:spLocks noChangeArrowheads="1"/>
            </p:cNvSpPr>
            <p:nvPr/>
          </p:nvSpPr>
          <p:spPr bwMode="auto">
            <a:xfrm>
              <a:off x="5033892" y="3049361"/>
              <a:ext cx="1323960"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分行網路專線</a:t>
              </a:r>
            </a:p>
          </p:txBody>
        </p:sp>
      </p:grpSp>
      <p:cxnSp>
        <p:nvCxnSpPr>
          <p:cNvPr id="64" name="直線單箭頭接點 63"/>
          <p:cNvCxnSpPr>
            <a:endCxn id="15443" idx="1"/>
          </p:cNvCxnSpPr>
          <p:nvPr/>
        </p:nvCxnSpPr>
        <p:spPr>
          <a:xfrm>
            <a:off x="1685925" y="2168128"/>
            <a:ext cx="728663" cy="1289447"/>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5365"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529" y="5283994"/>
            <a:ext cx="152400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6"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1" y="2345531"/>
            <a:ext cx="1140619" cy="490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7"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005" y="2345532"/>
            <a:ext cx="935831" cy="521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368" name="群組 8"/>
          <p:cNvGrpSpPr>
            <a:grpSpLocks/>
          </p:cNvGrpSpPr>
          <p:nvPr/>
        </p:nvGrpSpPr>
        <p:grpSpPr bwMode="auto">
          <a:xfrm>
            <a:off x="4957761" y="1813321"/>
            <a:ext cx="1261884" cy="627787"/>
            <a:chOff x="5706319" y="1541133"/>
            <a:chExt cx="1682636" cy="836567"/>
          </a:xfrm>
        </p:grpSpPr>
        <p:pic>
          <p:nvPicPr>
            <p:cNvPr id="15445" name="Picture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4836" y="1541133"/>
              <a:ext cx="42862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446" name="文字方塊 45"/>
            <p:cNvSpPr txBox="1">
              <a:spLocks noChangeArrowheads="1"/>
            </p:cNvSpPr>
            <p:nvPr/>
          </p:nvSpPr>
          <p:spPr bwMode="auto">
            <a:xfrm>
              <a:off x="5706319" y="2039341"/>
              <a:ext cx="1682636" cy="33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其他台灣感染主機</a:t>
              </a:r>
            </a:p>
          </p:txBody>
        </p:sp>
      </p:grpSp>
      <p:grpSp>
        <p:nvGrpSpPr>
          <p:cNvPr id="15369" name="群組 5"/>
          <p:cNvGrpSpPr>
            <a:grpSpLocks/>
          </p:cNvGrpSpPr>
          <p:nvPr/>
        </p:nvGrpSpPr>
        <p:grpSpPr bwMode="auto">
          <a:xfrm>
            <a:off x="2349104" y="3132535"/>
            <a:ext cx="865584" cy="942046"/>
            <a:chOff x="1460302" y="2899503"/>
            <a:chExt cx="1154162" cy="1254980"/>
          </a:xfrm>
        </p:grpSpPr>
        <p:pic>
          <p:nvPicPr>
            <p:cNvPr id="15443" name="Picture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2899503"/>
              <a:ext cx="1066800"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444" name="文字方塊 46"/>
            <p:cNvSpPr txBox="1">
              <a:spLocks noChangeArrowheads="1"/>
            </p:cNvSpPr>
            <p:nvPr/>
          </p:nvSpPr>
          <p:spPr bwMode="auto">
            <a:xfrm>
              <a:off x="1460302" y="3816220"/>
              <a:ext cx="1143952" cy="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倫敦分行</a:t>
              </a:r>
              <a:r>
                <a:rPr lang="en-US" altLang="zh-TW" sz="1050">
                  <a:latin typeface="標楷體" panose="03000509000000000000" pitchFamily="65" charset="-120"/>
                  <a:ea typeface="標楷體" panose="03000509000000000000" pitchFamily="65" charset="-120"/>
                </a:rPr>
                <a:t>PC</a:t>
              </a:r>
              <a:endParaRPr lang="zh-TW" altLang="en-US" sz="1050">
                <a:latin typeface="標楷體" panose="03000509000000000000" pitchFamily="65" charset="-120"/>
                <a:ea typeface="標楷體" panose="03000509000000000000" pitchFamily="65" charset="-120"/>
              </a:endParaRPr>
            </a:p>
          </p:txBody>
        </p:sp>
      </p:grpSp>
      <p:grpSp>
        <p:nvGrpSpPr>
          <p:cNvPr id="15370" name="群組 6"/>
          <p:cNvGrpSpPr>
            <a:grpSpLocks/>
          </p:cNvGrpSpPr>
          <p:nvPr/>
        </p:nvGrpSpPr>
        <p:grpSpPr bwMode="auto">
          <a:xfrm>
            <a:off x="3739755" y="3213496"/>
            <a:ext cx="992579" cy="988603"/>
            <a:chOff x="3193172" y="3081338"/>
            <a:chExt cx="1323252" cy="1317879"/>
          </a:xfrm>
        </p:grpSpPr>
        <p:pic>
          <p:nvPicPr>
            <p:cNvPr id="15441" name="Picture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7864" y="3081338"/>
              <a:ext cx="4762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442" name="文字方塊 47"/>
            <p:cNvSpPr txBox="1">
              <a:spLocks noChangeArrowheads="1"/>
            </p:cNvSpPr>
            <p:nvPr/>
          </p:nvSpPr>
          <p:spPr bwMode="auto">
            <a:xfrm>
              <a:off x="3193172" y="3845328"/>
              <a:ext cx="1323252"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倫敦分行</a:t>
              </a:r>
              <a:endParaRPr lang="en-US" altLang="zh-TW" sz="1050">
                <a:latin typeface="標楷體" panose="03000509000000000000" pitchFamily="65" charset="-120"/>
                <a:ea typeface="標楷體" panose="03000509000000000000" pitchFamily="65" charset="-120"/>
              </a:endParaRPr>
            </a:p>
            <a:p>
              <a:pPr eaLnBrk="1" hangingPunct="1"/>
              <a:r>
                <a:rPr lang="zh-TW" altLang="en-US" sz="1050">
                  <a:latin typeface="標楷體" panose="03000509000000000000" pitchFamily="65" charset="-120"/>
                  <a:ea typeface="標楷體" panose="03000509000000000000" pitchFamily="65" charset="-120"/>
                </a:rPr>
                <a:t>錄音系統主機</a:t>
              </a:r>
            </a:p>
          </p:txBody>
        </p:sp>
      </p:grpSp>
      <p:grpSp>
        <p:nvGrpSpPr>
          <p:cNvPr id="15371" name="群組 7"/>
          <p:cNvGrpSpPr>
            <a:grpSpLocks/>
          </p:cNvGrpSpPr>
          <p:nvPr/>
        </p:nvGrpSpPr>
        <p:grpSpPr bwMode="auto">
          <a:xfrm>
            <a:off x="5880497" y="3271840"/>
            <a:ext cx="857927" cy="534303"/>
            <a:chOff x="4577569" y="3214688"/>
            <a:chExt cx="1143558" cy="713766"/>
          </a:xfrm>
        </p:grpSpPr>
        <p:pic>
          <p:nvPicPr>
            <p:cNvPr id="15439" name="Picture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6016" y="3214688"/>
              <a:ext cx="73342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440" name="文字方塊 48"/>
            <p:cNvSpPr txBox="1">
              <a:spLocks noChangeArrowheads="1"/>
            </p:cNvSpPr>
            <p:nvPr/>
          </p:nvSpPr>
          <p:spPr bwMode="auto">
            <a:xfrm>
              <a:off x="4577569" y="3589252"/>
              <a:ext cx="1143558" cy="33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總行路由器</a:t>
              </a:r>
            </a:p>
          </p:txBody>
        </p:sp>
      </p:grpSp>
      <p:grpSp>
        <p:nvGrpSpPr>
          <p:cNvPr id="15372" name="群組 12"/>
          <p:cNvGrpSpPr>
            <a:grpSpLocks/>
          </p:cNvGrpSpPr>
          <p:nvPr/>
        </p:nvGrpSpPr>
        <p:grpSpPr bwMode="auto">
          <a:xfrm>
            <a:off x="5860258" y="5051825"/>
            <a:ext cx="992579" cy="863362"/>
            <a:chOff x="4258095" y="4983172"/>
            <a:chExt cx="1323251" cy="1150265"/>
          </a:xfrm>
        </p:grpSpPr>
        <p:pic>
          <p:nvPicPr>
            <p:cNvPr id="15437" name="Picture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2093" y="4983172"/>
              <a:ext cx="4286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438" name="文字方塊 49"/>
            <p:cNvSpPr txBox="1">
              <a:spLocks noChangeArrowheads="1"/>
            </p:cNvSpPr>
            <p:nvPr/>
          </p:nvSpPr>
          <p:spPr bwMode="auto">
            <a:xfrm>
              <a:off x="4258095" y="5579865"/>
              <a:ext cx="1323251" cy="55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1050">
                  <a:latin typeface="標楷體" panose="03000509000000000000" pitchFamily="65" charset="-120"/>
                  <a:ea typeface="標楷體" panose="03000509000000000000" pitchFamily="65" charset="-120"/>
                </a:rPr>
                <a:t>Server farm </a:t>
              </a:r>
            </a:p>
            <a:p>
              <a:pPr eaLnBrk="1" hangingPunct="1"/>
              <a:r>
                <a:rPr lang="zh-TW" altLang="en-US" sz="1050">
                  <a:latin typeface="標楷體" panose="03000509000000000000" pitchFamily="65" charset="-120"/>
                  <a:ea typeface="標楷體" panose="03000509000000000000" pitchFamily="65" charset="-120"/>
                </a:rPr>
                <a:t>防火牆</a:t>
              </a:r>
            </a:p>
          </p:txBody>
        </p:sp>
      </p:grpSp>
      <p:grpSp>
        <p:nvGrpSpPr>
          <p:cNvPr id="15373" name="群組 11"/>
          <p:cNvGrpSpPr>
            <a:grpSpLocks/>
          </p:cNvGrpSpPr>
          <p:nvPr/>
        </p:nvGrpSpPr>
        <p:grpSpPr bwMode="auto">
          <a:xfrm>
            <a:off x="2850358" y="5004197"/>
            <a:ext cx="792956" cy="996848"/>
            <a:chOff x="5331874" y="5229200"/>
            <a:chExt cx="1057275" cy="1328175"/>
          </a:xfrm>
        </p:grpSpPr>
        <p:pic>
          <p:nvPicPr>
            <p:cNvPr id="15435" name="Picture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1874" y="5229200"/>
              <a:ext cx="1057275"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436" name="文字方塊 50"/>
            <p:cNvSpPr txBox="1">
              <a:spLocks noChangeArrowheads="1"/>
            </p:cNvSpPr>
            <p:nvPr/>
          </p:nvSpPr>
          <p:spPr bwMode="auto">
            <a:xfrm>
              <a:off x="5331874" y="6219064"/>
              <a:ext cx="1054135" cy="338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受駭</a:t>
              </a:r>
              <a:r>
                <a:rPr lang="en-US" altLang="zh-TW" sz="1050">
                  <a:latin typeface="標楷體" panose="03000509000000000000" pitchFamily="65" charset="-120"/>
                  <a:ea typeface="標楷體" panose="03000509000000000000" pitchFamily="65" charset="-120"/>
                </a:rPr>
                <a:t>ATM</a:t>
              </a:r>
              <a:r>
                <a:rPr lang="zh-TW" altLang="en-US" sz="1050">
                  <a:latin typeface="標楷體" panose="03000509000000000000" pitchFamily="65" charset="-120"/>
                  <a:ea typeface="標楷體" panose="03000509000000000000" pitchFamily="65" charset="-120"/>
                </a:rPr>
                <a:t>群</a:t>
              </a:r>
            </a:p>
          </p:txBody>
        </p:sp>
      </p:grpSp>
      <p:grpSp>
        <p:nvGrpSpPr>
          <p:cNvPr id="15374" name="群組 10"/>
          <p:cNvGrpSpPr>
            <a:grpSpLocks/>
          </p:cNvGrpSpPr>
          <p:nvPr/>
        </p:nvGrpSpPr>
        <p:grpSpPr bwMode="auto">
          <a:xfrm>
            <a:off x="7046122" y="5205411"/>
            <a:ext cx="992579" cy="724345"/>
            <a:chOff x="6960072" y="4685109"/>
            <a:chExt cx="1323251" cy="965752"/>
          </a:xfrm>
        </p:grpSpPr>
        <p:pic>
          <p:nvPicPr>
            <p:cNvPr id="15433"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35861" y="4685109"/>
              <a:ext cx="6000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434" name="文字方塊 51"/>
            <p:cNvSpPr txBox="1">
              <a:spLocks noChangeArrowheads="1"/>
            </p:cNvSpPr>
            <p:nvPr/>
          </p:nvSpPr>
          <p:spPr bwMode="auto">
            <a:xfrm>
              <a:off x="6960072" y="5096887"/>
              <a:ext cx="1323251" cy="55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分散式</a:t>
              </a:r>
              <a:r>
                <a:rPr lang="en-US" altLang="zh-TW" sz="1050">
                  <a:latin typeface="標楷體" panose="03000509000000000000" pitchFamily="65" charset="-120"/>
                  <a:ea typeface="標楷體" panose="03000509000000000000" pitchFamily="65" charset="-120"/>
                </a:rPr>
                <a:t>DMS</a:t>
              </a:r>
              <a:r>
                <a:rPr lang="zh-TW" altLang="en-US" sz="1050">
                  <a:latin typeface="標楷體" panose="03000509000000000000" pitchFamily="65" charset="-120"/>
                  <a:ea typeface="標楷體" panose="03000509000000000000" pitchFamily="65" charset="-120"/>
                </a:rPr>
                <a:t>派</a:t>
              </a:r>
              <a:endParaRPr lang="en-US" altLang="zh-TW" sz="1050">
                <a:latin typeface="標楷體" panose="03000509000000000000" pitchFamily="65" charset="-120"/>
                <a:ea typeface="標楷體" panose="03000509000000000000" pitchFamily="65" charset="-120"/>
              </a:endParaRPr>
            </a:p>
            <a:p>
              <a:pPr eaLnBrk="1" hangingPunct="1"/>
              <a:r>
                <a:rPr lang="zh-TW" altLang="en-US" sz="1050">
                  <a:latin typeface="標楷體" panose="03000509000000000000" pitchFamily="65" charset="-120"/>
                  <a:ea typeface="標楷體" panose="03000509000000000000" pitchFamily="65" charset="-120"/>
                </a:rPr>
                <a:t>送閘道伺服器</a:t>
              </a:r>
            </a:p>
          </p:txBody>
        </p:sp>
      </p:grpSp>
      <p:grpSp>
        <p:nvGrpSpPr>
          <p:cNvPr id="15375" name="群組 9"/>
          <p:cNvGrpSpPr>
            <a:grpSpLocks/>
          </p:cNvGrpSpPr>
          <p:nvPr/>
        </p:nvGrpSpPr>
        <p:grpSpPr bwMode="auto">
          <a:xfrm>
            <a:off x="7140179" y="1364458"/>
            <a:ext cx="925253" cy="897731"/>
            <a:chOff x="6855041" y="2506487"/>
            <a:chExt cx="1234240" cy="1198525"/>
          </a:xfrm>
        </p:grpSpPr>
        <p:pic>
          <p:nvPicPr>
            <p:cNvPr id="15431"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66491" y="3219237"/>
              <a:ext cx="41910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432" name="文字方塊 52"/>
            <p:cNvSpPr txBox="1">
              <a:spLocks noChangeArrowheads="1"/>
            </p:cNvSpPr>
            <p:nvPr/>
          </p:nvSpPr>
          <p:spPr bwMode="auto">
            <a:xfrm>
              <a:off x="6855041" y="2506487"/>
              <a:ext cx="1234240" cy="55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1050">
                  <a:latin typeface="標楷體" panose="03000509000000000000" pitchFamily="65" charset="-120"/>
                  <a:ea typeface="標楷體" panose="03000509000000000000" pitchFamily="65" charset="-120"/>
                </a:rPr>
                <a:t>ATM</a:t>
              </a:r>
              <a:r>
                <a:rPr lang="zh-TW" altLang="en-US" sz="1050">
                  <a:latin typeface="標楷體" panose="03000509000000000000" pitchFamily="65" charset="-120"/>
                  <a:ea typeface="標楷體" panose="03000509000000000000" pitchFamily="65" charset="-120"/>
                </a:rPr>
                <a:t>系統更新</a:t>
              </a:r>
              <a:endParaRPr lang="en-US" altLang="zh-TW" sz="1050">
                <a:latin typeface="標楷體" panose="03000509000000000000" pitchFamily="65" charset="-120"/>
                <a:ea typeface="標楷體" panose="03000509000000000000" pitchFamily="65" charset="-120"/>
              </a:endParaRPr>
            </a:p>
            <a:p>
              <a:pPr eaLnBrk="1" hangingPunct="1"/>
              <a:r>
                <a:rPr lang="zh-TW" altLang="en-US" sz="1050">
                  <a:latin typeface="標楷體" panose="03000509000000000000" pitchFamily="65" charset="-120"/>
                  <a:ea typeface="標楷體" panose="03000509000000000000" pitchFamily="65" charset="-120"/>
                </a:rPr>
                <a:t>派送伺服器</a:t>
              </a:r>
            </a:p>
          </p:txBody>
        </p:sp>
      </p:grpSp>
      <p:grpSp>
        <p:nvGrpSpPr>
          <p:cNvPr id="15376" name="群組 4"/>
          <p:cNvGrpSpPr>
            <a:grpSpLocks/>
          </p:cNvGrpSpPr>
          <p:nvPr/>
        </p:nvGrpSpPr>
        <p:grpSpPr bwMode="auto">
          <a:xfrm>
            <a:off x="1218011" y="4252912"/>
            <a:ext cx="1261884" cy="821969"/>
            <a:chOff x="136768" y="4293096"/>
            <a:chExt cx="1682636" cy="1095847"/>
          </a:xfrm>
        </p:grpSpPr>
        <p:pic>
          <p:nvPicPr>
            <p:cNvPr id="15429" name="Picture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0248" y="4293096"/>
              <a:ext cx="63817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430" name="文字方塊 53"/>
            <p:cNvSpPr txBox="1">
              <a:spLocks noChangeArrowheads="1"/>
            </p:cNvSpPr>
            <p:nvPr/>
          </p:nvSpPr>
          <p:spPr bwMode="auto">
            <a:xfrm>
              <a:off x="136768" y="5050423"/>
              <a:ext cx="1682636" cy="338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其他海外感染主機</a:t>
              </a:r>
            </a:p>
          </p:txBody>
        </p:sp>
      </p:grpSp>
      <p:grpSp>
        <p:nvGrpSpPr>
          <p:cNvPr id="15377" name="群組 91"/>
          <p:cNvGrpSpPr>
            <a:grpSpLocks/>
          </p:cNvGrpSpPr>
          <p:nvPr/>
        </p:nvGrpSpPr>
        <p:grpSpPr bwMode="auto">
          <a:xfrm>
            <a:off x="1189435" y="2168129"/>
            <a:ext cx="588623" cy="2084784"/>
            <a:chOff x="61902" y="1747396"/>
            <a:chExt cx="784153" cy="2780828"/>
          </a:xfrm>
        </p:grpSpPr>
        <p:cxnSp>
          <p:nvCxnSpPr>
            <p:cNvPr id="66" name="直線單箭頭接點 65"/>
            <p:cNvCxnSpPr>
              <a:endCxn id="15429" idx="0"/>
            </p:cNvCxnSpPr>
            <p:nvPr/>
          </p:nvCxnSpPr>
          <p:spPr>
            <a:xfrm flipH="1">
              <a:off x="721732" y="1747396"/>
              <a:ext cx="1586" cy="2780828"/>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428" name="文字方塊 113"/>
            <p:cNvSpPr txBox="1">
              <a:spLocks noChangeArrowheads="1"/>
            </p:cNvSpPr>
            <p:nvPr/>
          </p:nvSpPr>
          <p:spPr bwMode="auto">
            <a:xfrm>
              <a:off x="61902" y="3477991"/>
              <a:ext cx="784153" cy="33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鑑識中</a:t>
              </a:r>
            </a:p>
          </p:txBody>
        </p:sp>
      </p:grpSp>
      <p:grpSp>
        <p:nvGrpSpPr>
          <p:cNvPr id="15378" name="群組 93"/>
          <p:cNvGrpSpPr>
            <a:grpSpLocks/>
          </p:cNvGrpSpPr>
          <p:nvPr/>
        </p:nvGrpSpPr>
        <p:grpSpPr bwMode="auto">
          <a:xfrm>
            <a:off x="3214689" y="3448052"/>
            <a:ext cx="641747" cy="253916"/>
            <a:chOff x="2761963" y="3454970"/>
            <a:chExt cx="855627" cy="338337"/>
          </a:xfrm>
        </p:grpSpPr>
        <p:cxnSp>
          <p:nvCxnSpPr>
            <p:cNvPr id="69" name="直線單箭頭接點 68"/>
            <p:cNvCxnSpPr>
              <a:stCxn id="15443" idx="3"/>
              <a:endCxn id="15441" idx="1"/>
            </p:cNvCxnSpPr>
            <p:nvPr/>
          </p:nvCxnSpPr>
          <p:spPr>
            <a:xfrm>
              <a:off x="2761963" y="3467662"/>
              <a:ext cx="855627" cy="22211"/>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426" name="文字方塊 115"/>
            <p:cNvSpPr txBox="1">
              <a:spLocks noChangeArrowheads="1"/>
            </p:cNvSpPr>
            <p:nvPr/>
          </p:nvSpPr>
          <p:spPr bwMode="auto">
            <a:xfrm>
              <a:off x="2805641" y="3454970"/>
              <a:ext cx="605268" cy="3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入侵</a:t>
              </a:r>
            </a:p>
          </p:txBody>
        </p:sp>
      </p:grpSp>
      <p:grpSp>
        <p:nvGrpSpPr>
          <p:cNvPr id="15379" name="群組 95"/>
          <p:cNvGrpSpPr>
            <a:grpSpLocks/>
          </p:cNvGrpSpPr>
          <p:nvPr/>
        </p:nvGrpSpPr>
        <p:grpSpPr bwMode="auto">
          <a:xfrm>
            <a:off x="5323287" y="3817144"/>
            <a:ext cx="992579" cy="1234679"/>
            <a:chOff x="5573222" y="3947545"/>
            <a:chExt cx="1324053" cy="1645783"/>
          </a:xfrm>
        </p:grpSpPr>
        <p:sp>
          <p:nvSpPr>
            <p:cNvPr id="15423" name="文字方塊 121"/>
            <p:cNvSpPr txBox="1">
              <a:spLocks noChangeArrowheads="1"/>
            </p:cNvSpPr>
            <p:nvPr/>
          </p:nvSpPr>
          <p:spPr bwMode="auto">
            <a:xfrm>
              <a:off x="5573222" y="4601677"/>
              <a:ext cx="1324053" cy="3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遠端操控路徑</a:t>
              </a:r>
            </a:p>
          </p:txBody>
        </p:sp>
        <p:cxnSp>
          <p:nvCxnSpPr>
            <p:cNvPr id="75" name="直線單箭頭接點 74"/>
            <p:cNvCxnSpPr>
              <a:stCxn id="15440" idx="0"/>
              <a:endCxn id="15437" idx="0"/>
            </p:cNvCxnSpPr>
            <p:nvPr/>
          </p:nvCxnSpPr>
          <p:spPr>
            <a:xfrm>
              <a:off x="6858105" y="3947545"/>
              <a:ext cx="0" cy="1645783"/>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grpSp>
      <p:grpSp>
        <p:nvGrpSpPr>
          <p:cNvPr id="15380" name="群組 98"/>
          <p:cNvGrpSpPr>
            <a:grpSpLocks/>
          </p:cNvGrpSpPr>
          <p:nvPr/>
        </p:nvGrpSpPr>
        <p:grpSpPr bwMode="auto">
          <a:xfrm>
            <a:off x="6100762" y="2080022"/>
            <a:ext cx="1347788" cy="1352550"/>
            <a:chOff x="6610250" y="1630513"/>
            <a:chExt cx="1796914" cy="1802454"/>
          </a:xfrm>
        </p:grpSpPr>
        <p:cxnSp>
          <p:nvCxnSpPr>
            <p:cNvPr id="78" name="直線單箭頭接點 77"/>
            <p:cNvCxnSpPr>
              <a:stCxn id="15439" idx="3"/>
              <a:endCxn id="15431" idx="1"/>
            </p:cNvCxnSpPr>
            <p:nvPr/>
          </p:nvCxnSpPr>
          <p:spPr>
            <a:xfrm flipV="1">
              <a:off x="7188056" y="1630513"/>
              <a:ext cx="1219108" cy="1802454"/>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422" name="文字方塊 124"/>
            <p:cNvSpPr txBox="1">
              <a:spLocks noChangeArrowheads="1"/>
            </p:cNvSpPr>
            <p:nvPr/>
          </p:nvSpPr>
          <p:spPr bwMode="auto">
            <a:xfrm>
              <a:off x="6610250" y="2077780"/>
              <a:ext cx="1323338" cy="3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遠端操控路徑</a:t>
              </a:r>
            </a:p>
          </p:txBody>
        </p:sp>
      </p:grpSp>
      <p:grpSp>
        <p:nvGrpSpPr>
          <p:cNvPr id="15381" name="群組 96"/>
          <p:cNvGrpSpPr>
            <a:grpSpLocks/>
          </p:cNvGrpSpPr>
          <p:nvPr/>
        </p:nvGrpSpPr>
        <p:grpSpPr bwMode="auto">
          <a:xfrm>
            <a:off x="5229225" y="2418161"/>
            <a:ext cx="1029891" cy="853678"/>
            <a:chOff x="5447423" y="2081270"/>
            <a:chExt cx="1375161" cy="1137965"/>
          </a:xfrm>
        </p:grpSpPr>
        <p:cxnSp>
          <p:nvCxnSpPr>
            <p:cNvPr id="81" name="直線單箭頭接點 80"/>
            <p:cNvCxnSpPr>
              <a:stCxn id="15439" idx="0"/>
              <a:endCxn id="15446" idx="2"/>
            </p:cNvCxnSpPr>
            <p:nvPr/>
          </p:nvCxnSpPr>
          <p:spPr>
            <a:xfrm flipH="1" flipV="1">
              <a:off x="5897332" y="2081270"/>
              <a:ext cx="925252" cy="1137965"/>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420" name="文字方塊 125"/>
            <p:cNvSpPr txBox="1">
              <a:spLocks noChangeArrowheads="1"/>
            </p:cNvSpPr>
            <p:nvPr/>
          </p:nvSpPr>
          <p:spPr bwMode="auto">
            <a:xfrm>
              <a:off x="5447423" y="2525717"/>
              <a:ext cx="785958" cy="3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鑑識中</a:t>
              </a:r>
            </a:p>
          </p:txBody>
        </p:sp>
      </p:grpSp>
      <p:grpSp>
        <p:nvGrpSpPr>
          <p:cNvPr id="15382" name="群組 103"/>
          <p:cNvGrpSpPr>
            <a:grpSpLocks/>
          </p:cNvGrpSpPr>
          <p:nvPr/>
        </p:nvGrpSpPr>
        <p:grpSpPr bwMode="auto">
          <a:xfrm>
            <a:off x="6606779" y="2262188"/>
            <a:ext cx="998934" cy="2943225"/>
            <a:chOff x="7285600" y="1873132"/>
            <a:chExt cx="1330922" cy="3925197"/>
          </a:xfrm>
        </p:grpSpPr>
        <p:cxnSp>
          <p:nvCxnSpPr>
            <p:cNvPr id="84" name="直線單箭頭接點 83"/>
            <p:cNvCxnSpPr>
              <a:stCxn id="15431" idx="2"/>
              <a:endCxn id="15433" idx="0"/>
            </p:cNvCxnSpPr>
            <p:nvPr/>
          </p:nvCxnSpPr>
          <p:spPr>
            <a:xfrm flipH="1">
              <a:off x="8546724" y="1873132"/>
              <a:ext cx="69798" cy="3925197"/>
            </a:xfrm>
            <a:prstGeom prst="straightConnector1">
              <a:avLst/>
            </a:prstGeom>
            <a:ln w="3810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418" name="文字方塊 130"/>
            <p:cNvSpPr txBox="1">
              <a:spLocks noChangeArrowheads="1"/>
            </p:cNvSpPr>
            <p:nvPr/>
          </p:nvSpPr>
          <p:spPr bwMode="auto">
            <a:xfrm>
              <a:off x="7285600" y="3357467"/>
              <a:ext cx="1322455" cy="33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solidFill>
                    <a:srgbClr val="FF0000"/>
                  </a:solidFill>
                  <a:latin typeface="標楷體" panose="03000509000000000000" pitchFamily="65" charset="-120"/>
                  <a:ea typeface="標楷體" panose="03000509000000000000" pitchFamily="65" charset="-120"/>
                </a:rPr>
                <a:t>派送惡意程式</a:t>
              </a:r>
            </a:p>
          </p:txBody>
        </p:sp>
      </p:grpSp>
      <p:grpSp>
        <p:nvGrpSpPr>
          <p:cNvPr id="15383" name="群組 102"/>
          <p:cNvGrpSpPr>
            <a:grpSpLocks/>
          </p:cNvGrpSpPr>
          <p:nvPr/>
        </p:nvGrpSpPr>
        <p:grpSpPr bwMode="auto">
          <a:xfrm>
            <a:off x="6421044" y="5283999"/>
            <a:ext cx="992579" cy="289075"/>
            <a:chOff x="7036765" y="5902891"/>
            <a:chExt cx="1324918" cy="384251"/>
          </a:xfrm>
        </p:grpSpPr>
        <p:cxnSp>
          <p:nvCxnSpPr>
            <p:cNvPr id="87" name="直線單箭頭接點 86"/>
            <p:cNvCxnSpPr>
              <a:stCxn id="15433" idx="1"/>
              <a:endCxn id="15437" idx="3"/>
            </p:cNvCxnSpPr>
            <p:nvPr/>
          </p:nvCxnSpPr>
          <p:spPr>
            <a:xfrm flipH="1" flipV="1">
              <a:off x="7071729" y="5902891"/>
              <a:ext cx="1176063" cy="85462"/>
            </a:xfrm>
            <a:prstGeom prst="straightConnector1">
              <a:avLst/>
            </a:prstGeom>
            <a:ln w="3810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416" name="文字方塊 131"/>
            <p:cNvSpPr txBox="1">
              <a:spLocks noChangeArrowheads="1"/>
            </p:cNvSpPr>
            <p:nvPr/>
          </p:nvSpPr>
          <p:spPr bwMode="auto">
            <a:xfrm>
              <a:off x="7036765" y="5949625"/>
              <a:ext cx="1324918" cy="33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solidFill>
                    <a:srgbClr val="FF0000"/>
                  </a:solidFill>
                  <a:latin typeface="標楷體" panose="03000509000000000000" pitchFamily="65" charset="-120"/>
                  <a:ea typeface="標楷體" panose="03000509000000000000" pitchFamily="65" charset="-120"/>
                </a:rPr>
                <a:t>派送惡意程式</a:t>
              </a:r>
            </a:p>
          </p:txBody>
        </p:sp>
      </p:grpSp>
      <p:grpSp>
        <p:nvGrpSpPr>
          <p:cNvPr id="15384" name="群組 101"/>
          <p:cNvGrpSpPr>
            <a:grpSpLocks/>
          </p:cNvGrpSpPr>
          <p:nvPr/>
        </p:nvGrpSpPr>
        <p:grpSpPr bwMode="auto">
          <a:xfrm>
            <a:off x="3643312" y="5283992"/>
            <a:ext cx="2482454" cy="376233"/>
            <a:chOff x="3334014" y="5902891"/>
            <a:chExt cx="3309712" cy="500632"/>
          </a:xfrm>
        </p:grpSpPr>
        <p:cxnSp>
          <p:nvCxnSpPr>
            <p:cNvPr id="90" name="直線單箭頭接點 89"/>
            <p:cNvCxnSpPr>
              <a:stCxn id="15437" idx="1"/>
              <a:endCxn id="15435" idx="3"/>
            </p:cNvCxnSpPr>
            <p:nvPr/>
          </p:nvCxnSpPr>
          <p:spPr>
            <a:xfrm flipH="1">
              <a:off x="3334014" y="5902891"/>
              <a:ext cx="3309712" cy="112486"/>
            </a:xfrm>
            <a:prstGeom prst="straightConnector1">
              <a:avLst/>
            </a:prstGeom>
            <a:ln w="3810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414" name="文字方塊 132"/>
            <p:cNvSpPr txBox="1">
              <a:spLocks noChangeArrowheads="1"/>
            </p:cNvSpPr>
            <p:nvPr/>
          </p:nvSpPr>
          <p:spPr bwMode="auto">
            <a:xfrm>
              <a:off x="3732980" y="6065651"/>
              <a:ext cx="1323348" cy="33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solidFill>
                    <a:srgbClr val="FF0000"/>
                  </a:solidFill>
                  <a:latin typeface="標楷體" panose="03000509000000000000" pitchFamily="65" charset="-120"/>
                  <a:ea typeface="標楷體" panose="03000509000000000000" pitchFamily="65" charset="-120"/>
                </a:rPr>
                <a:t>派送惡意程式</a:t>
              </a:r>
            </a:p>
          </p:txBody>
        </p:sp>
      </p:grpSp>
      <p:grpSp>
        <p:nvGrpSpPr>
          <p:cNvPr id="15385" name="群組 104"/>
          <p:cNvGrpSpPr>
            <a:grpSpLocks/>
          </p:cNvGrpSpPr>
          <p:nvPr/>
        </p:nvGrpSpPr>
        <p:grpSpPr bwMode="auto">
          <a:xfrm>
            <a:off x="3655220" y="4706542"/>
            <a:ext cx="2631281" cy="345281"/>
            <a:chOff x="2796813" y="5119263"/>
            <a:chExt cx="4052662" cy="462149"/>
          </a:xfrm>
        </p:grpSpPr>
        <p:cxnSp>
          <p:nvCxnSpPr>
            <p:cNvPr id="93" name="直線單箭頭接點 92"/>
            <p:cNvCxnSpPr>
              <a:stCxn id="15437" idx="0"/>
              <a:endCxn id="15435" idx="0"/>
            </p:cNvCxnSpPr>
            <p:nvPr/>
          </p:nvCxnSpPr>
          <p:spPr>
            <a:xfrm flipH="1" flipV="1">
              <a:off x="2796813" y="5517667"/>
              <a:ext cx="4052662" cy="63745"/>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412" name="文字方塊 136"/>
            <p:cNvSpPr txBox="1">
              <a:spLocks noChangeArrowheads="1"/>
            </p:cNvSpPr>
            <p:nvPr/>
          </p:nvSpPr>
          <p:spPr bwMode="auto">
            <a:xfrm>
              <a:off x="3777682" y="5119263"/>
              <a:ext cx="1528756" cy="33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遠端操控路徑</a:t>
              </a:r>
            </a:p>
          </p:txBody>
        </p:sp>
      </p:grpSp>
      <p:grpSp>
        <p:nvGrpSpPr>
          <p:cNvPr id="15386" name="群組 111"/>
          <p:cNvGrpSpPr>
            <a:grpSpLocks/>
          </p:cNvGrpSpPr>
          <p:nvPr/>
        </p:nvGrpSpPr>
        <p:grpSpPr bwMode="auto">
          <a:xfrm>
            <a:off x="4361261" y="1415654"/>
            <a:ext cx="1715868" cy="253916"/>
            <a:chOff x="1933581" y="525679"/>
            <a:chExt cx="2288902" cy="338337"/>
          </a:xfrm>
        </p:grpSpPr>
        <p:cxnSp>
          <p:nvCxnSpPr>
            <p:cNvPr id="96" name="直線單箭頭接點 95"/>
            <p:cNvCxnSpPr/>
            <p:nvPr/>
          </p:nvCxnSpPr>
          <p:spPr>
            <a:xfrm>
              <a:off x="1933581" y="679567"/>
              <a:ext cx="983125" cy="1587"/>
            </a:xfrm>
            <a:prstGeom prst="straightConnector1">
              <a:avLst/>
            </a:prstGeom>
            <a:ln w="38100">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410" name="文字方塊 147"/>
            <p:cNvSpPr txBox="1">
              <a:spLocks noChangeArrowheads="1"/>
            </p:cNvSpPr>
            <p:nvPr/>
          </p:nvSpPr>
          <p:spPr bwMode="auto">
            <a:xfrm>
              <a:off x="2898421" y="525679"/>
              <a:ext cx="1324062" cy="3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b="1">
                  <a:solidFill>
                    <a:srgbClr val="FF0000"/>
                  </a:solidFill>
                  <a:latin typeface="標楷體" panose="03000509000000000000" pitchFamily="65" charset="-120"/>
                  <a:ea typeface="標楷體" panose="03000509000000000000" pitchFamily="65" charset="-120"/>
                </a:rPr>
                <a:t>派送惡意程式</a:t>
              </a:r>
            </a:p>
          </p:txBody>
        </p:sp>
      </p:grpSp>
      <p:grpSp>
        <p:nvGrpSpPr>
          <p:cNvPr id="15387" name="群組 108"/>
          <p:cNvGrpSpPr>
            <a:grpSpLocks/>
          </p:cNvGrpSpPr>
          <p:nvPr/>
        </p:nvGrpSpPr>
        <p:grpSpPr bwMode="auto">
          <a:xfrm>
            <a:off x="1696641" y="1400175"/>
            <a:ext cx="1197592" cy="253916"/>
            <a:chOff x="118548" y="525679"/>
            <a:chExt cx="1597004" cy="338337"/>
          </a:xfrm>
        </p:grpSpPr>
        <p:cxnSp>
          <p:nvCxnSpPr>
            <p:cNvPr id="99" name="直線單箭頭接點 98"/>
            <p:cNvCxnSpPr/>
            <p:nvPr/>
          </p:nvCxnSpPr>
          <p:spPr>
            <a:xfrm>
              <a:off x="118548" y="679568"/>
              <a:ext cx="616033" cy="1586"/>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408" name="文字方塊 148"/>
            <p:cNvSpPr txBox="1">
              <a:spLocks noChangeArrowheads="1"/>
            </p:cNvSpPr>
            <p:nvPr/>
          </p:nvSpPr>
          <p:spPr bwMode="auto">
            <a:xfrm>
              <a:off x="751056" y="525679"/>
              <a:ext cx="964496" cy="3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solidFill>
                    <a:schemeClr val="bg1"/>
                  </a:solidFill>
                  <a:latin typeface="標楷體" panose="03000509000000000000" pitchFamily="65" charset="-120"/>
                  <a:ea typeface="標楷體" panose="03000509000000000000" pitchFamily="65" charset="-120"/>
                </a:rPr>
                <a:t>推測路徑</a:t>
              </a:r>
            </a:p>
          </p:txBody>
        </p:sp>
      </p:grpSp>
      <p:grpSp>
        <p:nvGrpSpPr>
          <p:cNvPr id="15388" name="群組 109"/>
          <p:cNvGrpSpPr>
            <a:grpSpLocks/>
          </p:cNvGrpSpPr>
          <p:nvPr/>
        </p:nvGrpSpPr>
        <p:grpSpPr bwMode="auto">
          <a:xfrm>
            <a:off x="2981325" y="1415654"/>
            <a:ext cx="1247490" cy="253916"/>
            <a:chOff x="927632" y="535521"/>
            <a:chExt cx="1663277" cy="338337"/>
          </a:xfrm>
        </p:grpSpPr>
        <p:cxnSp>
          <p:nvCxnSpPr>
            <p:cNvPr id="102" name="直線單箭頭接點 101"/>
            <p:cNvCxnSpPr/>
            <p:nvPr/>
          </p:nvCxnSpPr>
          <p:spPr>
            <a:xfrm>
              <a:off x="927632" y="687823"/>
              <a:ext cx="685782" cy="0"/>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406" name="文字方塊 149"/>
            <p:cNvSpPr txBox="1">
              <a:spLocks noChangeArrowheads="1"/>
            </p:cNvSpPr>
            <p:nvPr/>
          </p:nvSpPr>
          <p:spPr bwMode="auto">
            <a:xfrm>
              <a:off x="1626567" y="535521"/>
              <a:ext cx="964342" cy="3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已知路徑</a:t>
              </a:r>
            </a:p>
          </p:txBody>
        </p:sp>
      </p:grpSp>
      <p:grpSp>
        <p:nvGrpSpPr>
          <p:cNvPr id="15389" name="群組 122"/>
          <p:cNvGrpSpPr>
            <a:grpSpLocks/>
          </p:cNvGrpSpPr>
          <p:nvPr/>
        </p:nvGrpSpPr>
        <p:grpSpPr bwMode="auto">
          <a:xfrm>
            <a:off x="2174082" y="2943226"/>
            <a:ext cx="2512219" cy="1397794"/>
            <a:chOff x="1374305" y="2780928"/>
            <a:chExt cx="3417497" cy="1864627"/>
          </a:xfrm>
        </p:grpSpPr>
        <p:sp>
          <p:nvSpPr>
            <p:cNvPr id="105" name="矩形 104"/>
            <p:cNvSpPr/>
            <p:nvPr/>
          </p:nvSpPr>
          <p:spPr>
            <a:xfrm>
              <a:off x="1374305" y="2780928"/>
              <a:ext cx="3417497" cy="186462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100">
                <a:solidFill>
                  <a:srgbClr val="FF0000"/>
                </a:solidFill>
              </a:endParaRPr>
            </a:p>
          </p:txBody>
        </p:sp>
        <p:sp>
          <p:nvSpPr>
            <p:cNvPr id="15404" name="文字方塊 156"/>
            <p:cNvSpPr txBox="1">
              <a:spLocks noChangeArrowheads="1"/>
            </p:cNvSpPr>
            <p:nvPr/>
          </p:nvSpPr>
          <p:spPr bwMode="auto">
            <a:xfrm>
              <a:off x="2595148" y="2780928"/>
              <a:ext cx="1350255" cy="33871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b="1">
                  <a:latin typeface="標楷體" panose="03000509000000000000" pitchFamily="65" charset="-120"/>
                  <a:ea typeface="標楷體" panose="03000509000000000000" pitchFamily="65" charset="-120"/>
                </a:rPr>
                <a:t>倫敦分行內網</a:t>
              </a:r>
            </a:p>
          </p:txBody>
        </p:sp>
      </p:grpSp>
      <p:grpSp>
        <p:nvGrpSpPr>
          <p:cNvPr id="15390" name="群組 158"/>
          <p:cNvGrpSpPr>
            <a:grpSpLocks/>
          </p:cNvGrpSpPr>
          <p:nvPr/>
        </p:nvGrpSpPr>
        <p:grpSpPr bwMode="auto">
          <a:xfrm>
            <a:off x="2737247" y="4688683"/>
            <a:ext cx="1119188" cy="1260872"/>
            <a:chOff x="1374305" y="2772208"/>
            <a:chExt cx="3417497" cy="1873347"/>
          </a:xfrm>
        </p:grpSpPr>
        <p:sp>
          <p:nvSpPr>
            <p:cNvPr id="108" name="矩形 107"/>
            <p:cNvSpPr/>
            <p:nvPr/>
          </p:nvSpPr>
          <p:spPr>
            <a:xfrm>
              <a:off x="1374305" y="2781053"/>
              <a:ext cx="3417497" cy="18645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100"/>
            </a:p>
          </p:txBody>
        </p:sp>
        <p:sp>
          <p:nvSpPr>
            <p:cNvPr id="15402" name="文字方塊 160"/>
            <p:cNvSpPr txBox="1">
              <a:spLocks noChangeArrowheads="1"/>
            </p:cNvSpPr>
            <p:nvPr/>
          </p:nvSpPr>
          <p:spPr bwMode="auto">
            <a:xfrm>
              <a:off x="2090454" y="2772208"/>
              <a:ext cx="2051516" cy="37725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1050" b="1">
                  <a:latin typeface="標楷體" panose="03000509000000000000" pitchFamily="65" charset="-120"/>
                  <a:ea typeface="標楷體" panose="03000509000000000000" pitchFamily="65" charset="-120"/>
                </a:rPr>
                <a:t>ATM</a:t>
              </a:r>
              <a:r>
                <a:rPr lang="zh-TW" altLang="en-US" sz="1050" b="1">
                  <a:latin typeface="標楷體" panose="03000509000000000000" pitchFamily="65" charset="-120"/>
                  <a:ea typeface="標楷體" panose="03000509000000000000" pitchFamily="65" charset="-120"/>
                </a:rPr>
                <a:t>網路</a:t>
              </a:r>
            </a:p>
          </p:txBody>
        </p:sp>
      </p:grpSp>
      <p:grpSp>
        <p:nvGrpSpPr>
          <p:cNvPr id="15391" name="群組 161"/>
          <p:cNvGrpSpPr>
            <a:grpSpLocks/>
          </p:cNvGrpSpPr>
          <p:nvPr/>
        </p:nvGrpSpPr>
        <p:grpSpPr bwMode="auto">
          <a:xfrm>
            <a:off x="4937524" y="1722836"/>
            <a:ext cx="2982515" cy="4226719"/>
            <a:chOff x="1374305" y="2780928"/>
            <a:chExt cx="3417497" cy="1864627"/>
          </a:xfrm>
        </p:grpSpPr>
        <p:sp>
          <p:nvSpPr>
            <p:cNvPr id="111" name="矩形 110"/>
            <p:cNvSpPr/>
            <p:nvPr/>
          </p:nvSpPr>
          <p:spPr>
            <a:xfrm>
              <a:off x="1374305" y="2780928"/>
              <a:ext cx="3417497" cy="186462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100"/>
            </a:p>
          </p:txBody>
        </p:sp>
        <p:sp>
          <p:nvSpPr>
            <p:cNvPr id="15400" name="文字方塊 163"/>
            <p:cNvSpPr txBox="1">
              <a:spLocks noChangeArrowheads="1"/>
            </p:cNvSpPr>
            <p:nvPr/>
          </p:nvSpPr>
          <p:spPr bwMode="auto">
            <a:xfrm>
              <a:off x="2522702" y="2784812"/>
              <a:ext cx="1086130" cy="18329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b="1">
                  <a:latin typeface="標楷體" panose="03000509000000000000" pitchFamily="65" charset="-120"/>
                  <a:ea typeface="標楷體" panose="03000509000000000000" pitchFamily="65" charset="-120"/>
                </a:rPr>
                <a:t>一銀總行內網</a:t>
              </a:r>
            </a:p>
          </p:txBody>
        </p:sp>
      </p:grpSp>
      <p:pic>
        <p:nvPicPr>
          <p:cNvPr id="15392" name="Picture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99661" y="2680099"/>
            <a:ext cx="1106090" cy="459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8" name="圓角矩形 117"/>
          <p:cNvSpPr/>
          <p:nvPr/>
        </p:nvSpPr>
        <p:spPr>
          <a:xfrm>
            <a:off x="-3321844" y="2469356"/>
            <a:ext cx="1846659" cy="272654"/>
          </a:xfrm>
          <a:prstGeom prst="roundRect">
            <a:avLst/>
          </a:prstGeom>
          <a:solidFill>
            <a:srgbClr val="F9B1A9"/>
          </a:solidFill>
        </p:spPr>
        <p:style>
          <a:lnRef idx="3">
            <a:schemeClr val="lt1"/>
          </a:lnRef>
          <a:fillRef idx="1">
            <a:schemeClr val="accent2"/>
          </a:fillRef>
          <a:effectRef idx="1">
            <a:schemeClr val="accent2"/>
          </a:effectRef>
          <a:fontRef idx="minor">
            <a:schemeClr val="lt1"/>
          </a:fontRef>
        </p:style>
        <p:txBody>
          <a:bodyPr anchor="ctr"/>
          <a:lstStyle/>
          <a:p>
            <a:pPr algn="ctr">
              <a:defRPr/>
            </a:pPr>
            <a:r>
              <a:rPr lang="zh-TW" altLang="en-US" sz="2100" b="1" dirty="0">
                <a:solidFill>
                  <a:schemeClr val="tx1"/>
                </a:solidFill>
                <a:latin typeface="標楷體" panose="03000509000000000000" pitchFamily="65" charset="-120"/>
                <a:ea typeface="標楷體" panose="03000509000000000000" pitchFamily="65" charset="-120"/>
              </a:rPr>
              <a:t>第一銀行</a:t>
            </a:r>
            <a:r>
              <a:rPr lang="en-US" altLang="zh-TW" sz="2100" b="1" dirty="0">
                <a:solidFill>
                  <a:schemeClr val="tx1"/>
                </a:solidFill>
                <a:latin typeface="標楷體" panose="03000509000000000000" pitchFamily="65" charset="-120"/>
                <a:ea typeface="標楷體" panose="03000509000000000000" pitchFamily="65" charset="-120"/>
              </a:rPr>
              <a:t>ATM</a:t>
            </a:r>
            <a:r>
              <a:rPr lang="zh-TW" altLang="en-US" sz="2100" b="1" dirty="0">
                <a:solidFill>
                  <a:schemeClr val="tx1"/>
                </a:solidFill>
                <a:latin typeface="標楷體" panose="03000509000000000000" pitchFamily="65" charset="-120"/>
                <a:ea typeface="標楷體" panose="03000509000000000000" pitchFamily="65" charset="-120"/>
              </a:rPr>
              <a:t>盜領事件</a:t>
            </a:r>
            <a:endParaRPr lang="en-US" altLang="zh-TW" sz="2100" b="1" dirty="0">
              <a:solidFill>
                <a:schemeClr val="tx1"/>
              </a:solidFill>
              <a:latin typeface="標楷體" panose="03000509000000000000" pitchFamily="65" charset="-120"/>
              <a:ea typeface="標楷體" panose="03000509000000000000" pitchFamily="65" charset="-120"/>
            </a:endParaRPr>
          </a:p>
        </p:txBody>
      </p:sp>
      <p:pic>
        <p:nvPicPr>
          <p:cNvPr id="15394" name="Picture 2" descr="D:\國華\圖標\counterstrike2_128.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12069" y="1678782"/>
            <a:ext cx="642938" cy="5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5" name="文字方塊 13"/>
          <p:cNvSpPr txBox="1">
            <a:spLocks noChangeArrowheads="1"/>
          </p:cNvSpPr>
          <p:nvPr/>
        </p:nvSpPr>
        <p:spPr bwMode="auto">
          <a:xfrm>
            <a:off x="1916907" y="1847851"/>
            <a:ext cx="72327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zh-TW" altLang="en-US" sz="1050">
                <a:latin typeface="標楷體" panose="03000509000000000000" pitchFamily="65" charset="-120"/>
                <a:ea typeface="標楷體" panose="03000509000000000000" pitchFamily="65" charset="-120"/>
              </a:rPr>
              <a:t>駭客集團</a:t>
            </a:r>
          </a:p>
        </p:txBody>
      </p:sp>
      <p:pic>
        <p:nvPicPr>
          <p:cNvPr id="15396" name="Picture 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13910" y="3855245"/>
            <a:ext cx="1314450" cy="870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1" name="文字方塊 6"/>
          <p:cNvSpPr txBox="1">
            <a:spLocks noChangeArrowheads="1"/>
          </p:cNvSpPr>
          <p:nvPr/>
        </p:nvSpPr>
        <p:spPr bwMode="auto">
          <a:xfrm>
            <a:off x="1854603" y="380564"/>
            <a:ext cx="568915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fontAlgn="base">
              <a:spcBef>
                <a:spcPct val="0"/>
              </a:spcBef>
              <a:spcAft>
                <a:spcPct val="0"/>
              </a:spcAft>
              <a:defRPr kumimoji="1">
                <a:solidFill>
                  <a:schemeClr val="tx1"/>
                </a:solidFill>
                <a:latin typeface="Arial" pitchFamily="34" charset="0"/>
                <a:ea typeface="新細明體" pitchFamily="18" charset="-120"/>
              </a:defRPr>
            </a:lvl6pPr>
            <a:lvl7pPr marL="2971800" indent="-228600" fontAlgn="base">
              <a:spcBef>
                <a:spcPct val="0"/>
              </a:spcBef>
              <a:spcAft>
                <a:spcPct val="0"/>
              </a:spcAft>
              <a:defRPr kumimoji="1">
                <a:solidFill>
                  <a:schemeClr val="tx1"/>
                </a:solidFill>
                <a:latin typeface="Arial" pitchFamily="34" charset="0"/>
                <a:ea typeface="新細明體" pitchFamily="18" charset="-120"/>
              </a:defRPr>
            </a:lvl7pPr>
            <a:lvl8pPr marL="3429000" indent="-228600" fontAlgn="base">
              <a:spcBef>
                <a:spcPct val="0"/>
              </a:spcBef>
              <a:spcAft>
                <a:spcPct val="0"/>
              </a:spcAft>
              <a:defRPr kumimoji="1">
                <a:solidFill>
                  <a:schemeClr val="tx1"/>
                </a:solidFill>
                <a:latin typeface="Arial" pitchFamily="34" charset="0"/>
                <a:ea typeface="新細明體" pitchFamily="18" charset="-120"/>
              </a:defRPr>
            </a:lvl8pPr>
            <a:lvl9pPr marL="3886200" indent="-228600" fontAlgn="base">
              <a:spcBef>
                <a:spcPct val="0"/>
              </a:spcBef>
              <a:spcAft>
                <a:spcPct val="0"/>
              </a:spcAft>
              <a:defRPr kumimoji="1">
                <a:solidFill>
                  <a:schemeClr val="tx1"/>
                </a:solidFill>
                <a:latin typeface="Arial" pitchFamily="34" charset="0"/>
                <a:ea typeface="新細明體" pitchFamily="18" charset="-120"/>
              </a:defRPr>
            </a:lvl9pPr>
          </a:lstStyle>
          <a:p>
            <a:pPr algn="ctr" defTabSz="342900">
              <a:defRPr/>
            </a:pPr>
            <a:r>
              <a:rPr lang="zh-TW" altLang="en-US" sz="3300" cap="all" dirty="0">
                <a:ln w="3175" cmpd="sng">
                  <a:noFill/>
                </a:ln>
                <a:latin typeface="標楷體" pitchFamily="65" charset="-120"/>
                <a:ea typeface="標楷體" pitchFamily="65" charset="-120"/>
                <a:cs typeface="+mj-cs"/>
              </a:rPr>
              <a:t>第一銀行</a:t>
            </a:r>
            <a:r>
              <a:rPr lang="en-US" altLang="zh-TW" sz="3300" cap="all" dirty="0">
                <a:ln w="3175" cmpd="sng">
                  <a:noFill/>
                </a:ln>
                <a:latin typeface="標楷體" pitchFamily="65" charset="-120"/>
                <a:ea typeface="標楷體" pitchFamily="65" charset="-120"/>
                <a:cs typeface="+mj-cs"/>
              </a:rPr>
              <a:t>ATM</a:t>
            </a:r>
            <a:r>
              <a:rPr lang="zh-TW" altLang="en-US" sz="3300" cap="all" dirty="0">
                <a:ln w="3175" cmpd="sng">
                  <a:noFill/>
                </a:ln>
                <a:latin typeface="標楷體" pitchFamily="65" charset="-120"/>
                <a:ea typeface="標楷體" pitchFamily="65" charset="-120"/>
                <a:cs typeface="+mj-cs"/>
              </a:rPr>
              <a:t>盜領事件</a:t>
            </a:r>
            <a:endParaRPr lang="en-US" altLang="zh-TW" sz="3300" cap="all" dirty="0">
              <a:ln w="3175" cmpd="sng">
                <a:noFill/>
              </a:ln>
              <a:latin typeface="標楷體" pitchFamily="65" charset="-120"/>
              <a:ea typeface="標楷體" pitchFamily="65" charset="-120"/>
              <a:cs typeface="+mj-cs"/>
            </a:endParaRPr>
          </a:p>
        </p:txBody>
      </p:sp>
      <p:sp>
        <p:nvSpPr>
          <p:cNvPr id="15398" name="投影片編號版面配置區 1"/>
          <p:cNvSpPr>
            <a:spLocks noGrp="1"/>
          </p:cNvSpPr>
          <p:nvPr>
            <p:ph type="sldNum" sz="quarter" idx="4294967295"/>
          </p:nvPr>
        </p:nvSpPr>
        <p:spPr>
          <a:xfrm>
            <a:off x="2971800" y="5718572"/>
            <a:ext cx="1600200" cy="357188"/>
          </a:xfrm>
          <a:noFill/>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557213" indent="-214313" eaLnBrk="0" hangingPunct="0">
              <a:defRPr kumimoji="1">
                <a:solidFill>
                  <a:schemeClr val="tx1"/>
                </a:solidFill>
                <a:latin typeface="Arial" panose="020B0604020202020204" pitchFamily="34" charset="0"/>
                <a:ea typeface="新細明體" panose="02020500000000000000" pitchFamily="18" charset="-120"/>
              </a:defRPr>
            </a:lvl2pPr>
            <a:lvl3pPr marL="857250" indent="-171450" eaLnBrk="0" hangingPunct="0">
              <a:defRPr kumimoji="1">
                <a:solidFill>
                  <a:schemeClr val="tx1"/>
                </a:solidFill>
                <a:latin typeface="Arial" panose="020B0604020202020204" pitchFamily="34" charset="0"/>
                <a:ea typeface="新細明體" panose="02020500000000000000" pitchFamily="18" charset="-120"/>
              </a:defRPr>
            </a:lvl3pPr>
            <a:lvl4pPr marL="1200150" indent="-171450" eaLnBrk="0" hangingPunct="0">
              <a:defRPr kumimoji="1">
                <a:solidFill>
                  <a:schemeClr val="tx1"/>
                </a:solidFill>
                <a:latin typeface="Arial" panose="020B0604020202020204" pitchFamily="34" charset="0"/>
                <a:ea typeface="新細明體" panose="02020500000000000000" pitchFamily="18" charset="-120"/>
              </a:defRPr>
            </a:lvl4pPr>
            <a:lvl5pPr marL="1543050" indent="-171450" eaLnBrk="0" hangingPunct="0">
              <a:defRPr kumimoji="1">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5E0EFBE4-FC55-473F-9D0A-E39885228AB4}" type="slidenum">
              <a:rPr lang="en-US" altLang="zh-TW"/>
              <a:pPr eaLnBrk="1" hangingPunct="1"/>
              <a:t>32</a:t>
            </a:fld>
            <a:endParaRPr lang="en-US" altLang="zh-TW"/>
          </a:p>
        </p:txBody>
      </p:sp>
    </p:spTree>
    <p:extLst>
      <p:ext uri="{BB962C8B-B14F-4D97-AF65-F5344CB8AC3E}">
        <p14:creationId xmlns:p14="http://schemas.microsoft.com/office/powerpoint/2010/main" val="24462761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r>
              <a:rPr lang="zh-TW" altLang="en-US" sz="4050" dirty="0">
                <a:latin typeface="標楷體" panose="03000509000000000000" pitchFamily="65" charset="-120"/>
                <a:ea typeface="標楷體" panose="03000509000000000000" pitchFamily="65" charset="-120"/>
              </a:rPr>
              <a:t>生活中的駭客</a:t>
            </a: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18232160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pic.pimg.tw/brianfang680331/1366196686-41054166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160" y="1264444"/>
            <a:ext cx="4767263"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C:\Users\rimbadmin\Desktop\2013101101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4469" y="3048000"/>
            <a:ext cx="2711054"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5" descr="「FB 盜用」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7530" y="4185048"/>
            <a:ext cx="4207669" cy="14073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49" name="投影片編號版面配置區 1"/>
          <p:cNvSpPr>
            <a:spLocks noGrp="1"/>
          </p:cNvSpPr>
          <p:nvPr>
            <p:ph type="sldNum" sz="quarter" idx="4294967295"/>
          </p:nvPr>
        </p:nvSpPr>
        <p:spPr>
          <a:xfrm>
            <a:off x="3236119" y="5643562"/>
            <a:ext cx="1600200" cy="357188"/>
          </a:xfrm>
          <a:noFill/>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557213" indent="-214313" eaLnBrk="0" hangingPunct="0">
              <a:defRPr kumimoji="1">
                <a:solidFill>
                  <a:schemeClr val="tx1"/>
                </a:solidFill>
                <a:latin typeface="Arial" panose="020B0604020202020204" pitchFamily="34" charset="0"/>
                <a:ea typeface="新細明體" panose="02020500000000000000" pitchFamily="18" charset="-120"/>
              </a:defRPr>
            </a:lvl2pPr>
            <a:lvl3pPr marL="857250" indent="-171450" eaLnBrk="0" hangingPunct="0">
              <a:defRPr kumimoji="1">
                <a:solidFill>
                  <a:schemeClr val="tx1"/>
                </a:solidFill>
                <a:latin typeface="Arial" panose="020B0604020202020204" pitchFamily="34" charset="0"/>
                <a:ea typeface="新細明體" panose="02020500000000000000" pitchFamily="18" charset="-120"/>
              </a:defRPr>
            </a:lvl3pPr>
            <a:lvl4pPr marL="1200150" indent="-171450" eaLnBrk="0" hangingPunct="0">
              <a:defRPr kumimoji="1">
                <a:solidFill>
                  <a:schemeClr val="tx1"/>
                </a:solidFill>
                <a:latin typeface="Arial" panose="020B0604020202020204" pitchFamily="34" charset="0"/>
                <a:ea typeface="新細明體" panose="02020500000000000000" pitchFamily="18" charset="-120"/>
              </a:defRPr>
            </a:lvl4pPr>
            <a:lvl5pPr marL="1543050" indent="-171450" eaLnBrk="0" hangingPunct="0">
              <a:defRPr kumimoji="1">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D2282285-CD09-4421-90E7-6CC64B15562B}" type="slidenum">
              <a:rPr lang="en-US" altLang="zh-TW"/>
              <a:pPr eaLnBrk="1" hangingPunct="1"/>
              <a:t>34</a:t>
            </a:fld>
            <a:endParaRPr lang="en-US" altLang="zh-TW"/>
          </a:p>
        </p:txBody>
      </p:sp>
    </p:spTree>
    <p:extLst>
      <p:ext uri="{BB962C8B-B14F-4D97-AF65-F5344CB8AC3E}">
        <p14:creationId xmlns:p14="http://schemas.microsoft.com/office/powerpoint/2010/main" val="25875515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135" y="116632"/>
            <a:ext cx="6838225" cy="6574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8748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0" y="857250"/>
            <a:ext cx="9144000" cy="5884118"/>
          </a:xfrm>
          <a:prstGeom prst="rect">
            <a:avLst/>
          </a:prstGeom>
        </p:spPr>
        <p:txBody>
          <a:bodyPr vert="horz" lIns="68580" tIns="34290" rIns="68580" bIns="34290" rtlCol="0" anchor="t">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en-US" altLang="zh-TW" sz="1200" b="1" cap="all" dirty="0">
              <a:ln w="3175" cmpd="sng">
                <a:noFill/>
              </a:ln>
              <a:solidFill>
                <a:schemeClr val="tx1"/>
              </a:solidFill>
              <a:latin typeface="標楷體" panose="03000509000000000000" pitchFamily="65" charset="-120"/>
              <a:ea typeface="標楷體" panose="03000509000000000000" pitchFamily="65" charset="-120"/>
              <a:cs typeface="+mj-cs"/>
            </a:endParaRPr>
          </a:p>
          <a:p>
            <a:r>
              <a:rPr lang="en-US" altLang="zh-TW" sz="1500" dirty="0">
                <a:solidFill>
                  <a:schemeClr val="tx1"/>
                </a:solidFill>
                <a:latin typeface="標楷體" pitchFamily="65" charset="-120"/>
                <a:ea typeface="標楷體" pitchFamily="65" charset="-120"/>
              </a:rPr>
              <a:t>CBS </a:t>
            </a:r>
            <a:r>
              <a:rPr lang="zh-TW" altLang="en-US" sz="1500" dirty="0">
                <a:solidFill>
                  <a:schemeClr val="tx1"/>
                </a:solidFill>
                <a:latin typeface="標楷體" pitchFamily="65" charset="-120"/>
                <a:ea typeface="標楷體" pitchFamily="65" charset="-120"/>
              </a:rPr>
              <a:t>的</a:t>
            </a:r>
            <a:r>
              <a:rPr lang="en-US" altLang="zh-TW" sz="1500" dirty="0">
                <a:solidFill>
                  <a:schemeClr val="tx1"/>
                </a:solidFill>
                <a:latin typeface="標楷體" pitchFamily="65" charset="-120"/>
                <a:ea typeface="標楷體" pitchFamily="65" charset="-120"/>
              </a:rPr>
              <a:t>《60 </a:t>
            </a:r>
            <a:r>
              <a:rPr lang="zh-TW" altLang="en-US" sz="1500" dirty="0">
                <a:solidFill>
                  <a:schemeClr val="tx1"/>
                </a:solidFill>
                <a:latin typeface="標楷體" pitchFamily="65" charset="-120"/>
                <a:ea typeface="標楷體" pitchFamily="65" charset="-120"/>
              </a:rPr>
              <a:t>分鐘</a:t>
            </a:r>
            <a:r>
              <a:rPr lang="en-US" altLang="zh-TW" sz="1500" dirty="0">
                <a:solidFill>
                  <a:schemeClr val="tx1"/>
                </a:solidFill>
                <a:latin typeface="標楷體" pitchFamily="65" charset="-120"/>
                <a:ea typeface="標楷體" pitchFamily="65" charset="-120"/>
              </a:rPr>
              <a:t>》</a:t>
            </a:r>
            <a:r>
              <a:rPr lang="zh-TW" altLang="en-US" sz="1500" dirty="0">
                <a:solidFill>
                  <a:schemeClr val="tx1"/>
                </a:solidFill>
                <a:latin typeface="標楷體" pitchFamily="65" charset="-120"/>
                <a:ea typeface="標楷體" pitchFamily="65" charset="-120"/>
              </a:rPr>
              <a:t>節目為了尋求最厲害的駭客，來到了德國柏林，找到了 </a:t>
            </a:r>
            <a:r>
              <a:rPr lang="en-US" altLang="zh-TW" sz="1500" dirty="0" err="1">
                <a:solidFill>
                  <a:schemeClr val="tx1"/>
                </a:solidFill>
                <a:latin typeface="標楷體" pitchFamily="65" charset="-120"/>
                <a:ea typeface="標楷體" pitchFamily="65" charset="-120"/>
              </a:rPr>
              <a:t>Karsten</a:t>
            </a:r>
            <a:r>
              <a:rPr lang="en-US" altLang="zh-TW" sz="1500" dirty="0">
                <a:solidFill>
                  <a:schemeClr val="tx1"/>
                </a:solidFill>
                <a:latin typeface="標楷體" pitchFamily="65" charset="-120"/>
                <a:ea typeface="標楷體" pitchFamily="65" charset="-120"/>
              </a:rPr>
              <a:t> </a:t>
            </a:r>
            <a:r>
              <a:rPr lang="en-US" altLang="zh-TW" sz="1500" dirty="0" err="1">
                <a:solidFill>
                  <a:schemeClr val="tx1"/>
                </a:solidFill>
                <a:latin typeface="標楷體" pitchFamily="65" charset="-120"/>
                <a:ea typeface="標楷體" pitchFamily="65" charset="-120"/>
              </a:rPr>
              <a:t>Nohl</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，一位有維吉尼雅大學電腦工程博士學位的德國駭客。 </a:t>
            </a:r>
            <a:r>
              <a:rPr lang="en-US" altLang="zh-TW" sz="1500" dirty="0">
                <a:solidFill>
                  <a:schemeClr val="tx1"/>
                </a:solidFill>
                <a:latin typeface="標楷體" pitchFamily="65" charset="-120"/>
                <a:ea typeface="標楷體" pitchFamily="65" charset="-120"/>
              </a:rPr>
              <a:t>CBS </a:t>
            </a:r>
            <a:r>
              <a:rPr lang="zh-TW" altLang="en-US" sz="1500" dirty="0">
                <a:solidFill>
                  <a:schemeClr val="tx1"/>
                </a:solidFill>
                <a:latin typeface="標楷體" pitchFamily="65" charset="-120"/>
                <a:ea typeface="標楷體" pitchFamily="65" charset="-120"/>
              </a:rPr>
              <a:t>的記者 </a:t>
            </a:r>
            <a:r>
              <a:rPr lang="en-US" altLang="zh-TW" sz="1500" dirty="0" err="1">
                <a:solidFill>
                  <a:schemeClr val="tx1"/>
                </a:solidFill>
                <a:latin typeface="標楷體" pitchFamily="65" charset="-120"/>
                <a:ea typeface="標楷體" pitchFamily="65" charset="-120"/>
              </a:rPr>
              <a:t>Alfonsi</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進入了一個 </a:t>
            </a:r>
            <a:r>
              <a:rPr lang="en-US" altLang="zh-TW" sz="1500" dirty="0" err="1">
                <a:solidFill>
                  <a:schemeClr val="tx1"/>
                </a:solidFill>
                <a:latin typeface="標楷體" pitchFamily="65" charset="-120"/>
                <a:ea typeface="標楷體" pitchFamily="65" charset="-120"/>
              </a:rPr>
              <a:t>Nohl</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所屬的實驗室，該實驗室的任務是協助許多 </a:t>
            </a:r>
            <a:r>
              <a:rPr lang="en-US" altLang="zh-TW" sz="1500" dirty="0">
                <a:solidFill>
                  <a:schemeClr val="tx1"/>
                </a:solidFill>
                <a:latin typeface="標楷體" pitchFamily="65" charset="-120"/>
                <a:ea typeface="標楷體" pitchFamily="65" charset="-120"/>
              </a:rPr>
              <a:t>Fortune 500 </a:t>
            </a:r>
            <a:r>
              <a:rPr lang="zh-TW" altLang="en-US" sz="1500" dirty="0">
                <a:solidFill>
                  <a:schemeClr val="tx1"/>
                </a:solidFill>
                <a:latin typeface="標楷體" pitchFamily="65" charset="-120"/>
                <a:ea typeface="標楷體" pitchFamily="65" charset="-120"/>
              </a:rPr>
              <a:t>的大公司處理資安問題。</a:t>
            </a:r>
            <a:endParaRPr lang="en-US" altLang="zh-TW" sz="1500" dirty="0">
              <a:solidFill>
                <a:schemeClr val="tx1"/>
              </a:solidFill>
              <a:latin typeface="標楷體" pitchFamily="65" charset="-120"/>
              <a:ea typeface="標楷體" pitchFamily="65" charset="-120"/>
            </a:endParaRPr>
          </a:p>
          <a:p>
            <a:r>
              <a:rPr lang="zh-TW" altLang="en-US" sz="1500" b="1" dirty="0">
                <a:solidFill>
                  <a:srgbClr val="FF0000"/>
                </a:solidFill>
                <a:latin typeface="標楷體" pitchFamily="65" charset="-120"/>
                <a:ea typeface="標楷體" pitchFamily="65" charset="-120"/>
              </a:rPr>
              <a:t>一個手機號碼就夠了</a:t>
            </a:r>
            <a:r>
              <a:rPr lang="zh-TW" altLang="en-US" sz="1500" dirty="0">
                <a:solidFill>
                  <a:srgbClr val="FF0000"/>
                </a:solidFill>
                <a:latin typeface="標楷體" pitchFamily="65" charset="-120"/>
                <a:ea typeface="標楷體" pitchFamily="65" charset="-120"/>
              </a:rPr>
              <a:t> </a:t>
            </a:r>
          </a:p>
          <a:p>
            <a:r>
              <a:rPr lang="en-US" altLang="zh-TW" sz="1500" dirty="0">
                <a:solidFill>
                  <a:schemeClr val="tx1"/>
                </a:solidFill>
                <a:latin typeface="標楷體" pitchFamily="65" charset="-120"/>
                <a:ea typeface="標楷體" pitchFamily="65" charset="-120"/>
              </a:rPr>
              <a:t>CBS </a:t>
            </a:r>
            <a:r>
              <a:rPr lang="zh-TW" altLang="en-US" sz="1500" dirty="0">
                <a:solidFill>
                  <a:schemeClr val="tx1"/>
                </a:solidFill>
                <a:latin typeface="標楷體" pitchFamily="65" charset="-120"/>
                <a:ea typeface="標楷體" pitchFamily="65" charset="-120"/>
              </a:rPr>
              <a:t>的記者 </a:t>
            </a:r>
            <a:r>
              <a:rPr lang="en-US" altLang="zh-TW" sz="1500" dirty="0" err="1">
                <a:solidFill>
                  <a:schemeClr val="tx1"/>
                </a:solidFill>
                <a:latin typeface="標楷體" pitchFamily="65" charset="-120"/>
                <a:ea typeface="標楷體" pitchFamily="65" charset="-120"/>
              </a:rPr>
              <a:t>Alfonsi</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問：「是不是有什麼手機比較安全呢？</a:t>
            </a:r>
            <a:r>
              <a:rPr lang="zh-TW" altLang="en-US" sz="1500" dirty="0">
                <a:solidFill>
                  <a:srgbClr val="FF0000"/>
                </a:solidFill>
                <a:latin typeface="標楷體" pitchFamily="65" charset="-120"/>
                <a:ea typeface="標楷體" pitchFamily="65" charset="-120"/>
              </a:rPr>
              <a:t>例如 </a:t>
            </a:r>
            <a:r>
              <a:rPr lang="en-US" altLang="zh-TW" sz="1500" dirty="0">
                <a:solidFill>
                  <a:srgbClr val="FF0000"/>
                </a:solidFill>
                <a:latin typeface="標楷體" pitchFamily="65" charset="-120"/>
                <a:ea typeface="標楷體" pitchFamily="65" charset="-120"/>
              </a:rPr>
              <a:t>iPhone </a:t>
            </a:r>
            <a:r>
              <a:rPr lang="zh-TW" altLang="en-US" sz="1500" dirty="0">
                <a:solidFill>
                  <a:srgbClr val="FF0000"/>
                </a:solidFill>
                <a:latin typeface="標楷體" pitchFamily="65" charset="-120"/>
                <a:ea typeface="標楷體" pitchFamily="65" charset="-120"/>
              </a:rPr>
              <a:t>是不是比 </a:t>
            </a:r>
            <a:r>
              <a:rPr lang="en-US" altLang="zh-TW" sz="1500" dirty="0">
                <a:solidFill>
                  <a:srgbClr val="FF0000"/>
                </a:solidFill>
                <a:latin typeface="標楷體" pitchFamily="65" charset="-120"/>
                <a:ea typeface="標楷體" pitchFamily="65" charset="-120"/>
              </a:rPr>
              <a:t>Android </a:t>
            </a:r>
            <a:r>
              <a:rPr lang="zh-TW" altLang="en-US" sz="1500" dirty="0">
                <a:solidFill>
                  <a:srgbClr val="FF0000"/>
                </a:solidFill>
                <a:latin typeface="標楷體" pitchFamily="65" charset="-120"/>
                <a:ea typeface="標楷體" pitchFamily="65" charset="-120"/>
              </a:rPr>
              <a:t>安全？</a:t>
            </a:r>
            <a:r>
              <a:rPr lang="zh-TW" altLang="en-US" sz="1500" dirty="0">
                <a:solidFill>
                  <a:schemeClr val="tx1"/>
                </a:solidFill>
                <a:latin typeface="標楷體" pitchFamily="65" charset="-120"/>
                <a:ea typeface="標楷體" pitchFamily="65" charset="-120"/>
              </a:rPr>
              <a:t>」</a:t>
            </a:r>
            <a:r>
              <a:rPr lang="en-US" altLang="zh-TW" sz="1500" dirty="0" err="1">
                <a:solidFill>
                  <a:schemeClr val="tx1"/>
                </a:solidFill>
                <a:latin typeface="標楷體" pitchFamily="65" charset="-120"/>
                <a:ea typeface="標楷體" pitchFamily="65" charset="-120"/>
              </a:rPr>
              <a:t>Nohl</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回答：「</a:t>
            </a:r>
            <a:r>
              <a:rPr lang="zh-TW" altLang="en-US" sz="1500" dirty="0">
                <a:solidFill>
                  <a:srgbClr val="FF0000"/>
                </a:solidFill>
                <a:latin typeface="標楷體" pitchFamily="65" charset="-120"/>
                <a:ea typeface="標楷體" pitchFamily="65" charset="-120"/>
              </a:rPr>
              <a:t>所有的手機其實都一樣。</a:t>
            </a:r>
            <a:r>
              <a:rPr lang="zh-TW" altLang="en-US" sz="1500" dirty="0">
                <a:solidFill>
                  <a:schemeClr val="tx1"/>
                </a:solidFill>
                <a:latin typeface="標楷體" pitchFamily="65" charset="-120"/>
                <a:ea typeface="標楷體" pitchFamily="65" charset="-120"/>
              </a:rPr>
              <a:t>」</a:t>
            </a:r>
            <a:r>
              <a:rPr lang="en-US" altLang="zh-TW" sz="1500" dirty="0" err="1">
                <a:solidFill>
                  <a:schemeClr val="tx1"/>
                </a:solidFill>
                <a:latin typeface="標楷體" pitchFamily="65" charset="-120"/>
                <a:ea typeface="標楷體" pitchFamily="65" charset="-120"/>
              </a:rPr>
              <a:t>Alfonsi</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又問：「如果你有</a:t>
            </a:r>
            <a:r>
              <a:rPr lang="zh-TW" altLang="en-US" sz="1500" dirty="0">
                <a:solidFill>
                  <a:srgbClr val="FF0000"/>
                </a:solidFill>
                <a:latin typeface="標楷體" pitchFamily="65" charset="-120"/>
                <a:ea typeface="標楷體" pitchFamily="65" charset="-120"/>
              </a:rPr>
              <a:t>一個手機號碼，到底能做些什麼？」</a:t>
            </a:r>
            <a:r>
              <a:rPr lang="en-US" altLang="zh-TW" sz="1500" dirty="0" err="1">
                <a:solidFill>
                  <a:srgbClr val="FF0000"/>
                </a:solidFill>
                <a:latin typeface="標楷體" pitchFamily="65" charset="-120"/>
                <a:ea typeface="標楷體" pitchFamily="65" charset="-120"/>
              </a:rPr>
              <a:t>Nohl</a:t>
            </a:r>
            <a:r>
              <a:rPr lang="en-US" altLang="zh-TW" sz="1500" dirty="0">
                <a:solidFill>
                  <a:srgbClr val="FF0000"/>
                </a:solidFill>
                <a:latin typeface="標楷體" pitchFamily="65" charset="-120"/>
                <a:ea typeface="標楷體" pitchFamily="65" charset="-120"/>
              </a:rPr>
              <a:t> </a:t>
            </a:r>
            <a:r>
              <a:rPr lang="zh-TW" altLang="en-US" sz="1500" dirty="0">
                <a:solidFill>
                  <a:srgbClr val="FF0000"/>
                </a:solidFill>
                <a:latin typeface="標楷體" pitchFamily="65" charset="-120"/>
                <a:ea typeface="標楷體" pitchFamily="65" charset="-120"/>
              </a:rPr>
              <a:t>回答：「我能知道他們在哪裡？在哪裡上班？他們跟什麼人見面？也可以知道他們打電話給誰以及他們在電話裡到底說了什麼？當然，也可以讀到他們所傳的簡訊。</a:t>
            </a:r>
            <a:r>
              <a:rPr lang="zh-TW" altLang="en-US" sz="1500" dirty="0">
                <a:solidFill>
                  <a:schemeClr val="tx1"/>
                </a:solidFill>
                <a:latin typeface="標楷體" pitchFamily="65" charset="-120"/>
                <a:ea typeface="標楷體" pitchFamily="65" charset="-120"/>
              </a:rPr>
              <a:t>」</a:t>
            </a:r>
          </a:p>
          <a:p>
            <a:r>
              <a:rPr lang="zh-TW" altLang="en-US" sz="1500" b="1" dirty="0">
                <a:solidFill>
                  <a:srgbClr val="FF0000"/>
                </a:solidFill>
                <a:latin typeface="標楷體" pitchFamily="65" charset="-120"/>
                <a:ea typeface="標楷體" pitchFamily="65" charset="-120"/>
              </a:rPr>
              <a:t>沒有什麼是不能破解的</a:t>
            </a:r>
            <a:r>
              <a:rPr lang="zh-TW" altLang="en-US" sz="1500" dirty="0">
                <a:solidFill>
                  <a:srgbClr val="FF0000"/>
                </a:solidFill>
                <a:latin typeface="標楷體" pitchFamily="65" charset="-120"/>
                <a:ea typeface="標楷體" pitchFamily="65" charset="-120"/>
              </a:rPr>
              <a:t> </a:t>
            </a:r>
          </a:p>
          <a:p>
            <a:r>
              <a:rPr lang="en-US" altLang="zh-TW" sz="1500" dirty="0">
                <a:solidFill>
                  <a:schemeClr val="tx1"/>
                </a:solidFill>
                <a:latin typeface="標楷體" pitchFamily="65" charset="-120"/>
                <a:ea typeface="標楷體" pitchFamily="65" charset="-120"/>
              </a:rPr>
              <a:t>John </a:t>
            </a:r>
            <a:r>
              <a:rPr lang="en-US" altLang="zh-TW" sz="1500" dirty="0" err="1">
                <a:solidFill>
                  <a:schemeClr val="tx1"/>
                </a:solidFill>
                <a:latin typeface="標楷體" pitchFamily="65" charset="-120"/>
                <a:ea typeface="標楷體" pitchFamily="65" charset="-120"/>
              </a:rPr>
              <a:t>Hering</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自己也是駭客，他是一家手機安全公司 </a:t>
            </a:r>
            <a:r>
              <a:rPr lang="en-US" altLang="zh-TW" sz="1500" dirty="0">
                <a:solidFill>
                  <a:schemeClr val="tx1"/>
                </a:solidFill>
                <a:latin typeface="標楷體" pitchFamily="65" charset="-120"/>
                <a:ea typeface="標楷體" pitchFamily="65" charset="-120"/>
              </a:rPr>
              <a:t>Lookout </a:t>
            </a:r>
            <a:r>
              <a:rPr lang="zh-TW" altLang="en-US" sz="1500" dirty="0">
                <a:solidFill>
                  <a:schemeClr val="tx1"/>
                </a:solidFill>
                <a:latin typeface="標楷體" pitchFamily="65" charset="-120"/>
                <a:ea typeface="標楷體" pitchFamily="65" charset="-120"/>
              </a:rPr>
              <a:t>的共同創辦人，這家公司做了一個免費的 </a:t>
            </a:r>
            <a:r>
              <a:rPr lang="en-US" altLang="zh-TW" sz="1500" dirty="0">
                <a:solidFill>
                  <a:schemeClr val="tx1"/>
                </a:solidFill>
                <a:latin typeface="標楷體" pitchFamily="65" charset="-120"/>
                <a:ea typeface="標楷體" pitchFamily="65" charset="-120"/>
              </a:rPr>
              <a:t>App </a:t>
            </a:r>
            <a:r>
              <a:rPr lang="zh-TW" altLang="en-US" sz="1500" dirty="0">
                <a:solidFill>
                  <a:schemeClr val="tx1"/>
                </a:solidFill>
                <a:latin typeface="標楷體" pitchFamily="65" charset="-120"/>
                <a:ea typeface="標楷體" pitchFamily="65" charset="-120"/>
              </a:rPr>
              <a:t>，讓你可以掃描你的手機，提醒你手機中有沒有什麼惡意的軟體。 </a:t>
            </a:r>
            <a:r>
              <a:rPr lang="en-US" altLang="zh-TW" sz="1500" dirty="0" err="1">
                <a:solidFill>
                  <a:srgbClr val="FF0000"/>
                </a:solidFill>
                <a:latin typeface="標楷體" pitchFamily="65" charset="-120"/>
                <a:ea typeface="標楷體" pitchFamily="65" charset="-120"/>
              </a:rPr>
              <a:t>Alfonsi</a:t>
            </a:r>
            <a:r>
              <a:rPr lang="en-US" altLang="zh-TW" sz="1500" dirty="0">
                <a:solidFill>
                  <a:srgbClr val="FF0000"/>
                </a:solidFill>
                <a:latin typeface="標楷體" pitchFamily="65" charset="-120"/>
                <a:ea typeface="標楷體" pitchFamily="65" charset="-120"/>
              </a:rPr>
              <a:t> </a:t>
            </a:r>
            <a:r>
              <a:rPr lang="zh-TW" altLang="en-US" sz="1500" dirty="0">
                <a:solidFill>
                  <a:srgbClr val="FF0000"/>
                </a:solidFill>
                <a:latin typeface="標楷體" pitchFamily="65" charset="-120"/>
                <a:ea typeface="標楷體" pitchFamily="65" charset="-120"/>
              </a:rPr>
              <a:t>問：「到底有多大的機率，一般人的手機會被入侵？」</a:t>
            </a:r>
            <a:r>
              <a:rPr lang="en-US" altLang="zh-TW" sz="1500" dirty="0" err="1">
                <a:solidFill>
                  <a:srgbClr val="FF0000"/>
                </a:solidFill>
                <a:latin typeface="標楷體" pitchFamily="65" charset="-120"/>
                <a:ea typeface="標楷體" pitchFamily="65" charset="-120"/>
              </a:rPr>
              <a:t>Hering</a:t>
            </a:r>
            <a:r>
              <a:rPr lang="en-US" altLang="zh-TW" sz="1500" dirty="0">
                <a:solidFill>
                  <a:srgbClr val="FF0000"/>
                </a:solidFill>
                <a:latin typeface="標楷體" pitchFamily="65" charset="-120"/>
                <a:ea typeface="標楷體" pitchFamily="65" charset="-120"/>
              </a:rPr>
              <a:t> </a:t>
            </a:r>
            <a:r>
              <a:rPr lang="zh-TW" altLang="en-US" sz="1500" dirty="0">
                <a:solidFill>
                  <a:srgbClr val="FF0000"/>
                </a:solidFill>
                <a:latin typeface="標楷體" pitchFamily="65" charset="-120"/>
                <a:ea typeface="標楷體" pitchFamily="65" charset="-120"/>
              </a:rPr>
              <a:t>說：「在現在的世界，只有知道自己被入侵以及不知道自己被入侵這兩種。</a:t>
            </a:r>
            <a:r>
              <a:rPr lang="zh-TW" altLang="en-US" sz="1500" dirty="0">
                <a:solidFill>
                  <a:srgbClr val="FFFF00"/>
                </a:solidFill>
                <a:latin typeface="標楷體" pitchFamily="65" charset="-120"/>
                <a:ea typeface="標楷體" pitchFamily="65" charset="-120"/>
              </a:rPr>
              <a:t>」</a:t>
            </a:r>
            <a:r>
              <a:rPr lang="en-US" altLang="zh-TW" sz="1500" dirty="0" err="1">
                <a:solidFill>
                  <a:schemeClr val="tx1"/>
                </a:solidFill>
                <a:latin typeface="標楷體" pitchFamily="65" charset="-120"/>
                <a:ea typeface="標楷體" pitchFamily="65" charset="-120"/>
              </a:rPr>
              <a:t>Alfonsi</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問：「是不是大多數的人認為只要設了密碼，手機就是安全的？」</a:t>
            </a:r>
            <a:r>
              <a:rPr lang="en-US" altLang="zh-TW" sz="1500" dirty="0" err="1">
                <a:solidFill>
                  <a:schemeClr val="tx1"/>
                </a:solidFill>
                <a:latin typeface="標楷體" pitchFamily="65" charset="-120"/>
                <a:ea typeface="標楷體" pitchFamily="65" charset="-120"/>
              </a:rPr>
              <a:t>Hering</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說：「的確，大多數的人並不了解他們的手機是一台電腦，那是一台在你的口袋裡非常有效率的超級電腦，現在的任何一台手機都比載人登月的太空梭還要先進。</a:t>
            </a:r>
            <a:r>
              <a:rPr lang="en-US" altLang="zh-TW" sz="1500" dirty="0" err="1">
                <a:solidFill>
                  <a:schemeClr val="tx1"/>
                </a:solidFill>
                <a:latin typeface="標楷體" pitchFamily="65" charset="-120"/>
                <a:ea typeface="標楷體" pitchFamily="65" charset="-120"/>
              </a:rPr>
              <a:t>Alfonsi</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問：「是不是所有的設備都可以入侵？」</a:t>
            </a:r>
            <a:r>
              <a:rPr lang="en-US" altLang="zh-TW" sz="1500" dirty="0" err="1">
                <a:solidFill>
                  <a:schemeClr val="tx1"/>
                </a:solidFill>
                <a:latin typeface="標楷體" pitchFamily="65" charset="-120"/>
                <a:ea typeface="標楷體" pitchFamily="65" charset="-120"/>
              </a:rPr>
              <a:t>Hering</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說：「對！」</a:t>
            </a:r>
            <a:r>
              <a:rPr lang="en-US" altLang="zh-TW" sz="1500" dirty="0" err="1">
                <a:solidFill>
                  <a:schemeClr val="tx1"/>
                </a:solidFill>
                <a:latin typeface="標楷體" pitchFamily="65" charset="-120"/>
                <a:ea typeface="標楷體" pitchFamily="65" charset="-120"/>
              </a:rPr>
              <a:t>Alfonsi</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問：「如果有人跟你說有什麼你沒辦法破解？」</a:t>
            </a:r>
            <a:r>
              <a:rPr lang="en-US" altLang="zh-TW" sz="1500" dirty="0" err="1">
                <a:solidFill>
                  <a:schemeClr val="tx1"/>
                </a:solidFill>
                <a:latin typeface="標楷體" pitchFamily="65" charset="-120"/>
                <a:ea typeface="標楷體" pitchFamily="65" charset="-120"/>
              </a:rPr>
              <a:t>Hering</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說：「我不相信！」</a:t>
            </a:r>
          </a:p>
          <a:p>
            <a:r>
              <a:rPr lang="zh-TW" altLang="en-US" sz="1500" dirty="0">
                <a:solidFill>
                  <a:schemeClr val="tx1"/>
                </a:solidFill>
                <a:latin typeface="標楷體" pitchFamily="65" charset="-120"/>
                <a:ea typeface="標楷體" pitchFamily="65" charset="-120"/>
              </a:rPr>
              <a:t>駭客 </a:t>
            </a:r>
            <a:r>
              <a:rPr lang="en-US" altLang="zh-TW" sz="1500" dirty="0">
                <a:solidFill>
                  <a:schemeClr val="tx1"/>
                </a:solidFill>
                <a:latin typeface="標楷體" pitchFamily="65" charset="-120"/>
                <a:ea typeface="標楷體" pitchFamily="65" charset="-120"/>
              </a:rPr>
              <a:t>Jon </a:t>
            </a:r>
            <a:r>
              <a:rPr lang="en-US" altLang="zh-TW" sz="1500" dirty="0" err="1">
                <a:solidFill>
                  <a:schemeClr val="tx1"/>
                </a:solidFill>
                <a:latin typeface="標楷體" pitchFamily="65" charset="-120"/>
                <a:ea typeface="標楷體" pitchFamily="65" charset="-120"/>
              </a:rPr>
              <a:t>Oberheide</a:t>
            </a:r>
            <a:r>
              <a:rPr lang="en-US" altLang="zh-TW" sz="1500" dirty="0">
                <a:solidFill>
                  <a:schemeClr val="tx1"/>
                </a:solidFill>
                <a:latin typeface="標楷體" pitchFamily="65" charset="-120"/>
                <a:ea typeface="標楷體" pitchFamily="65" charset="-120"/>
              </a:rPr>
              <a:t> </a:t>
            </a:r>
            <a:r>
              <a:rPr lang="zh-TW" altLang="en-US" sz="1500" dirty="0">
                <a:solidFill>
                  <a:schemeClr val="tx1"/>
                </a:solidFill>
                <a:latin typeface="標楷體" pitchFamily="65" charset="-120"/>
                <a:ea typeface="標楷體" pitchFamily="65" charset="-120"/>
              </a:rPr>
              <a:t>說：「</a:t>
            </a:r>
            <a:r>
              <a:rPr lang="zh-TW" altLang="en-US" sz="1500" dirty="0">
                <a:solidFill>
                  <a:srgbClr val="FF0000"/>
                </a:solidFill>
                <a:latin typeface="標楷體" pitchFamily="65" charset="-120"/>
                <a:ea typeface="標楷體" pitchFamily="65" charset="-120"/>
              </a:rPr>
              <a:t>其實手機安全的最大弱點是人性，人們很容易輕信別人，安裝了惡意的程式，而且每天都暴露他們的密碼，而最難的就是去處理這種人性。</a:t>
            </a:r>
            <a:r>
              <a:rPr lang="zh-TW" altLang="en-US" sz="1500" dirty="0">
                <a:solidFill>
                  <a:schemeClr val="tx1"/>
                </a:solidFill>
                <a:latin typeface="標楷體" pitchFamily="65" charset="-120"/>
                <a:ea typeface="標楷體" pitchFamily="65" charset="-120"/>
              </a:rPr>
              <a:t>」</a:t>
            </a:r>
          </a:p>
        </p:txBody>
      </p:sp>
    </p:spTree>
    <p:extLst>
      <p:ext uri="{BB962C8B-B14F-4D97-AF65-F5344CB8AC3E}">
        <p14:creationId xmlns:p14="http://schemas.microsoft.com/office/powerpoint/2010/main" val="18999323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036418"/>
            <a:ext cx="9144000" cy="612141"/>
          </a:xfrm>
        </p:spPr>
        <p:txBody>
          <a:bodyPr>
            <a:noAutofit/>
          </a:bodyPr>
          <a:lstStyle/>
          <a:p>
            <a:pPr algn="ctr"/>
            <a:r>
              <a:rPr lang="en-US" altLang="zh-TW" sz="4050" b="1" dirty="0">
                <a:latin typeface="標楷體" panose="03000509000000000000" pitchFamily="65" charset="-120"/>
                <a:ea typeface="標楷體" panose="03000509000000000000" pitchFamily="65" charset="-120"/>
              </a:rPr>
              <a:t>IPHONE</a:t>
            </a: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a:p>
            <a:pPr marL="0" indent="0">
              <a:buNone/>
            </a:pP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蘋果公司出產的</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IPHONE</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系列，在世界上有不少的忠實愛好者，而且一向高安全性聞名遐邇。</a:t>
            </a:r>
            <a:r>
              <a:rPr lang="en-US" altLang="zh-TW" sz="2100" b="1" cap="all" dirty="0">
                <a:ln w="3175" cmpd="sng">
                  <a:noFill/>
                </a:ln>
                <a:solidFill>
                  <a:srgbClr val="FF0000"/>
                </a:solidFill>
                <a:latin typeface="標楷體" panose="03000509000000000000" pitchFamily="65" charset="-120"/>
                <a:ea typeface="標楷體" panose="03000509000000000000" pitchFamily="65" charset="-120"/>
                <a:cs typeface="+mj-cs"/>
              </a:rPr>
              <a:t>2016</a:t>
            </a:r>
            <a:r>
              <a:rPr lang="zh-TW" altLang="en-US" sz="2100" b="1" cap="all" dirty="0">
                <a:ln w="3175" cmpd="sng">
                  <a:noFill/>
                </a:ln>
                <a:solidFill>
                  <a:srgbClr val="FF0000"/>
                </a:solidFill>
                <a:latin typeface="標楷體" panose="03000509000000000000" pitchFamily="65" charset="-120"/>
                <a:ea typeface="標楷體" panose="03000509000000000000" pitchFamily="65" charset="-120"/>
                <a:cs typeface="+mj-cs"/>
              </a:rPr>
              <a:t>年</a:t>
            </a:r>
            <a:r>
              <a:rPr lang="en-US" altLang="zh-TW" sz="2100" b="1" cap="all" dirty="0">
                <a:ln w="3175" cmpd="sng">
                  <a:noFill/>
                </a:ln>
                <a:solidFill>
                  <a:srgbClr val="FF0000"/>
                </a:solidFill>
                <a:latin typeface="標楷體" panose="03000509000000000000" pitchFamily="65" charset="-120"/>
                <a:ea typeface="標楷體" panose="03000509000000000000" pitchFamily="65" charset="-120"/>
                <a:cs typeface="+mj-cs"/>
              </a:rPr>
              <a:t>2</a:t>
            </a:r>
            <a:r>
              <a:rPr lang="zh-TW" altLang="en-US" sz="2100" b="1" cap="all" dirty="0">
                <a:ln w="3175" cmpd="sng">
                  <a:noFill/>
                </a:ln>
                <a:solidFill>
                  <a:srgbClr val="FF0000"/>
                </a:solidFill>
                <a:latin typeface="標楷體" panose="03000509000000000000" pitchFamily="65" charset="-120"/>
                <a:ea typeface="標楷體" panose="03000509000000000000" pitchFamily="65" charset="-120"/>
                <a:cs typeface="+mj-cs"/>
              </a:rPr>
              <a:t>月時</a:t>
            </a:r>
            <a:r>
              <a:rPr lang="en-US" altLang="zh-TW" sz="2100" b="1" cap="all" dirty="0">
                <a:ln w="3175" cmpd="sng">
                  <a:noFill/>
                </a:ln>
                <a:solidFill>
                  <a:srgbClr val="FF0000"/>
                </a:solidFill>
                <a:latin typeface="標楷體" panose="03000509000000000000" pitchFamily="65" charset="-120"/>
                <a:ea typeface="標楷體" panose="03000509000000000000" pitchFamily="65" charset="-120"/>
                <a:cs typeface="+mj-cs"/>
              </a:rPr>
              <a:t>FBI</a:t>
            </a:r>
            <a:r>
              <a:rPr lang="zh-TW" altLang="en-US" sz="2100" b="1" cap="all" dirty="0">
                <a:ln w="3175" cmpd="sng">
                  <a:noFill/>
                </a:ln>
                <a:solidFill>
                  <a:srgbClr val="FF0000"/>
                </a:solidFill>
                <a:latin typeface="標楷體" panose="03000509000000000000" pitchFamily="65" charset="-120"/>
                <a:ea typeface="標楷體" panose="03000509000000000000" pitchFamily="65" charset="-120"/>
                <a:cs typeface="+mj-cs"/>
              </a:rPr>
              <a:t>為了看到犯罪嫌疑人手機裡的內容，不得不請求蘋果的協助，然而蘋果執行長庫克仍拒絕 </a:t>
            </a:r>
            <a:r>
              <a:rPr lang="en-US" altLang="zh-TW" sz="2100" b="1" cap="all" dirty="0">
                <a:ln w="3175" cmpd="sng">
                  <a:noFill/>
                </a:ln>
                <a:solidFill>
                  <a:srgbClr val="FF0000"/>
                </a:solidFill>
                <a:latin typeface="標楷體" panose="03000509000000000000" pitchFamily="65" charset="-120"/>
                <a:ea typeface="標楷體" panose="03000509000000000000" pitchFamily="65" charset="-120"/>
                <a:cs typeface="+mj-cs"/>
              </a:rPr>
              <a:t>FBI</a:t>
            </a:r>
            <a:r>
              <a:rPr lang="zh-TW" altLang="en-US" sz="2100" b="1" cap="all" dirty="0">
                <a:ln w="3175" cmpd="sng">
                  <a:noFill/>
                </a:ln>
                <a:solidFill>
                  <a:srgbClr val="FF0000"/>
                </a:solidFill>
                <a:latin typeface="標楷體" panose="03000509000000000000" pitchFamily="65" charset="-120"/>
                <a:ea typeface="標楷體" panose="03000509000000000000" pitchFamily="65" charset="-120"/>
                <a:cs typeface="+mj-cs"/>
              </a:rPr>
              <a:t>的要求。</a:t>
            </a:r>
          </a:p>
          <a:p>
            <a:pPr marL="0" indent="0">
              <a:buNone/>
            </a:pP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以當時的情況，如果沒有使用者密碼，這台裝置上的所有資料就永遠處於鎖定狀態。理論上也有繞過密碼法，那就是把 </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iPhone </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拆掉，然後取出儲存晶片，直接讀取其中的資料，但是這樣做並不容易，這種方法失敗機率極高對操作的精度要求極高，稍有不慎就會損毀晶片，導致上面的所有內容都會煙消雲散。</a:t>
            </a:r>
          </a:p>
        </p:txBody>
      </p:sp>
    </p:spTree>
    <p:extLst>
      <p:ext uri="{BB962C8B-B14F-4D97-AF65-F5344CB8AC3E}">
        <p14:creationId xmlns:p14="http://schemas.microsoft.com/office/powerpoint/2010/main" val="29922309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619672" y="260648"/>
            <a:ext cx="6048672" cy="6346780"/>
          </a:xfrm>
          <a:prstGeom prst="rect">
            <a:avLst/>
          </a:prstGeom>
        </p:spPr>
      </p:pic>
    </p:spTree>
    <p:extLst>
      <p:ext uri="{BB962C8B-B14F-4D97-AF65-F5344CB8AC3E}">
        <p14:creationId xmlns:p14="http://schemas.microsoft.com/office/powerpoint/2010/main" val="26260820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260648"/>
            <a:ext cx="9144000" cy="612141"/>
          </a:xfrm>
        </p:spPr>
        <p:txBody>
          <a:bodyPr>
            <a:noAutofit/>
          </a:bodyPr>
          <a:lstStyle/>
          <a:p>
            <a:pPr algn="ct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zh-TW" altLang="en-US" sz="2800" b="1" cap="all" dirty="0">
                <a:ln w="3175" cmpd="sng">
                  <a:noFill/>
                </a:ln>
                <a:solidFill>
                  <a:schemeClr val="tx1"/>
                </a:solidFill>
                <a:latin typeface="標楷體" panose="03000509000000000000" pitchFamily="65" charset="-120"/>
                <a:ea typeface="標楷體" panose="03000509000000000000" pitchFamily="65" charset="-120"/>
                <a:cs typeface="+mj-cs"/>
              </a:rPr>
              <a:t>沙盒環境</a:t>
            </a:r>
            <a:endParaRPr lang="en-US" altLang="zh-TW" sz="2800" b="1" cap="all" dirty="0">
              <a:ln w="3175" cmpd="sng">
                <a:noFill/>
              </a:ln>
              <a:solidFill>
                <a:schemeClr val="tx1"/>
              </a:solidFill>
              <a:latin typeface="標楷體" panose="03000509000000000000" pitchFamily="65" charset="-120"/>
              <a:ea typeface="標楷體" panose="03000509000000000000" pitchFamily="65" charset="-120"/>
              <a:cs typeface="+mj-cs"/>
            </a:endParaRPr>
          </a:p>
          <a:p>
            <a:pPr marL="0" indent="0">
              <a:buNone/>
            </a:pPr>
            <a:r>
              <a:rPr lang="zh-TW" altLang="en-US" sz="2800" b="1" cap="all" dirty="0">
                <a:ln w="3175" cmpd="sng">
                  <a:noFill/>
                </a:ln>
                <a:solidFill>
                  <a:schemeClr val="tx1"/>
                </a:solidFill>
                <a:latin typeface="標楷體" panose="03000509000000000000" pitchFamily="65" charset="-120"/>
                <a:ea typeface="標楷體" panose="03000509000000000000" pitchFamily="65" charset="-120"/>
                <a:cs typeface="+mj-cs"/>
              </a:rPr>
              <a:t>一般情況下，</a:t>
            </a:r>
            <a:r>
              <a:rPr lang="en-US" altLang="zh-TW" sz="2800" b="1" cap="all" dirty="0" err="1">
                <a:ln w="3175" cmpd="sng">
                  <a:noFill/>
                </a:ln>
                <a:solidFill>
                  <a:schemeClr val="tx1"/>
                </a:solidFill>
                <a:latin typeface="標楷體" panose="03000509000000000000" pitchFamily="65" charset="-120"/>
                <a:ea typeface="標楷體" panose="03000509000000000000" pitchFamily="65" charset="-120"/>
                <a:cs typeface="+mj-cs"/>
              </a:rPr>
              <a:t>iOS</a:t>
            </a:r>
            <a:r>
              <a:rPr lang="zh-TW" altLang="en-US" sz="2800" b="1" cap="all" dirty="0">
                <a:ln w="3175" cmpd="sng">
                  <a:noFill/>
                </a:ln>
                <a:solidFill>
                  <a:schemeClr val="tx1"/>
                </a:solidFill>
                <a:latin typeface="標楷體" panose="03000509000000000000" pitchFamily="65" charset="-120"/>
                <a:ea typeface="標楷體" panose="03000509000000000000" pitchFamily="65" charset="-120"/>
                <a:cs typeface="+mj-cs"/>
              </a:rPr>
              <a:t>的系統是為軟件做好分離設計的，軟件之間是無法通信甚至無法知道對方存在的，蘋果認為只有把各個 </a:t>
            </a:r>
            <a:r>
              <a:rPr lang="en-US" altLang="zh-TW" sz="2800" b="1" cap="all" dirty="0">
                <a:ln w="3175" cmpd="sng">
                  <a:noFill/>
                </a:ln>
                <a:solidFill>
                  <a:schemeClr val="tx1"/>
                </a:solidFill>
                <a:latin typeface="標楷體" panose="03000509000000000000" pitchFamily="65" charset="-120"/>
                <a:ea typeface="標楷體" panose="03000509000000000000" pitchFamily="65" charset="-120"/>
                <a:cs typeface="+mj-cs"/>
              </a:rPr>
              <a:t>App </a:t>
            </a:r>
            <a:r>
              <a:rPr lang="zh-TW" altLang="en-US" sz="2800" b="1" cap="all" dirty="0">
                <a:ln w="3175" cmpd="sng">
                  <a:noFill/>
                </a:ln>
                <a:solidFill>
                  <a:schemeClr val="tx1"/>
                </a:solidFill>
                <a:latin typeface="標楷體" panose="03000509000000000000" pitchFamily="65" charset="-120"/>
                <a:ea typeface="標楷體" panose="03000509000000000000" pitchFamily="65" charset="-120"/>
                <a:cs typeface="+mj-cs"/>
              </a:rPr>
              <a:t>孤立起來才能營造良好的用戶體驗和安全性。</a:t>
            </a:r>
          </a:p>
        </p:txBody>
      </p:sp>
    </p:spTree>
    <p:extLst>
      <p:ext uri="{BB962C8B-B14F-4D97-AF65-F5344CB8AC3E}">
        <p14:creationId xmlns:p14="http://schemas.microsoft.com/office/powerpoint/2010/main" val="1358623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4</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a:t>資訊安全</a:t>
            </a:r>
            <a:endParaRPr lang="en-US" altLang="zh-TW" sz="4000" dirty="0"/>
          </a:p>
        </p:txBody>
      </p:sp>
      <p:sp>
        <p:nvSpPr>
          <p:cNvPr id="1913859" name="Rectangle 3"/>
          <p:cNvSpPr>
            <a:spLocks noGrp="1" noChangeArrowheads="1"/>
          </p:cNvSpPr>
          <p:nvPr>
            <p:ph type="body" idx="1"/>
          </p:nvPr>
        </p:nvSpPr>
        <p:spPr>
          <a:xfrm>
            <a:off x="457200" y="1266825"/>
            <a:ext cx="8229600" cy="5762575"/>
          </a:xfrm>
        </p:spPr>
        <p:txBody>
          <a:bodyPr/>
          <a:lstStyle/>
          <a:p>
            <a:pPr marL="992188" indent="-992188" algn="just">
              <a:buNone/>
            </a:pPr>
            <a:r>
              <a:rPr lang="zh-TW" altLang="en-US" sz="3000" dirty="0" smtClean="0">
                <a:latin typeface="標楷體" pitchFamily="65" charset="-120"/>
              </a:rPr>
              <a:t>攻擊</a:t>
            </a:r>
            <a:r>
              <a:rPr lang="en-US" altLang="zh-TW" sz="3000" dirty="0" smtClean="0">
                <a:latin typeface="標楷體" pitchFamily="65" charset="-120"/>
              </a:rPr>
              <a:t>:</a:t>
            </a:r>
            <a:r>
              <a:rPr lang="zh-TW" altLang="en-US" sz="3000" dirty="0" smtClean="0">
                <a:latin typeface="標楷體" pitchFamily="65" charset="-120"/>
              </a:rPr>
              <a:t>泛指不良分子對單位系統的威脅，攻擊目的不外乎為名、為利或為報復，但不論規模大小如何，多多少少都會為單位帶來影響。攻擊如同矛，防禦如同盾，只是一方在明，一方在暗。</a:t>
            </a:r>
            <a:endParaRPr lang="en-US" altLang="zh-TW" sz="3000" dirty="0" smtClean="0">
              <a:latin typeface="標楷體" pitchFamily="65" charset="-120"/>
            </a:endParaRPr>
          </a:p>
          <a:p>
            <a:pPr marL="992188" indent="-992188" algn="just">
              <a:buNone/>
            </a:pPr>
            <a:endParaRPr lang="en-US" altLang="zh-TW" sz="3000" dirty="0" smtClean="0">
              <a:latin typeface="標楷體" pitchFamily="65" charset="-120"/>
            </a:endParaRPr>
          </a:p>
          <a:p>
            <a:pPr marL="992188" indent="-992188" algn="just">
              <a:buNone/>
            </a:pPr>
            <a:r>
              <a:rPr lang="zh-TW" altLang="en-US" sz="3000" dirty="0">
                <a:latin typeface="標楷體" pitchFamily="65" charset="-120"/>
              </a:rPr>
              <a:t>鑑</a:t>
            </a:r>
            <a:r>
              <a:rPr lang="zh-TW" altLang="en-US" sz="3000" dirty="0" smtClean="0">
                <a:latin typeface="標楷體" pitchFamily="65" charset="-120"/>
              </a:rPr>
              <a:t>識</a:t>
            </a:r>
            <a:r>
              <a:rPr lang="en-US" altLang="zh-TW" sz="3000" dirty="0" smtClean="0">
                <a:latin typeface="標楷體" pitchFamily="65" charset="-120"/>
              </a:rPr>
              <a:t>:</a:t>
            </a:r>
            <a:r>
              <a:rPr lang="zh-TW" altLang="en-US" sz="3000" dirty="0" smtClean="0">
                <a:latin typeface="標楷體" pitchFamily="65" charset="-120"/>
              </a:rPr>
              <a:t>發生事件後的分析作業，就由剖析資安事件，了解事件的發生時機</a:t>
            </a:r>
            <a:r>
              <a:rPr lang="en-US" altLang="zh-TW" sz="3000" dirty="0" smtClean="0">
                <a:latin typeface="標楷體" pitchFamily="65" charset="-120"/>
              </a:rPr>
              <a:t>(When)</a:t>
            </a:r>
            <a:r>
              <a:rPr lang="zh-TW" altLang="en-US" sz="3000" dirty="0" smtClean="0">
                <a:latin typeface="標楷體" pitchFamily="65" charset="-120"/>
              </a:rPr>
              <a:t>、入侵來源</a:t>
            </a:r>
            <a:r>
              <a:rPr lang="en-US" altLang="zh-TW" sz="3000" dirty="0">
                <a:latin typeface="標楷體" pitchFamily="65" charset="-120"/>
              </a:rPr>
              <a:t>(</a:t>
            </a:r>
            <a:r>
              <a:rPr lang="en-US" altLang="zh-TW" sz="3000" dirty="0" smtClean="0">
                <a:latin typeface="標楷體" pitchFamily="65" charset="-120"/>
              </a:rPr>
              <a:t>Who)</a:t>
            </a:r>
            <a:r>
              <a:rPr lang="zh-TW" altLang="en-US" sz="3000" dirty="0" smtClean="0">
                <a:latin typeface="標楷體" pitchFamily="65" charset="-120"/>
              </a:rPr>
              <a:t>、肇生原因</a:t>
            </a:r>
            <a:r>
              <a:rPr lang="en-US" altLang="zh-TW" sz="3000" dirty="0">
                <a:latin typeface="標楷體" pitchFamily="65" charset="-120"/>
              </a:rPr>
              <a:t>(</a:t>
            </a:r>
            <a:r>
              <a:rPr lang="en-US" altLang="zh-TW" sz="3000" dirty="0" smtClean="0">
                <a:latin typeface="標楷體" pitchFamily="65" charset="-120"/>
              </a:rPr>
              <a:t>Why)</a:t>
            </a:r>
            <a:r>
              <a:rPr lang="zh-TW" altLang="en-US" sz="3000" dirty="0" smtClean="0">
                <a:latin typeface="標楷體" pitchFamily="65" charset="-120"/>
              </a:rPr>
              <a:t>、使用手法</a:t>
            </a:r>
            <a:r>
              <a:rPr lang="en-US" altLang="zh-TW" sz="3000" dirty="0" smtClean="0">
                <a:latin typeface="標楷體" pitchFamily="65" charset="-120"/>
              </a:rPr>
              <a:t>(How)</a:t>
            </a:r>
            <a:r>
              <a:rPr lang="zh-TW" altLang="en-US" sz="3000" dirty="0" smtClean="0">
                <a:latin typeface="標楷體" pitchFamily="65" charset="-120"/>
              </a:rPr>
              <a:t>、被入侵設備</a:t>
            </a:r>
            <a:r>
              <a:rPr lang="en-US" altLang="zh-TW" sz="3000" dirty="0" smtClean="0">
                <a:latin typeface="標楷體" pitchFamily="65" charset="-120"/>
              </a:rPr>
              <a:t>(Where)</a:t>
            </a:r>
            <a:r>
              <a:rPr lang="zh-TW" altLang="en-US" sz="3000" dirty="0" smtClean="0">
                <a:latin typeface="標楷體" pitchFamily="65" charset="-120"/>
              </a:rPr>
              <a:t>、受損資料</a:t>
            </a:r>
            <a:r>
              <a:rPr lang="en-US" altLang="zh-TW" sz="3000" dirty="0">
                <a:latin typeface="標楷體" pitchFamily="65" charset="-120"/>
              </a:rPr>
              <a:t>(</a:t>
            </a:r>
            <a:r>
              <a:rPr lang="en-US" altLang="zh-TW" sz="3000" dirty="0" smtClean="0">
                <a:latin typeface="標楷體" pitchFamily="65" charset="-120"/>
              </a:rPr>
              <a:t>What) </a:t>
            </a:r>
            <a:r>
              <a:rPr lang="zh-TW" altLang="en-US" sz="3000" dirty="0" smtClean="0">
                <a:latin typeface="標楷體" pitchFamily="65" charset="-120"/>
              </a:rPr>
              <a:t>，以作為往後資安治理與事件的參考依據。</a:t>
            </a:r>
            <a:endParaRPr lang="en-US" altLang="zh-TW" sz="3000" dirty="0">
              <a:latin typeface="標楷體" pitchFamily="65" charset="-120"/>
            </a:endParaRPr>
          </a:p>
        </p:txBody>
      </p:sp>
    </p:spTree>
    <p:extLst>
      <p:ext uri="{BB962C8B-B14F-4D97-AF65-F5344CB8AC3E}">
        <p14:creationId xmlns:p14="http://schemas.microsoft.com/office/powerpoint/2010/main" val="889588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611560" y="404664"/>
            <a:ext cx="8046276" cy="5544616"/>
          </a:xfrm>
          <a:prstGeom prst="rect">
            <a:avLst/>
          </a:prstGeom>
        </p:spPr>
      </p:pic>
    </p:spTree>
    <p:extLst>
      <p:ext uri="{BB962C8B-B14F-4D97-AF65-F5344CB8AC3E}">
        <p14:creationId xmlns:p14="http://schemas.microsoft.com/office/powerpoint/2010/main" val="42808785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67544" y="188640"/>
            <a:ext cx="8505174" cy="6048672"/>
          </a:xfrm>
          <a:prstGeom prst="rect">
            <a:avLst/>
          </a:prstGeom>
        </p:spPr>
      </p:pic>
    </p:spTree>
    <p:extLst>
      <p:ext uri="{BB962C8B-B14F-4D97-AF65-F5344CB8AC3E}">
        <p14:creationId xmlns:p14="http://schemas.microsoft.com/office/powerpoint/2010/main" val="17074639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60648"/>
            <a:ext cx="9144000" cy="612141"/>
          </a:xfrm>
        </p:spPr>
        <p:txBody>
          <a:bodyPr>
            <a:noAutofit/>
          </a:bodyPr>
          <a:lstStyle/>
          <a:p>
            <a:pPr algn="ctr"/>
            <a:r>
              <a:rPr lang="en-US" altLang="zh-TW" sz="4050" b="1" dirty="0">
                <a:latin typeface="標楷體" panose="03000509000000000000" pitchFamily="65" charset="-120"/>
                <a:ea typeface="標楷體" panose="03000509000000000000" pitchFamily="65" charset="-120"/>
              </a:rPr>
              <a:t>IPHONE</a:t>
            </a:r>
            <a:r>
              <a:rPr lang="zh-TW" altLang="en-US" sz="4050" b="1" dirty="0">
                <a:latin typeface="標楷體" panose="03000509000000000000" pitchFamily="65" charset="-120"/>
                <a:ea typeface="標楷體" panose="03000509000000000000" pitchFamily="65" charset="-120"/>
              </a:rPr>
              <a:t>資安事件</a:t>
            </a: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340768"/>
            <a:ext cx="7932761" cy="4419441"/>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2016</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年</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8</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月</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25</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日蘋果緊急釋出了</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iOS 9.3.5</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，以修補</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iOS</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中的</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3</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個零時差安全漏洞，相關漏洞可擅自將</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iPhone</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越獄進而安裝程式。特別的是，該漏洞的曝光來自於阿聯酋人權鬥士曼蘇爾（</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Ahmed </a:t>
            </a:r>
            <a:r>
              <a:rPr lang="en-US" altLang="zh-TW" sz="2100" b="1" cap="all" dirty="0" err="1">
                <a:ln w="3175" cmpd="sng">
                  <a:noFill/>
                </a:ln>
                <a:solidFill>
                  <a:schemeClr val="tx1"/>
                </a:solidFill>
                <a:latin typeface="標楷體" panose="03000509000000000000" pitchFamily="65" charset="-120"/>
                <a:ea typeface="標楷體" panose="03000509000000000000" pitchFamily="65" charset="-120"/>
                <a:cs typeface="+mj-cs"/>
              </a:rPr>
              <a:t>Mansoor</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）所收到的一則簡訊。資安業者共同分析了連結內容，發現該攻擊架構利用了</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iOS</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上的</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3</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個安全漏洞，可遠端將</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iPhone</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越獄並植入間諜程式。他們將該攻擊架構命名為</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Trident(</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三叉戟漏洞</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p>
          <a:p>
            <a:pPr marL="0" indent="0">
              <a:buNone/>
            </a:pP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若</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Trident</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成功攻陷了</a:t>
            </a:r>
            <a:r>
              <a:rPr lang="en-US" altLang="zh-TW" sz="2100" b="1" cap="all" dirty="0" err="1">
                <a:ln w="3175" cmpd="sng">
                  <a:noFill/>
                </a:ln>
                <a:solidFill>
                  <a:schemeClr val="tx1"/>
                </a:solidFill>
                <a:latin typeface="標楷體" panose="03000509000000000000" pitchFamily="65" charset="-120"/>
                <a:ea typeface="標楷體" panose="03000509000000000000" pitchFamily="65" charset="-120"/>
                <a:cs typeface="+mj-cs"/>
              </a:rPr>
              <a:t>Mansoor</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所使用的</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iPhone 6</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，就能取用手機上的攝影機與麥克風以窺探被害者的行為，諸如錄下手機上的</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WhatsApp</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與</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Viber</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通話，紀錄各種行動聊天程式所傳遞的訊息，以及追蹤手機位置等。</a:t>
            </a: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a:p>
            <a:pPr marL="0" indent="0">
              <a:buNone/>
            </a:pP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a:p>
            <a:pPr marL="0" indent="0">
              <a:buNone/>
            </a:pP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32395041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259632" y="188640"/>
            <a:ext cx="6624736" cy="6514324"/>
          </a:xfrm>
          <a:prstGeom prst="rect">
            <a:avLst/>
          </a:prstGeom>
        </p:spPr>
      </p:pic>
    </p:spTree>
    <p:extLst>
      <p:ext uri="{BB962C8B-B14F-4D97-AF65-F5344CB8AC3E}">
        <p14:creationId xmlns:p14="http://schemas.microsoft.com/office/powerpoint/2010/main" val="5009962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412776"/>
            <a:ext cx="7932761" cy="4824536"/>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三叉戟漏洞</a:t>
            </a: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a:p>
            <a:pPr marL="0" indent="0">
              <a:buNone/>
            </a:pP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攻擊的方式很簡單，攻擊者給受害者發送一個</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URL</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可以是短信、郵箱、社交軟件或者任何其他方式，受害者僅需點擊一下鏈接，伺服器就開始向受害者的手機傳輸攻擊指令，越獄遠程操控受害者手機，然後安裝監控軟件。一切都是在受害者不知情的狀況下發生的，受害者唯一可以察覺的就是按下這個鏈接之後，瀏覽器就自動退出了。</a:t>
            </a:r>
          </a:p>
          <a:p>
            <a:pPr marL="0" indent="0">
              <a:buNone/>
            </a:pP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監控軟件包含木馬代碼和程序，用來監控、收集數據並且上傳到服務器，受害者的一舉一動盡在攻擊者的掌握之中。監控軟件可以完全控制以下軟件：</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GMAIL</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FACETIME</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FACEBOOK</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LINE</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MAIL.RU</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CALENDAR</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WECHAT</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SURESPOT</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TANGO</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VIBER</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SKYPE</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TELEGRAM</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KAKAOTALK</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a:t>
            </a:r>
          </a:p>
          <a:p>
            <a:pPr marL="0" indent="0">
              <a:buNone/>
            </a:pP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259332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監控軟體</a:t>
            </a:r>
            <a:r>
              <a:rPr lang="en-US" altLang="zh-TW" sz="2100" b="1" cap="all" dirty="0" err="1">
                <a:ln w="3175" cmpd="sng">
                  <a:noFill/>
                </a:ln>
                <a:solidFill>
                  <a:schemeClr val="tx1"/>
                </a:solidFill>
                <a:latin typeface="標楷體" panose="03000509000000000000" pitchFamily="65" charset="-120"/>
                <a:ea typeface="標楷體" panose="03000509000000000000" pitchFamily="65" charset="-120"/>
                <a:cs typeface="+mj-cs"/>
              </a:rPr>
              <a:t>Pegasu</a:t>
            </a: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a:p>
            <a:pPr marL="0" indent="0">
              <a:buNone/>
            </a:pPr>
            <a:r>
              <a:rPr lang="en-US" altLang="zh-TW" sz="2100" b="1" cap="all" dirty="0" err="1">
                <a:ln w="3175" cmpd="sng">
                  <a:noFill/>
                </a:ln>
                <a:solidFill>
                  <a:schemeClr val="tx1"/>
                </a:solidFill>
                <a:latin typeface="標楷體" panose="03000509000000000000" pitchFamily="65" charset="-120"/>
                <a:ea typeface="標楷體" panose="03000509000000000000" pitchFamily="65" charset="-120"/>
                <a:cs typeface="+mj-cs"/>
              </a:rPr>
              <a:t>Pegasu</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希臘神話中的天馬</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是由以色列</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NSO</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集團所研發。該追蹤系統目標在於對付恐怖分子和罪犯經常變換</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SIM</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卡和使用加密應用程式，以避免潛在監控，</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NSO</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集團透過遠程監控</a:t>
            </a:r>
            <a:r>
              <a:rPr lang="en-US" altLang="zh-TW" sz="2100" b="1" cap="all" dirty="0" err="1">
                <a:ln w="3175" cmpd="sng">
                  <a:noFill/>
                </a:ln>
                <a:solidFill>
                  <a:schemeClr val="tx1"/>
                </a:solidFill>
                <a:latin typeface="標楷體" panose="03000509000000000000" pitchFamily="65" charset="-120"/>
                <a:ea typeface="標楷體" panose="03000509000000000000" pitchFamily="65" charset="-120"/>
                <a:cs typeface="+mj-cs"/>
              </a:rPr>
              <a:t>Pegasu</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，克服這些防禦機制。</a:t>
            </a:r>
          </a:p>
          <a:p>
            <a:pPr marL="0" indent="0">
              <a:buNone/>
            </a:pP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Pegasus</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利用了我們的生活已經離不開移動手機這一特點，手機是一款一直連網的信息管理終端。手機用戶使用手機來發送</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接受位置、打電話發送語音、進行社交和工作，但是他們不知道其實手機已經被</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Pegasus</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完全監控了，他們的一舉一動均在</a:t>
            </a:r>
            <a:r>
              <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rPr>
              <a:t>NSO</a:t>
            </a:r>
            <a:r>
              <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rPr>
              <a:t>集團的掌握之中。</a:t>
            </a:r>
          </a:p>
          <a:p>
            <a:pPr marL="0" indent="0">
              <a:buNone/>
            </a:pP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29999870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839390" y="857250"/>
            <a:ext cx="7983315" cy="5143500"/>
          </a:xfrm>
          <a:prstGeom prst="rect">
            <a:avLst/>
          </a:prstGeom>
        </p:spPr>
      </p:pic>
    </p:spTree>
    <p:extLst>
      <p:ext uri="{BB962C8B-B14F-4D97-AF65-F5344CB8AC3E}">
        <p14:creationId xmlns:p14="http://schemas.microsoft.com/office/powerpoint/2010/main" val="14765166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r>
              <a:rPr lang="zh-TW" altLang="en-US" sz="4050" dirty="0">
                <a:latin typeface="標楷體" panose="03000509000000000000" pitchFamily="65" charset="-120"/>
                <a:ea typeface="標楷體" panose="03000509000000000000" pitchFamily="65" charset="-120"/>
              </a:rPr>
              <a:t>暗網</a:t>
            </a: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33708293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404664"/>
            <a:ext cx="8473047"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34015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036418"/>
            <a:ext cx="9144000" cy="612141"/>
          </a:xfrm>
        </p:spPr>
        <p:txBody>
          <a:bodyPr>
            <a:noAutofit/>
          </a:bodyPr>
          <a:lstStyle/>
          <a:p>
            <a:pPr algn="ct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19458" name="Picture 2" descr="C:\Users\admin\Desktop\PPT\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85" y="404664"/>
            <a:ext cx="8305829"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431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25760"/>
            <a:ext cx="8229600" cy="1143000"/>
          </a:xfrm>
        </p:spPr>
        <p:txBody>
          <a:bodyPr/>
          <a:lstStyle/>
          <a:p>
            <a:r>
              <a:rPr lang="zh-TW" altLang="en-US" dirty="0" smtClean="0"/>
              <a:t>資訊安全</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688301015"/>
              </p:ext>
            </p:extLst>
          </p:nvPr>
        </p:nvGraphicFramePr>
        <p:xfrm>
          <a:off x="457200" y="1266825"/>
          <a:ext cx="8229600" cy="4859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投影片編號版面配置區 3"/>
          <p:cNvSpPr>
            <a:spLocks noGrp="1"/>
          </p:cNvSpPr>
          <p:nvPr>
            <p:ph type="sldNum" sz="quarter" idx="10"/>
          </p:nvPr>
        </p:nvSpPr>
        <p:spPr/>
        <p:txBody>
          <a:bodyPr/>
          <a:lstStyle/>
          <a:p>
            <a:fld id="{B3477B1B-FEFB-4CBB-B406-B40445C20CA5}" type="slidenum">
              <a:rPr lang="en-US" altLang="zh-TW" smtClean="0"/>
              <a:pPr/>
              <a:t>5</a:t>
            </a:fld>
            <a:endParaRPr lang="en-US" altLang="zh-TW"/>
          </a:p>
        </p:txBody>
      </p:sp>
      <p:cxnSp>
        <p:nvCxnSpPr>
          <p:cNvPr id="15" name="直線單箭頭接點 14"/>
          <p:cNvCxnSpPr/>
          <p:nvPr/>
        </p:nvCxnSpPr>
        <p:spPr>
          <a:xfrm flipH="1" flipV="1">
            <a:off x="1763688" y="2409825"/>
            <a:ext cx="2808312" cy="1523231"/>
          </a:xfrm>
          <a:prstGeom prst="straightConnector1">
            <a:avLst/>
          </a:prstGeom>
          <a:ln w="762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5225244" y="1935163"/>
            <a:ext cx="1867036" cy="1736446"/>
          </a:xfrm>
          <a:prstGeom prst="straightConnector1">
            <a:avLst/>
          </a:prstGeom>
          <a:ln w="762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971600" y="1832612"/>
            <a:ext cx="642863" cy="2677656"/>
          </a:xfrm>
          <a:prstGeom prst="rect">
            <a:avLst/>
          </a:prstGeom>
          <a:noFill/>
          <a:ln>
            <a:solidFill>
              <a:schemeClr val="tx1"/>
            </a:solidFill>
          </a:ln>
        </p:spPr>
        <p:txBody>
          <a:bodyPr wrap="square" rtlCol="0" anchor="ctr">
            <a:spAutoFit/>
          </a:bodyPr>
          <a:lstStyle/>
          <a:p>
            <a:endParaRPr lang="en-US" altLang="zh-TW" dirty="0">
              <a:latin typeface="+mj-ea"/>
              <a:ea typeface="+mj-ea"/>
            </a:endParaRPr>
          </a:p>
          <a:p>
            <a:r>
              <a:rPr lang="zh-TW" altLang="en-US" dirty="0" smtClean="0">
                <a:latin typeface="+mj-ea"/>
                <a:ea typeface="+mj-ea"/>
              </a:rPr>
              <a:t>資</a:t>
            </a:r>
            <a:endParaRPr lang="en-US" altLang="zh-TW" dirty="0" smtClean="0">
              <a:latin typeface="+mj-ea"/>
              <a:ea typeface="+mj-ea"/>
            </a:endParaRPr>
          </a:p>
          <a:p>
            <a:r>
              <a:rPr lang="zh-TW" altLang="en-US" dirty="0" smtClean="0">
                <a:latin typeface="+mj-ea"/>
                <a:ea typeface="+mj-ea"/>
              </a:rPr>
              <a:t>安</a:t>
            </a:r>
            <a:endParaRPr lang="en-US" altLang="zh-TW" dirty="0" smtClean="0">
              <a:latin typeface="+mj-ea"/>
              <a:ea typeface="+mj-ea"/>
            </a:endParaRPr>
          </a:p>
          <a:p>
            <a:r>
              <a:rPr lang="zh-TW" altLang="en-US" dirty="0" smtClean="0">
                <a:latin typeface="+mj-ea"/>
                <a:ea typeface="+mj-ea"/>
              </a:rPr>
              <a:t>管</a:t>
            </a:r>
            <a:endParaRPr lang="en-US" altLang="zh-TW" dirty="0" smtClean="0">
              <a:latin typeface="+mj-ea"/>
              <a:ea typeface="+mj-ea"/>
            </a:endParaRPr>
          </a:p>
          <a:p>
            <a:r>
              <a:rPr lang="zh-TW" altLang="en-US" dirty="0" smtClean="0">
                <a:latin typeface="+mj-ea"/>
                <a:ea typeface="+mj-ea"/>
              </a:rPr>
              <a:t>理</a:t>
            </a:r>
            <a:endParaRPr lang="en-US" altLang="zh-TW" dirty="0" smtClean="0">
              <a:latin typeface="+mj-ea"/>
              <a:ea typeface="+mj-ea"/>
            </a:endParaRPr>
          </a:p>
          <a:p>
            <a:endParaRPr lang="en-US" altLang="zh-TW" dirty="0">
              <a:latin typeface="+mj-ea"/>
              <a:ea typeface="+mj-ea"/>
            </a:endParaRPr>
          </a:p>
        </p:txBody>
      </p:sp>
      <p:sp>
        <p:nvSpPr>
          <p:cNvPr id="21" name="文字方塊 20"/>
          <p:cNvSpPr txBox="1"/>
          <p:nvPr/>
        </p:nvSpPr>
        <p:spPr>
          <a:xfrm>
            <a:off x="7437512" y="1832612"/>
            <a:ext cx="642863" cy="2677656"/>
          </a:xfrm>
          <a:prstGeom prst="rect">
            <a:avLst/>
          </a:prstGeom>
          <a:noFill/>
          <a:ln>
            <a:solidFill>
              <a:schemeClr val="tx1"/>
            </a:solidFill>
          </a:ln>
        </p:spPr>
        <p:txBody>
          <a:bodyPr wrap="square" rtlCol="0" anchor="ctr">
            <a:spAutoFit/>
          </a:bodyPr>
          <a:lstStyle/>
          <a:p>
            <a:endParaRPr lang="en-US" altLang="zh-TW" dirty="0" smtClean="0">
              <a:latin typeface="+mj-ea"/>
              <a:ea typeface="+mj-ea"/>
            </a:endParaRPr>
          </a:p>
          <a:p>
            <a:r>
              <a:rPr lang="zh-TW" altLang="en-US" dirty="0" smtClean="0">
                <a:latin typeface="+mj-ea"/>
                <a:ea typeface="+mj-ea"/>
              </a:rPr>
              <a:t>滲透測</a:t>
            </a:r>
            <a:r>
              <a:rPr lang="zh-TW" altLang="en-US" dirty="0">
                <a:latin typeface="+mj-ea"/>
                <a:ea typeface="+mj-ea"/>
              </a:rPr>
              <a:t>試</a:t>
            </a:r>
            <a:endParaRPr lang="en-US" altLang="zh-TW" dirty="0" smtClean="0">
              <a:latin typeface="+mj-ea"/>
              <a:ea typeface="+mj-ea"/>
            </a:endParaRPr>
          </a:p>
          <a:p>
            <a:endParaRPr lang="en-US" altLang="zh-TW" dirty="0">
              <a:latin typeface="+mj-ea"/>
              <a:ea typeface="+mj-ea"/>
            </a:endParaRPr>
          </a:p>
        </p:txBody>
      </p:sp>
    </p:spTree>
    <p:extLst>
      <p:ext uri="{BB962C8B-B14F-4D97-AF65-F5344CB8AC3E}">
        <p14:creationId xmlns:p14="http://schemas.microsoft.com/office/powerpoint/2010/main" val="3959203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036418"/>
            <a:ext cx="9144000" cy="612141"/>
          </a:xfrm>
        </p:spPr>
        <p:txBody>
          <a:bodyPr>
            <a:noAutofit/>
          </a:bodyPr>
          <a:lstStyle/>
          <a:p>
            <a:pPr algn="ct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57" y="2852936"/>
            <a:ext cx="7861724" cy="19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68658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036418"/>
            <a:ext cx="9144000" cy="612141"/>
          </a:xfrm>
        </p:spPr>
        <p:txBody>
          <a:bodyPr>
            <a:noAutofit/>
          </a:bodyPr>
          <a:lstStyle/>
          <a:p>
            <a:pPr algn="ct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en-US" altLang="zh-TW"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pic>
        <p:nvPicPr>
          <p:cNvPr id="20483" name="Picture 3" descr="C:\Users\admin\Desktop\PP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337" y="603182"/>
            <a:ext cx="7157364" cy="2957294"/>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C:\Users\admin\Desktop\PPT\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68" y="857250"/>
            <a:ext cx="4132431" cy="5158716"/>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C:\Users\admin\Desktop\PPT\擷取.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512" y="3400342"/>
            <a:ext cx="4053302" cy="260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1689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r>
              <a:rPr lang="zh-TW" altLang="en-US" sz="4050" b="1" dirty="0" smtClean="0">
                <a:latin typeface="標楷體" panose="03000509000000000000" pitchFamily="65" charset="-120"/>
                <a:ea typeface="標楷體" panose="03000509000000000000" pitchFamily="65" charset="-120"/>
              </a:rPr>
              <a:t>滲透</a:t>
            </a:r>
            <a:r>
              <a:rPr lang="zh-TW" altLang="en-US" sz="4050" b="1" dirty="0">
                <a:latin typeface="標楷體" panose="03000509000000000000" pitchFamily="65" charset="-120"/>
                <a:ea typeface="標楷體" panose="03000509000000000000" pitchFamily="65" charset="-120"/>
              </a:rPr>
              <a:t>測試</a:t>
            </a:r>
            <a:r>
              <a:rPr lang="zh-TW" altLang="en-US" sz="4050" b="1" dirty="0" smtClean="0">
                <a:latin typeface="標楷體" panose="03000509000000000000" pitchFamily="65" charset="-120"/>
                <a:ea typeface="標楷體" panose="03000509000000000000" pitchFamily="65" charset="-120"/>
              </a:rPr>
              <a:t>是</a:t>
            </a:r>
            <a:r>
              <a:rPr lang="zh-TW" altLang="en-US" sz="4050" b="1" dirty="0">
                <a:latin typeface="標楷體" panose="03000509000000000000" pitchFamily="65" charset="-120"/>
                <a:ea typeface="標楷體" panose="03000509000000000000" pitchFamily="65" charset="-120"/>
              </a:rPr>
              <a:t>什麼</a:t>
            </a:r>
            <a:r>
              <a:rPr lang="en-US" altLang="zh-TW" sz="4050" b="1" dirty="0">
                <a:latin typeface="標楷體" panose="03000509000000000000" pitchFamily="65" charset="-120"/>
                <a:ea typeface="標楷體" panose="03000509000000000000" pitchFamily="65" charset="-120"/>
              </a:rPr>
              <a:t>?</a:t>
            </a: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33181253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53</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smtClean="0"/>
              <a:t>何謂滲透測試</a:t>
            </a:r>
            <a:r>
              <a:rPr lang="en-US" altLang="zh-TW" sz="4000" dirty="0" smtClean="0"/>
              <a:t>?</a:t>
            </a:r>
            <a:endParaRPr lang="en-US" altLang="zh-TW" sz="4000" dirty="0"/>
          </a:p>
        </p:txBody>
      </p:sp>
      <p:sp>
        <p:nvSpPr>
          <p:cNvPr id="1913859" name="Rectangle 3"/>
          <p:cNvSpPr>
            <a:spLocks noGrp="1" noChangeArrowheads="1"/>
          </p:cNvSpPr>
          <p:nvPr>
            <p:ph type="body" idx="1"/>
          </p:nvPr>
        </p:nvSpPr>
        <p:spPr>
          <a:xfrm>
            <a:off x="457200" y="1266825"/>
            <a:ext cx="8229600" cy="4394423"/>
          </a:xfrm>
        </p:spPr>
        <p:txBody>
          <a:bodyPr/>
          <a:lstStyle/>
          <a:p>
            <a:pPr algn="just">
              <a:buFont typeface="Wingdings" pitchFamily="2" charset="2"/>
              <a:buChar char="u"/>
            </a:pPr>
            <a:r>
              <a:rPr lang="zh-TW" altLang="en-US" sz="3000" dirty="0" smtClean="0">
                <a:latin typeface="標楷體" pitchFamily="65" charset="-120"/>
              </a:rPr>
              <a:t>滲透測試</a:t>
            </a:r>
            <a:r>
              <a:rPr lang="en-US" altLang="zh-TW" sz="3000" dirty="0" smtClean="0">
                <a:latin typeface="標楷體" pitchFamily="65" charset="-120"/>
              </a:rPr>
              <a:t>(</a:t>
            </a:r>
            <a:r>
              <a:rPr lang="en-US" altLang="zh-TW" sz="3000" dirty="0" err="1" smtClean="0">
                <a:latin typeface="標楷體" pitchFamily="65" charset="-120"/>
              </a:rPr>
              <a:t>Pentesting</a:t>
            </a:r>
            <a:r>
              <a:rPr lang="zh-TW" altLang="en-US" sz="3000" dirty="0" smtClean="0">
                <a:latin typeface="標楷體" pitchFamily="65" charset="-120"/>
              </a:rPr>
              <a:t>，簡稱</a:t>
            </a:r>
            <a:r>
              <a:rPr lang="en-US" altLang="zh-TW" sz="3000" dirty="0" smtClean="0">
                <a:latin typeface="標楷體" pitchFamily="65" charset="-120"/>
              </a:rPr>
              <a:t>PT)</a:t>
            </a:r>
            <a:r>
              <a:rPr lang="zh-TW" altLang="en-US" sz="3000" dirty="0" smtClean="0">
                <a:latin typeface="標楷體" pitchFamily="65" charset="-120"/>
              </a:rPr>
              <a:t>，一般</a:t>
            </a:r>
            <a:r>
              <a:rPr lang="zh-TW" altLang="en-US" sz="3000" dirty="0">
                <a:latin typeface="標楷體" pitchFamily="65" charset="-120"/>
              </a:rPr>
              <a:t>是指</a:t>
            </a:r>
            <a:r>
              <a:rPr lang="zh-TW" altLang="en-US" sz="3000" dirty="0" smtClean="0">
                <a:latin typeface="標楷體" pitchFamily="65" charset="-120"/>
              </a:rPr>
              <a:t>機構</a:t>
            </a:r>
            <a:r>
              <a:rPr lang="en-US" altLang="zh-TW" sz="3000" dirty="0" smtClean="0">
                <a:latin typeface="標楷體" pitchFamily="65" charset="-120"/>
              </a:rPr>
              <a:t>(</a:t>
            </a:r>
            <a:r>
              <a:rPr lang="zh-TW" altLang="en-US" sz="3000" dirty="0" smtClean="0">
                <a:latin typeface="標楷體" pitchFamily="65" charset="-120"/>
              </a:rPr>
              <a:t>政府或企業</a:t>
            </a:r>
            <a:r>
              <a:rPr lang="en-US" altLang="zh-TW" sz="3000" dirty="0" smtClean="0">
                <a:latin typeface="標楷體" pitchFamily="65" charset="-120"/>
              </a:rPr>
              <a:t>)</a:t>
            </a:r>
            <a:r>
              <a:rPr lang="zh-TW" altLang="en-US" sz="3000" dirty="0" smtClean="0">
                <a:latin typeface="標楷體" pitchFamily="65" charset="-120"/>
              </a:rPr>
              <a:t>聘僱資安專業人員</a:t>
            </a:r>
            <a:r>
              <a:rPr lang="en-US" altLang="zh-TW" sz="3000" dirty="0" smtClean="0">
                <a:latin typeface="標楷體" pitchFamily="65" charset="-120"/>
              </a:rPr>
              <a:t>(</a:t>
            </a:r>
            <a:r>
              <a:rPr lang="zh-TW" altLang="en-US" sz="3000" dirty="0" smtClean="0">
                <a:latin typeface="標楷體" pitchFamily="65" charset="-120"/>
              </a:rPr>
              <a:t>白帽或道德駭客</a:t>
            </a:r>
            <a:r>
              <a:rPr lang="en-US" altLang="zh-TW" sz="3000" dirty="0" smtClean="0">
                <a:latin typeface="標楷體" pitchFamily="65" charset="-120"/>
              </a:rPr>
              <a:t>)</a:t>
            </a:r>
            <a:r>
              <a:rPr lang="zh-TW" altLang="en-US" sz="3000" dirty="0" smtClean="0">
                <a:latin typeface="標楷體" pitchFamily="65" charset="-120"/>
              </a:rPr>
              <a:t>，在合法的範圍內，以真實攻擊者</a:t>
            </a:r>
            <a:r>
              <a:rPr lang="en-US" altLang="zh-TW" sz="3000" dirty="0" smtClean="0">
                <a:latin typeface="標楷體" pitchFamily="65" charset="-120"/>
              </a:rPr>
              <a:t>(</a:t>
            </a:r>
            <a:r>
              <a:rPr lang="zh-TW" altLang="en-US" sz="3000" dirty="0" smtClean="0">
                <a:latin typeface="標楷體" pitchFamily="65" charset="-120"/>
              </a:rPr>
              <a:t>黑帽駭客</a:t>
            </a:r>
            <a:r>
              <a:rPr lang="en-US" altLang="zh-TW" sz="3000" dirty="0" smtClean="0">
                <a:latin typeface="標楷體" pitchFamily="65" charset="-120"/>
              </a:rPr>
              <a:t>)</a:t>
            </a:r>
            <a:r>
              <a:rPr lang="zh-TW" altLang="en-US" sz="3000" dirty="0" smtClean="0">
                <a:latin typeface="標楷體" pitchFamily="65" charset="-120"/>
              </a:rPr>
              <a:t>的角度、技術及工具，對機構所擁有的資產實施擬真攻擊的一種程序，目的在驗證該機構的安全措施是否符合法規及機構需求</a:t>
            </a:r>
            <a:r>
              <a:rPr lang="en-US" altLang="zh-TW" sz="3000" dirty="0" smtClean="0">
                <a:latin typeface="標楷體" pitchFamily="65" charset="-120"/>
              </a:rPr>
              <a:t>(</a:t>
            </a:r>
            <a:r>
              <a:rPr lang="zh-TW" altLang="en-US" sz="3000" dirty="0" smtClean="0">
                <a:latin typeface="標楷體" pitchFamily="65" charset="-120"/>
              </a:rPr>
              <a:t>本課程只談網站式滲透測試</a:t>
            </a:r>
            <a:r>
              <a:rPr lang="en-US" altLang="zh-TW" sz="3000" dirty="0" smtClean="0">
                <a:latin typeface="標楷體" pitchFamily="65" charset="-120"/>
              </a:rPr>
              <a:t>)</a:t>
            </a:r>
            <a:r>
              <a:rPr lang="zh-TW" altLang="en-US" sz="3000" dirty="0" smtClean="0">
                <a:latin typeface="標楷體" pitchFamily="65" charset="-120"/>
              </a:rPr>
              <a:t>。</a:t>
            </a:r>
            <a:endParaRPr lang="zh-TW" altLang="en-US" sz="3000" dirty="0">
              <a:latin typeface="標楷體" pitchFamily="65" charset="-120"/>
            </a:endParaRPr>
          </a:p>
        </p:txBody>
      </p:sp>
    </p:spTree>
    <p:extLst>
      <p:ext uri="{BB962C8B-B14F-4D97-AF65-F5344CB8AC3E}">
        <p14:creationId xmlns:p14="http://schemas.microsoft.com/office/powerpoint/2010/main" val="22877190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54</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smtClean="0"/>
              <a:t>何謂滲透測試</a:t>
            </a:r>
            <a:r>
              <a:rPr lang="en-US" altLang="zh-TW" sz="4000" dirty="0" smtClean="0"/>
              <a:t>?</a:t>
            </a:r>
            <a:endParaRPr lang="en-US" altLang="zh-TW" sz="4000" dirty="0"/>
          </a:p>
        </p:txBody>
      </p:sp>
      <p:sp>
        <p:nvSpPr>
          <p:cNvPr id="1913859" name="Rectangle 3"/>
          <p:cNvSpPr>
            <a:spLocks noGrp="1" noChangeArrowheads="1"/>
          </p:cNvSpPr>
          <p:nvPr>
            <p:ph type="body" idx="1"/>
          </p:nvPr>
        </p:nvSpPr>
        <p:spPr>
          <a:xfrm>
            <a:off x="457200" y="1266825"/>
            <a:ext cx="8229600" cy="4394423"/>
          </a:xfrm>
        </p:spPr>
        <p:txBody>
          <a:bodyPr/>
          <a:lstStyle/>
          <a:p>
            <a:pPr marL="0" indent="0" algn="just">
              <a:buNone/>
            </a:pPr>
            <a:r>
              <a:rPr lang="zh-TW" altLang="en-US" sz="3000" dirty="0">
                <a:latin typeface="標楷體" pitchFamily="65" charset="-120"/>
              </a:rPr>
              <a:t>滲透</a:t>
            </a:r>
            <a:r>
              <a:rPr lang="zh-TW" altLang="en-US" sz="3000" dirty="0" smtClean="0">
                <a:latin typeface="標楷體" pitchFamily="65" charset="-120"/>
              </a:rPr>
              <a:t>測試所求目標</a:t>
            </a:r>
            <a:r>
              <a:rPr lang="en-US" altLang="zh-TW" sz="3000" dirty="0" smtClean="0">
                <a:latin typeface="標楷體" pitchFamily="65" charset="-120"/>
              </a:rPr>
              <a:t>:</a:t>
            </a:r>
          </a:p>
          <a:p>
            <a:pPr algn="just">
              <a:buFont typeface="Wingdings" pitchFamily="2" charset="2"/>
              <a:buChar char="u"/>
            </a:pPr>
            <a:r>
              <a:rPr lang="zh-TW" altLang="en-US" sz="3000" dirty="0" smtClean="0">
                <a:latin typeface="標楷體" pitchFamily="65" charset="-120"/>
              </a:rPr>
              <a:t>正確</a:t>
            </a:r>
            <a:r>
              <a:rPr lang="zh-TW" altLang="en-US" sz="3000" dirty="0">
                <a:latin typeface="標楷體" pitchFamily="65" charset="-120"/>
              </a:rPr>
              <a:t>監控及</a:t>
            </a:r>
            <a:r>
              <a:rPr lang="zh-TW" altLang="en-US" sz="3000" dirty="0" smtClean="0">
                <a:latin typeface="標楷體" pitchFamily="65" charset="-120"/>
              </a:rPr>
              <a:t>處理網路威脅。</a:t>
            </a:r>
            <a:endParaRPr lang="en-US" altLang="zh-TW" sz="3000" dirty="0" smtClean="0">
              <a:latin typeface="標楷體" pitchFamily="65" charset="-120"/>
            </a:endParaRPr>
          </a:p>
          <a:p>
            <a:pPr algn="just">
              <a:buFont typeface="Wingdings" pitchFamily="2" charset="2"/>
              <a:buChar char="u"/>
            </a:pPr>
            <a:r>
              <a:rPr lang="zh-TW" altLang="en-US" sz="3000" dirty="0" smtClean="0">
                <a:latin typeface="標楷體" pitchFamily="65" charset="-120"/>
              </a:rPr>
              <a:t>即時</a:t>
            </a:r>
            <a:r>
              <a:rPr lang="zh-TW" altLang="en-US" sz="3000" dirty="0">
                <a:latin typeface="標楷體" pitchFamily="65" charset="-120"/>
              </a:rPr>
              <a:t>修補系統</a:t>
            </a:r>
            <a:r>
              <a:rPr lang="zh-TW" altLang="en-US" sz="3000" dirty="0" smtClean="0">
                <a:latin typeface="標楷體" pitchFamily="65" charset="-120"/>
              </a:rPr>
              <a:t>漏洞，使系統維持最佳狀態。</a:t>
            </a:r>
            <a:endParaRPr lang="en-US" altLang="zh-TW" sz="3000" dirty="0" smtClean="0">
              <a:latin typeface="標楷體" pitchFamily="65" charset="-120"/>
            </a:endParaRPr>
          </a:p>
          <a:p>
            <a:pPr algn="just">
              <a:buFont typeface="Wingdings" pitchFamily="2" charset="2"/>
              <a:buChar char="u"/>
            </a:pPr>
            <a:r>
              <a:rPr lang="zh-TW" altLang="en-US" sz="3000" dirty="0">
                <a:latin typeface="標楷體" pitchFamily="65" charset="-120"/>
              </a:rPr>
              <a:t>落實資安教育</a:t>
            </a:r>
            <a:r>
              <a:rPr lang="zh-TW" altLang="en-US" sz="3000" dirty="0" smtClean="0">
                <a:latin typeface="標楷體" pitchFamily="65" charset="-120"/>
              </a:rPr>
              <a:t>，使員工具備足夠的資安認知。</a:t>
            </a:r>
            <a:endParaRPr lang="en-US" altLang="zh-TW" sz="3000" dirty="0" smtClean="0">
              <a:latin typeface="標楷體" pitchFamily="65" charset="-120"/>
            </a:endParaRPr>
          </a:p>
          <a:p>
            <a:pPr algn="just">
              <a:buFont typeface="Wingdings" pitchFamily="2" charset="2"/>
              <a:buChar char="u"/>
            </a:pPr>
            <a:r>
              <a:rPr lang="zh-TW" altLang="en-US" sz="3000" dirty="0">
                <a:latin typeface="標楷體" pitchFamily="65" charset="-120"/>
              </a:rPr>
              <a:t>對系統進行縝密的安全</a:t>
            </a:r>
            <a:r>
              <a:rPr lang="zh-TW" altLang="en-US" sz="3000" dirty="0" smtClean="0">
                <a:latin typeface="標楷體" pitchFamily="65" charset="-120"/>
              </a:rPr>
              <a:t>審查，防範潛在弱點。</a:t>
            </a:r>
            <a:endParaRPr lang="en-US" altLang="zh-TW" sz="3000" dirty="0" smtClean="0">
              <a:latin typeface="標楷體" pitchFamily="65" charset="-120"/>
            </a:endParaRPr>
          </a:p>
          <a:p>
            <a:pPr algn="just">
              <a:buFont typeface="Wingdings" pitchFamily="2" charset="2"/>
              <a:buChar char="u"/>
            </a:pPr>
            <a:r>
              <a:rPr lang="zh-TW" altLang="en-US" sz="3000" dirty="0">
                <a:latin typeface="標楷體" pitchFamily="65" charset="-120"/>
              </a:rPr>
              <a:t>遵循安全最佳典範來</a:t>
            </a:r>
            <a:r>
              <a:rPr lang="zh-TW" altLang="en-US" sz="3000" dirty="0" smtClean="0">
                <a:latin typeface="標楷體" pitchFamily="65" charset="-120"/>
              </a:rPr>
              <a:t>部屬系統和服務，維持系統最佳組態。</a:t>
            </a:r>
            <a:endParaRPr lang="zh-TW" altLang="en-US" sz="3000" dirty="0">
              <a:latin typeface="標楷體" pitchFamily="65" charset="-120"/>
            </a:endParaRPr>
          </a:p>
        </p:txBody>
      </p:sp>
    </p:spTree>
    <p:extLst>
      <p:ext uri="{BB962C8B-B14F-4D97-AF65-F5344CB8AC3E}">
        <p14:creationId xmlns:p14="http://schemas.microsoft.com/office/powerpoint/2010/main" val="24790356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55</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smtClean="0"/>
              <a:t>滲透測試</a:t>
            </a:r>
            <a:r>
              <a:rPr lang="zh-TW" altLang="en-US" sz="4000" dirty="0"/>
              <a:t> </a:t>
            </a:r>
            <a:r>
              <a:rPr lang="en-US" altLang="zh-TW" sz="4000" dirty="0" smtClean="0"/>
              <a:t>V.S</a:t>
            </a:r>
            <a:r>
              <a:rPr lang="zh-TW" altLang="en-US" sz="4000" dirty="0" smtClean="0"/>
              <a:t> 弱點掃描</a:t>
            </a:r>
            <a:endParaRPr lang="en-US" altLang="zh-TW" sz="4000" dirty="0"/>
          </a:p>
        </p:txBody>
      </p:sp>
      <p:sp>
        <p:nvSpPr>
          <p:cNvPr id="1913859" name="Rectangle 3"/>
          <p:cNvSpPr>
            <a:spLocks noGrp="1" noChangeArrowheads="1"/>
          </p:cNvSpPr>
          <p:nvPr>
            <p:ph type="body" idx="1"/>
          </p:nvPr>
        </p:nvSpPr>
        <p:spPr>
          <a:xfrm>
            <a:off x="457200" y="1266825"/>
            <a:ext cx="8229600" cy="4394423"/>
          </a:xfrm>
        </p:spPr>
        <p:txBody>
          <a:bodyPr/>
          <a:lstStyle/>
          <a:p>
            <a:pPr marL="0" indent="0" algn="just">
              <a:buNone/>
            </a:pPr>
            <a:r>
              <a:rPr lang="zh-TW" altLang="en-US" sz="3000" dirty="0" smtClean="0">
                <a:latin typeface="標楷體" pitchFamily="65" charset="-120"/>
              </a:rPr>
              <a:t>大多數人會搞不清滲透測試與弱點掃描的差異，兩者都是針對某一目標提出一份弱點報告作為結案依據，關鍵在執行層面上有很大的差異，簡單來說，一個是機器製造，一個是手工產生。</a:t>
            </a:r>
            <a:endParaRPr lang="zh-TW" altLang="en-US" sz="3000" dirty="0">
              <a:latin typeface="標楷體" pitchFamily="65" charset="-120"/>
            </a:endParaRPr>
          </a:p>
        </p:txBody>
      </p:sp>
    </p:spTree>
    <p:extLst>
      <p:ext uri="{BB962C8B-B14F-4D97-AF65-F5344CB8AC3E}">
        <p14:creationId xmlns:p14="http://schemas.microsoft.com/office/powerpoint/2010/main" val="11846971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56</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smtClean="0"/>
              <a:t>滲透測試</a:t>
            </a:r>
            <a:r>
              <a:rPr lang="zh-TW" altLang="en-US" sz="4000" dirty="0"/>
              <a:t> </a:t>
            </a:r>
            <a:r>
              <a:rPr lang="en-US" altLang="zh-TW" sz="4000" dirty="0" smtClean="0"/>
              <a:t>V.S</a:t>
            </a:r>
            <a:r>
              <a:rPr lang="zh-TW" altLang="en-US" sz="4000" dirty="0" smtClean="0"/>
              <a:t> 弱點掃描</a:t>
            </a:r>
            <a:endParaRPr lang="en-US" altLang="zh-TW" sz="4000" dirty="0"/>
          </a:p>
        </p:txBody>
      </p:sp>
      <p:sp>
        <p:nvSpPr>
          <p:cNvPr id="1913859" name="Rectangle 3"/>
          <p:cNvSpPr>
            <a:spLocks noGrp="1" noChangeArrowheads="1"/>
          </p:cNvSpPr>
          <p:nvPr>
            <p:ph type="body" idx="1"/>
          </p:nvPr>
        </p:nvSpPr>
        <p:spPr>
          <a:xfrm>
            <a:off x="457200" y="1266825"/>
            <a:ext cx="8229600" cy="4394423"/>
          </a:xfrm>
        </p:spPr>
        <p:txBody>
          <a:bodyPr/>
          <a:lstStyle/>
          <a:p>
            <a:pPr marL="0" indent="0" algn="just">
              <a:buNone/>
            </a:pPr>
            <a:r>
              <a:rPr lang="zh-TW" altLang="en-US" sz="3000" dirty="0" smtClean="0">
                <a:latin typeface="標楷體" pitchFamily="65" charset="-120"/>
              </a:rPr>
              <a:t>弱點掃描是利用工具針對目標系統發送預先準備好的請求</a:t>
            </a:r>
            <a:r>
              <a:rPr lang="en-US" altLang="zh-TW" sz="3000" dirty="0" smtClean="0">
                <a:latin typeface="標楷體" pitchFamily="65" charset="-120"/>
              </a:rPr>
              <a:t>(Request)</a:t>
            </a:r>
            <a:r>
              <a:rPr lang="zh-TW" altLang="en-US" sz="3000" dirty="0" smtClean="0">
                <a:latin typeface="標楷體" pitchFamily="65" charset="-120"/>
              </a:rPr>
              <a:t>，再將回應的結果</a:t>
            </a:r>
            <a:r>
              <a:rPr lang="en-US" altLang="zh-TW" sz="3000" dirty="0" smtClean="0">
                <a:latin typeface="標楷體" pitchFamily="65" charset="-120"/>
              </a:rPr>
              <a:t>(</a:t>
            </a:r>
            <a:r>
              <a:rPr lang="en-US" altLang="zh-TW" sz="3000" dirty="0" err="1" smtClean="0">
                <a:latin typeface="標楷體" pitchFamily="65" charset="-120"/>
              </a:rPr>
              <a:t>Reponse</a:t>
            </a:r>
            <a:r>
              <a:rPr lang="en-US" altLang="zh-TW" sz="3000" dirty="0" smtClean="0">
                <a:latin typeface="標楷體" pitchFamily="65" charset="-120"/>
              </a:rPr>
              <a:t>)</a:t>
            </a:r>
            <a:r>
              <a:rPr lang="zh-TW" altLang="en-US" sz="3000" dirty="0" smtClean="0">
                <a:latin typeface="標楷體" pitchFamily="65" charset="-120"/>
              </a:rPr>
              <a:t>，與弱點特徵碼比對，只要符合工具內預設的定義，及判定為弱點，這些預設都具有規則性，很難有彈性，因此誤判或漏判的機率很高，既然準確率不可靠，那為何還</a:t>
            </a:r>
            <a:r>
              <a:rPr lang="zh-TW" altLang="en-US" sz="3000" dirty="0">
                <a:latin typeface="標楷體" pitchFamily="65" charset="-120"/>
              </a:rPr>
              <a:t>需要執行弱點</a:t>
            </a:r>
            <a:r>
              <a:rPr lang="zh-TW" altLang="en-US" sz="3000" dirty="0" smtClean="0">
                <a:latin typeface="標楷體" pitchFamily="65" charset="-120"/>
              </a:rPr>
              <a:t>掃描</a:t>
            </a:r>
            <a:r>
              <a:rPr lang="en-US" altLang="zh-TW" sz="3000" dirty="0" smtClean="0">
                <a:latin typeface="標楷體" pitchFamily="65" charset="-120"/>
              </a:rPr>
              <a:t>??</a:t>
            </a:r>
            <a:endParaRPr lang="zh-TW" altLang="en-US" sz="3000" dirty="0">
              <a:latin typeface="標楷體" pitchFamily="65" charset="-120"/>
            </a:endParaRPr>
          </a:p>
        </p:txBody>
      </p:sp>
    </p:spTree>
    <p:extLst>
      <p:ext uri="{BB962C8B-B14F-4D97-AF65-F5344CB8AC3E}">
        <p14:creationId xmlns:p14="http://schemas.microsoft.com/office/powerpoint/2010/main" val="42947685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57</a:t>
            </a:fld>
            <a:endParaRPr lang="en-US" altLang="zh-TW" dirty="0"/>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smtClean="0"/>
              <a:t>滲透測試</a:t>
            </a:r>
            <a:r>
              <a:rPr lang="zh-TW" altLang="en-US" sz="4000" dirty="0"/>
              <a:t> </a:t>
            </a:r>
            <a:r>
              <a:rPr lang="en-US" altLang="zh-TW" sz="4000" dirty="0" smtClean="0"/>
              <a:t>V.S</a:t>
            </a:r>
            <a:r>
              <a:rPr lang="zh-TW" altLang="en-US" sz="4000" dirty="0" smtClean="0"/>
              <a:t> 弱點掃描</a:t>
            </a:r>
            <a:endParaRPr lang="en-US" altLang="zh-TW" sz="4000" dirty="0"/>
          </a:p>
        </p:txBody>
      </p:sp>
      <p:sp>
        <p:nvSpPr>
          <p:cNvPr id="1913859" name="Rectangle 3"/>
          <p:cNvSpPr>
            <a:spLocks noGrp="1" noChangeArrowheads="1"/>
          </p:cNvSpPr>
          <p:nvPr>
            <p:ph type="body" idx="1"/>
          </p:nvPr>
        </p:nvSpPr>
        <p:spPr>
          <a:xfrm>
            <a:off x="457200" y="1266825"/>
            <a:ext cx="8229600" cy="4394423"/>
          </a:xfrm>
        </p:spPr>
        <p:txBody>
          <a:bodyPr/>
          <a:lstStyle/>
          <a:p>
            <a:pPr algn="just">
              <a:buFont typeface="Wingdings" panose="05000000000000000000" pitchFamily="2" charset="2"/>
              <a:buChar char="u"/>
            </a:pPr>
            <a:endParaRPr lang="zh-TW" altLang="en-US" sz="3000" dirty="0">
              <a:latin typeface="標楷體" pitchFamily="65" charset="-120"/>
            </a:endParaRPr>
          </a:p>
        </p:txBody>
      </p:sp>
      <p:graphicFrame>
        <p:nvGraphicFramePr>
          <p:cNvPr id="2" name="表格 1"/>
          <p:cNvGraphicFramePr>
            <a:graphicFrameLocks noGrp="1"/>
          </p:cNvGraphicFramePr>
          <p:nvPr>
            <p:extLst>
              <p:ext uri="{D42A27DB-BD31-4B8C-83A1-F6EECF244321}">
                <p14:modId xmlns:p14="http://schemas.microsoft.com/office/powerpoint/2010/main" val="2108247007"/>
              </p:ext>
            </p:extLst>
          </p:nvPr>
        </p:nvGraphicFramePr>
        <p:xfrm>
          <a:off x="683568" y="1397000"/>
          <a:ext cx="7632848" cy="4566873"/>
        </p:xfrm>
        <a:graphic>
          <a:graphicData uri="http://schemas.openxmlformats.org/drawingml/2006/table">
            <a:tbl>
              <a:tblPr firstRow="1" bandRow="1">
                <a:tableStyleId>{5C22544A-7EE6-4342-B048-85BDC9FD1C3A}</a:tableStyleId>
              </a:tblPr>
              <a:tblGrid>
                <a:gridCol w="3816424">
                  <a:extLst>
                    <a:ext uri="{9D8B030D-6E8A-4147-A177-3AD203B41FA5}">
                      <a16:colId xmlns:a16="http://schemas.microsoft.com/office/drawing/2014/main" val="2237120100"/>
                    </a:ext>
                  </a:extLst>
                </a:gridCol>
                <a:gridCol w="3816424">
                  <a:extLst>
                    <a:ext uri="{9D8B030D-6E8A-4147-A177-3AD203B41FA5}">
                      <a16:colId xmlns:a16="http://schemas.microsoft.com/office/drawing/2014/main" val="3436948956"/>
                    </a:ext>
                  </a:extLst>
                </a:gridCol>
              </a:tblGrid>
              <a:tr h="11835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600" dirty="0" smtClean="0">
                          <a:solidFill>
                            <a:schemeClr val="tx1"/>
                          </a:solidFill>
                          <a:latin typeface="+mn-ea"/>
                          <a:ea typeface="+mn-ea"/>
                        </a:rPr>
                        <a:t>弱點掃描優點</a:t>
                      </a:r>
                      <a:endParaRPr lang="en-US" altLang="zh-TW" sz="3600" dirty="0" smtClean="0">
                        <a:solidFill>
                          <a:schemeClr val="tx1"/>
                        </a:solidFill>
                        <a:latin typeface="+mn-ea"/>
                        <a:ea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600" dirty="0" smtClean="0">
                          <a:solidFill>
                            <a:schemeClr val="tx1"/>
                          </a:solidFill>
                          <a:latin typeface="+mn-ea"/>
                          <a:ea typeface="+mn-ea"/>
                        </a:rPr>
                        <a:t>滲透測試優點</a:t>
                      </a:r>
                      <a:endParaRPr lang="en-US" altLang="zh-TW" sz="3600" dirty="0" smtClean="0">
                        <a:solidFill>
                          <a:schemeClr val="tx1"/>
                        </a:solidFill>
                        <a:latin typeface="+mn-ea"/>
                        <a:ea typeface="+mn-ea"/>
                      </a:endParaRPr>
                    </a:p>
                  </a:txBody>
                  <a:tcPr anchor="ctr"/>
                </a:tc>
                <a:extLst>
                  <a:ext uri="{0D108BD9-81ED-4DB2-BD59-A6C34878D82A}">
                    <a16:rowId xmlns:a16="http://schemas.microsoft.com/office/drawing/2014/main" val="2009444624"/>
                  </a:ext>
                </a:extLst>
              </a:tr>
              <a:tr h="3368687">
                <a:tc>
                  <a:txBody>
                    <a:bodyPr/>
                    <a:lstStyle/>
                    <a:p>
                      <a:pPr algn="l">
                        <a:buFont typeface="Wingdings" panose="05000000000000000000" pitchFamily="2" charset="2"/>
                        <a:buChar char="u"/>
                      </a:pPr>
                      <a:r>
                        <a:rPr lang="zh-TW" altLang="en-US" sz="3600" dirty="0" smtClean="0">
                          <a:solidFill>
                            <a:schemeClr val="tx1"/>
                          </a:solidFill>
                          <a:latin typeface="+mn-ea"/>
                          <a:ea typeface="+mn-ea"/>
                        </a:rPr>
                        <a:t>執行速度快</a:t>
                      </a:r>
                      <a:endParaRPr lang="en-US" altLang="zh-TW" sz="3600" dirty="0" smtClean="0">
                        <a:solidFill>
                          <a:schemeClr val="tx1"/>
                        </a:solidFill>
                        <a:latin typeface="+mn-ea"/>
                        <a:ea typeface="+mn-ea"/>
                      </a:endParaRPr>
                    </a:p>
                    <a:p>
                      <a:pPr algn="l">
                        <a:buFont typeface="Wingdings" panose="05000000000000000000" pitchFamily="2" charset="2"/>
                        <a:buChar char="u"/>
                      </a:pPr>
                      <a:r>
                        <a:rPr lang="zh-TW" altLang="en-US" sz="3600" dirty="0" smtClean="0">
                          <a:solidFill>
                            <a:schemeClr val="tx1"/>
                          </a:solidFill>
                          <a:latin typeface="+mn-ea"/>
                          <a:ea typeface="+mn-ea"/>
                        </a:rPr>
                        <a:t>支援弱點廣</a:t>
                      </a:r>
                      <a:endParaRPr lang="en-US" altLang="zh-TW" sz="3600" dirty="0" smtClean="0">
                        <a:solidFill>
                          <a:schemeClr val="tx1"/>
                        </a:solidFill>
                        <a:latin typeface="+mn-ea"/>
                        <a:ea typeface="+mn-ea"/>
                      </a:endParaRPr>
                    </a:p>
                    <a:p>
                      <a:pPr algn="l">
                        <a:buFont typeface="Wingdings" panose="05000000000000000000" pitchFamily="2" charset="2"/>
                        <a:buChar char="u"/>
                      </a:pPr>
                      <a:r>
                        <a:rPr lang="zh-TW" altLang="en-US" sz="3600" dirty="0" smtClean="0">
                          <a:solidFill>
                            <a:schemeClr val="tx1"/>
                          </a:solidFill>
                          <a:latin typeface="+mn-ea"/>
                          <a:ea typeface="+mn-ea"/>
                        </a:rPr>
                        <a:t>可排程執行</a:t>
                      </a:r>
                      <a:endParaRPr lang="en-US" altLang="zh-TW" sz="3600" dirty="0" smtClean="0">
                        <a:solidFill>
                          <a:schemeClr val="tx1"/>
                        </a:solidFill>
                        <a:latin typeface="+mn-ea"/>
                        <a:ea typeface="+mn-ea"/>
                      </a:endParaRPr>
                    </a:p>
                    <a:p>
                      <a:pPr algn="l">
                        <a:buFont typeface="Wingdings" panose="05000000000000000000" pitchFamily="2" charset="2"/>
                        <a:buChar char="u"/>
                      </a:pPr>
                      <a:r>
                        <a:rPr lang="zh-TW" altLang="en-US" sz="3600" dirty="0" smtClean="0">
                          <a:solidFill>
                            <a:schemeClr val="tx1"/>
                          </a:solidFill>
                          <a:latin typeface="+mn-ea"/>
                          <a:ea typeface="+mn-ea"/>
                        </a:rPr>
                        <a:t>價格便宜</a:t>
                      </a:r>
                      <a:endParaRPr lang="en-US" altLang="zh-TW" sz="3600" dirty="0" smtClean="0">
                        <a:solidFill>
                          <a:schemeClr val="tx1"/>
                        </a:solidFill>
                        <a:latin typeface="+mn-ea"/>
                        <a:ea typeface="+mn-ea"/>
                      </a:endParaRPr>
                    </a:p>
                    <a:p>
                      <a:pPr algn="l">
                        <a:buFont typeface="Wingdings" panose="05000000000000000000" pitchFamily="2" charset="2"/>
                        <a:buChar char="u"/>
                      </a:pPr>
                      <a:r>
                        <a:rPr lang="zh-TW" altLang="en-US" sz="3600" dirty="0" smtClean="0">
                          <a:solidFill>
                            <a:schemeClr val="tx1"/>
                          </a:solidFill>
                          <a:latin typeface="+mn-ea"/>
                          <a:ea typeface="+mn-ea"/>
                        </a:rPr>
                        <a:t>穩定成效</a:t>
                      </a:r>
                      <a:endParaRPr lang="en-US" altLang="zh-TW" sz="3600" dirty="0" smtClean="0">
                        <a:solidFill>
                          <a:schemeClr val="tx1"/>
                        </a:solidFill>
                        <a:latin typeface="+mn-ea"/>
                        <a:ea typeface="+mn-ea"/>
                      </a:endParaRPr>
                    </a:p>
                    <a:p>
                      <a:pPr algn="l"/>
                      <a:endParaRPr lang="zh-TW" altLang="en-US" sz="3600" dirty="0">
                        <a:solidFill>
                          <a:schemeClr val="tx1"/>
                        </a:solidFill>
                        <a:latin typeface="+mn-ea"/>
                        <a:ea typeface="+mn-ea"/>
                      </a:endParaRPr>
                    </a:p>
                  </a:txBody>
                  <a:tcPr anchor="ctr"/>
                </a:tc>
                <a:tc>
                  <a:txBody>
                    <a:bodyPr/>
                    <a:lstStyle/>
                    <a:p>
                      <a:pPr algn="l">
                        <a:buFont typeface="Wingdings" panose="05000000000000000000" pitchFamily="2" charset="2"/>
                        <a:buChar char="u"/>
                      </a:pPr>
                      <a:r>
                        <a:rPr lang="zh-TW" altLang="en-US" sz="3600" dirty="0" smtClean="0">
                          <a:solidFill>
                            <a:schemeClr val="tx1"/>
                          </a:solidFill>
                          <a:latin typeface="+mn-ea"/>
                          <a:ea typeface="+mn-ea"/>
                        </a:rPr>
                        <a:t>實戰性高</a:t>
                      </a:r>
                      <a:endParaRPr lang="en-US" altLang="zh-TW" sz="3600" dirty="0" smtClean="0">
                        <a:solidFill>
                          <a:schemeClr val="tx1"/>
                        </a:solidFill>
                        <a:latin typeface="+mn-ea"/>
                        <a:ea typeface="+mn-ea"/>
                      </a:endParaRPr>
                    </a:p>
                    <a:p>
                      <a:pPr algn="l">
                        <a:buFont typeface="Wingdings" panose="05000000000000000000" pitchFamily="2" charset="2"/>
                        <a:buChar char="u"/>
                      </a:pPr>
                      <a:r>
                        <a:rPr lang="zh-TW" altLang="en-US" sz="3600" dirty="0" smtClean="0">
                          <a:solidFill>
                            <a:schemeClr val="tx1"/>
                          </a:solidFill>
                          <a:latin typeface="+mn-ea"/>
                          <a:ea typeface="+mn-ea"/>
                        </a:rPr>
                        <a:t>靈活戰術組合</a:t>
                      </a:r>
                      <a:endParaRPr lang="en-US" altLang="zh-TW" sz="3600" dirty="0" smtClean="0">
                        <a:solidFill>
                          <a:schemeClr val="tx1"/>
                        </a:solidFill>
                        <a:latin typeface="+mn-ea"/>
                        <a:ea typeface="+mn-ea"/>
                      </a:endParaRPr>
                    </a:p>
                    <a:p>
                      <a:pPr algn="l">
                        <a:buFont typeface="Wingdings" panose="05000000000000000000" pitchFamily="2" charset="2"/>
                        <a:buChar char="u"/>
                      </a:pPr>
                      <a:r>
                        <a:rPr lang="zh-TW" altLang="en-US" sz="3600" dirty="0" smtClean="0">
                          <a:solidFill>
                            <a:schemeClr val="tx1"/>
                          </a:solidFill>
                          <a:latin typeface="+mn-ea"/>
                          <a:ea typeface="+mn-ea"/>
                        </a:rPr>
                        <a:t>全面性高</a:t>
                      </a:r>
                      <a:endParaRPr lang="en-US" altLang="zh-TW" sz="3600" dirty="0" smtClean="0">
                        <a:solidFill>
                          <a:schemeClr val="tx1"/>
                        </a:solidFill>
                        <a:latin typeface="+mn-ea"/>
                        <a:ea typeface="+mn-ea"/>
                      </a:endParaRPr>
                    </a:p>
                    <a:p>
                      <a:pPr algn="l"/>
                      <a:endParaRPr lang="zh-TW" altLang="en-US" sz="3600" dirty="0">
                        <a:solidFill>
                          <a:schemeClr val="tx1"/>
                        </a:solidFill>
                        <a:latin typeface="+mn-ea"/>
                        <a:ea typeface="+mn-ea"/>
                      </a:endParaRPr>
                    </a:p>
                  </a:txBody>
                  <a:tcPr/>
                </a:tc>
                <a:extLst>
                  <a:ext uri="{0D108BD9-81ED-4DB2-BD59-A6C34878D82A}">
                    <a16:rowId xmlns:a16="http://schemas.microsoft.com/office/drawing/2014/main" val="798915067"/>
                  </a:ext>
                </a:extLst>
              </a:tr>
            </a:tbl>
          </a:graphicData>
        </a:graphic>
      </p:graphicFrame>
    </p:spTree>
    <p:extLst>
      <p:ext uri="{BB962C8B-B14F-4D97-AF65-F5344CB8AC3E}">
        <p14:creationId xmlns:p14="http://schemas.microsoft.com/office/powerpoint/2010/main" val="16329963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92546"/>
            <a:ext cx="8229600" cy="1143000"/>
          </a:xfrm>
        </p:spPr>
        <p:txBody>
          <a:bodyPr/>
          <a:lstStyle/>
          <a:p>
            <a:r>
              <a:rPr lang="zh-TW" altLang="en-US" dirty="0"/>
              <a:t>滲透</a:t>
            </a:r>
            <a:r>
              <a:rPr lang="zh-TW" altLang="en-US" dirty="0" smtClean="0"/>
              <a:t>測試種類</a:t>
            </a:r>
            <a:endParaRPr lang="zh-TW" altLang="en-US" dirty="0"/>
          </a:p>
        </p:txBody>
      </p:sp>
      <p:sp>
        <p:nvSpPr>
          <p:cNvPr id="3" name="內容版面配置區 2"/>
          <p:cNvSpPr>
            <a:spLocks noGrp="1"/>
          </p:cNvSpPr>
          <p:nvPr>
            <p:ph idx="1"/>
          </p:nvPr>
        </p:nvSpPr>
        <p:spPr/>
        <p:txBody>
          <a:bodyPr/>
          <a:lstStyle/>
          <a:p>
            <a:r>
              <a:rPr lang="zh-TW" altLang="en-US" dirty="0" smtClean="0"/>
              <a:t>黑箱測試</a:t>
            </a:r>
            <a:endParaRPr lang="en-US" altLang="zh-TW" dirty="0" smtClean="0"/>
          </a:p>
          <a:p>
            <a:r>
              <a:rPr lang="zh-TW" altLang="en-US" dirty="0" smtClean="0"/>
              <a:t>白</a:t>
            </a:r>
            <a:r>
              <a:rPr lang="zh-TW" altLang="en-US" dirty="0"/>
              <a:t>箱</a:t>
            </a:r>
            <a:r>
              <a:rPr lang="zh-TW" altLang="en-US" dirty="0" smtClean="0"/>
              <a:t>測試</a:t>
            </a:r>
            <a:endParaRPr lang="en-US" altLang="zh-TW" dirty="0" smtClean="0"/>
          </a:p>
          <a:p>
            <a:r>
              <a:rPr lang="zh-TW" altLang="en-US" dirty="0"/>
              <a:t>灰</a:t>
            </a:r>
            <a:r>
              <a:rPr lang="zh-TW" altLang="en-US" dirty="0" smtClean="0"/>
              <a:t>箱測試</a:t>
            </a:r>
            <a:endParaRPr lang="en-US" altLang="zh-TW" dirty="0" smtClean="0"/>
          </a:p>
          <a:p>
            <a:r>
              <a:rPr lang="zh-TW" altLang="en-US" dirty="0" smtClean="0"/>
              <a:t>雙黑箱測試</a:t>
            </a:r>
          </a:p>
          <a:p>
            <a:r>
              <a:rPr lang="zh-TW" altLang="en-US" dirty="0" smtClean="0"/>
              <a:t>雙白箱測試</a:t>
            </a:r>
            <a:endParaRPr lang="zh-TW" altLang="en-US"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58</a:t>
            </a:fld>
            <a:endParaRPr lang="en-US" altLang="zh-TW"/>
          </a:p>
        </p:txBody>
      </p:sp>
    </p:spTree>
    <p:extLst>
      <p:ext uri="{BB962C8B-B14F-4D97-AF65-F5344CB8AC3E}">
        <p14:creationId xmlns:p14="http://schemas.microsoft.com/office/powerpoint/2010/main" val="13290552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92546"/>
            <a:ext cx="8229600" cy="1143000"/>
          </a:xfrm>
        </p:spPr>
        <p:txBody>
          <a:bodyPr/>
          <a:lstStyle/>
          <a:p>
            <a:r>
              <a:rPr lang="zh-TW" altLang="en-US" dirty="0"/>
              <a:t>滲透</a:t>
            </a:r>
            <a:r>
              <a:rPr lang="zh-TW" altLang="en-US" dirty="0" smtClean="0"/>
              <a:t>測試種類</a:t>
            </a:r>
            <a:endParaRPr lang="zh-TW" altLang="en-US" dirty="0"/>
          </a:p>
        </p:txBody>
      </p:sp>
      <p:sp>
        <p:nvSpPr>
          <p:cNvPr id="3" name="內容版面配置區 2"/>
          <p:cNvSpPr>
            <a:spLocks noGrp="1"/>
          </p:cNvSpPr>
          <p:nvPr>
            <p:ph idx="1"/>
          </p:nvPr>
        </p:nvSpPr>
        <p:spPr/>
        <p:txBody>
          <a:bodyPr/>
          <a:lstStyle/>
          <a:p>
            <a:pPr marL="0" indent="0">
              <a:buNone/>
            </a:pPr>
            <a:r>
              <a:rPr lang="zh-TW" altLang="en-US" dirty="0" smtClean="0"/>
              <a:t>黑箱測試</a:t>
            </a:r>
            <a:r>
              <a:rPr lang="en-US" altLang="zh-TW" dirty="0"/>
              <a:t>:</a:t>
            </a:r>
          </a:p>
          <a:p>
            <a:pPr marL="0" indent="0">
              <a:buNone/>
            </a:pPr>
            <a:r>
              <a:rPr lang="zh-TW" altLang="en-US" dirty="0" smtClean="0"/>
              <a:t>甲方</a:t>
            </a:r>
            <a:r>
              <a:rPr lang="en-US" altLang="zh-TW" dirty="0" smtClean="0"/>
              <a:t>(</a:t>
            </a:r>
            <a:r>
              <a:rPr lang="zh-TW" altLang="en-US" dirty="0" smtClean="0"/>
              <a:t>受測方</a:t>
            </a:r>
            <a:r>
              <a:rPr lang="en-US" altLang="zh-TW" dirty="0" smtClean="0"/>
              <a:t>)</a:t>
            </a:r>
            <a:r>
              <a:rPr lang="zh-TW" altLang="en-US" dirty="0" smtClean="0"/>
              <a:t>僅提供</a:t>
            </a:r>
            <a:r>
              <a:rPr lang="en-US" altLang="zh-TW" dirty="0" smtClean="0"/>
              <a:t>IP</a:t>
            </a:r>
            <a:r>
              <a:rPr lang="zh-TW" altLang="en-US" dirty="0" smtClean="0"/>
              <a:t>或</a:t>
            </a:r>
            <a:r>
              <a:rPr lang="en-US" altLang="zh-TW" dirty="0" smtClean="0"/>
              <a:t>URL</a:t>
            </a:r>
            <a:r>
              <a:rPr lang="zh-TW" altLang="en-US" dirty="0" smtClean="0"/>
              <a:t>，乙方</a:t>
            </a:r>
            <a:r>
              <a:rPr lang="en-US" altLang="zh-TW" dirty="0" smtClean="0"/>
              <a:t>(</a:t>
            </a:r>
            <a:r>
              <a:rPr lang="zh-TW" altLang="en-US" dirty="0" smtClean="0"/>
              <a:t>測試方</a:t>
            </a:r>
            <a:r>
              <a:rPr lang="en-US" altLang="zh-TW" dirty="0" smtClean="0"/>
              <a:t>)</a:t>
            </a:r>
            <a:r>
              <a:rPr lang="zh-TW" altLang="en-US" dirty="0" smtClean="0"/>
              <a:t>須於測試期間自行蒐集相關資訊，對於甲方的部屬、數量、型號全部未知。</a:t>
            </a:r>
            <a:endParaRPr lang="en-US" altLang="zh-TW" dirty="0" smtClean="0"/>
          </a:p>
          <a:p>
            <a:pPr marL="0" indent="0">
              <a:buNone/>
            </a:pPr>
            <a:endParaRPr lang="en-US" altLang="zh-TW" dirty="0"/>
          </a:p>
          <a:p>
            <a:pPr marL="0" indent="0">
              <a:buNone/>
            </a:pPr>
            <a:r>
              <a:rPr lang="zh-TW" altLang="en-US" dirty="0" smtClean="0"/>
              <a:t>特色</a:t>
            </a:r>
            <a:r>
              <a:rPr lang="en-US" altLang="zh-TW" dirty="0" smtClean="0"/>
              <a:t>:</a:t>
            </a:r>
            <a:r>
              <a:rPr lang="zh-TW" altLang="en-US" dirty="0" smtClean="0"/>
              <a:t>相當考驗乙方駭客技巧，此種模式最接近實際</a:t>
            </a:r>
            <a:r>
              <a:rPr lang="zh-TW" altLang="en-US" dirty="0"/>
              <a:t>駭客</a:t>
            </a:r>
            <a:r>
              <a:rPr lang="zh-TW" altLang="en-US" dirty="0" smtClean="0"/>
              <a:t>攻擊，但可能會有未知漏洞沒被發現。</a:t>
            </a:r>
            <a:endParaRPr lang="en-US" altLang="zh-TW" dirty="0" smtClean="0"/>
          </a:p>
          <a:p>
            <a:pPr marL="0" indent="0">
              <a:buNone/>
            </a:pPr>
            <a:endParaRPr lang="en-US" altLang="zh-TW" dirty="0" smtClean="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59</a:t>
            </a:fld>
            <a:endParaRPr lang="en-US" altLang="zh-TW"/>
          </a:p>
        </p:txBody>
      </p:sp>
    </p:spTree>
    <p:extLst>
      <p:ext uri="{BB962C8B-B14F-4D97-AF65-F5344CB8AC3E}">
        <p14:creationId xmlns:p14="http://schemas.microsoft.com/office/powerpoint/2010/main" val="3241664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269" y="3166007"/>
            <a:ext cx="9144000" cy="612141"/>
          </a:xfrm>
        </p:spPr>
        <p:txBody>
          <a:bodyPr>
            <a:noAutofit/>
          </a:bodyPr>
          <a:lstStyle/>
          <a:p>
            <a:pPr algn="ctr"/>
            <a:r>
              <a:rPr lang="zh-TW" altLang="en-US" sz="4050" b="1" dirty="0">
                <a:latin typeface="標楷體" panose="03000509000000000000" pitchFamily="65" charset="-120"/>
                <a:ea typeface="標楷體" panose="03000509000000000000" pitchFamily="65" charset="-120"/>
              </a:rPr>
              <a:t>駭客是什麼</a:t>
            </a:r>
            <a:r>
              <a:rPr lang="en-US" altLang="zh-TW" sz="4050" b="1" dirty="0">
                <a:latin typeface="標楷體" panose="03000509000000000000" pitchFamily="65" charset="-120"/>
                <a:ea typeface="標楷體" panose="03000509000000000000" pitchFamily="65" charset="-120"/>
              </a:rPr>
              <a:t>?</a:t>
            </a:r>
            <a:endParaRPr lang="zh-TW" altLang="en-US" sz="4050" dirty="0">
              <a:latin typeface="標楷體" panose="03000509000000000000" pitchFamily="65" charset="-120"/>
              <a:ea typeface="標楷體" panose="03000509000000000000" pitchFamily="65" charset="-120"/>
            </a:endParaRPr>
          </a:p>
        </p:txBody>
      </p:sp>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6182913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92546"/>
            <a:ext cx="8229600" cy="1143000"/>
          </a:xfrm>
        </p:spPr>
        <p:txBody>
          <a:bodyPr/>
          <a:lstStyle/>
          <a:p>
            <a:r>
              <a:rPr lang="zh-TW" altLang="en-US" dirty="0"/>
              <a:t>滲透</a:t>
            </a:r>
            <a:r>
              <a:rPr lang="zh-TW" altLang="en-US" dirty="0" smtClean="0"/>
              <a:t>測試種類</a:t>
            </a:r>
            <a:endParaRPr lang="zh-TW" altLang="en-US" dirty="0"/>
          </a:p>
        </p:txBody>
      </p:sp>
      <p:sp>
        <p:nvSpPr>
          <p:cNvPr id="3" name="內容版面配置區 2"/>
          <p:cNvSpPr>
            <a:spLocks noGrp="1"/>
          </p:cNvSpPr>
          <p:nvPr>
            <p:ph idx="1"/>
          </p:nvPr>
        </p:nvSpPr>
        <p:spPr/>
        <p:txBody>
          <a:bodyPr/>
          <a:lstStyle/>
          <a:p>
            <a:pPr marL="0" indent="0">
              <a:buNone/>
            </a:pPr>
            <a:r>
              <a:rPr lang="zh-TW" altLang="en-US" dirty="0"/>
              <a:t>白</a:t>
            </a:r>
            <a:r>
              <a:rPr lang="zh-TW" altLang="en-US" dirty="0" smtClean="0"/>
              <a:t>箱測試</a:t>
            </a:r>
            <a:r>
              <a:rPr lang="en-US" altLang="zh-TW" dirty="0"/>
              <a:t>:</a:t>
            </a:r>
          </a:p>
          <a:p>
            <a:pPr marL="0" indent="0">
              <a:buNone/>
            </a:pPr>
            <a:r>
              <a:rPr lang="zh-TW" altLang="en-US" dirty="0" smtClean="0"/>
              <a:t>甲方會</a:t>
            </a:r>
            <a:r>
              <a:rPr lang="zh-TW" altLang="en-US" dirty="0"/>
              <a:t>盡可能提供相關資訊</a:t>
            </a:r>
            <a:r>
              <a:rPr lang="zh-TW" altLang="en-US" dirty="0" smtClean="0"/>
              <a:t>，讓乙方能夠專心地找出系統弱點，因乙方知曉甲方的內部情形，可事先準備好工具與策略。</a:t>
            </a:r>
            <a:endParaRPr lang="en-US" altLang="zh-TW" dirty="0" smtClean="0"/>
          </a:p>
          <a:p>
            <a:pPr marL="0" indent="0">
              <a:buNone/>
            </a:pPr>
            <a:endParaRPr lang="en-US" altLang="zh-TW" dirty="0"/>
          </a:p>
          <a:p>
            <a:pPr marL="0" indent="0">
              <a:buNone/>
            </a:pPr>
            <a:r>
              <a:rPr lang="zh-TW" altLang="en-US" dirty="0" smtClean="0"/>
              <a:t>特色</a:t>
            </a:r>
            <a:r>
              <a:rPr lang="en-US" altLang="zh-TW" dirty="0" smtClean="0"/>
              <a:t>:</a:t>
            </a:r>
            <a:r>
              <a:rPr lang="zh-TW" altLang="en-US" dirty="0" smtClean="0"/>
              <a:t>乙方可以快速的明白目標位置，此種模式相當考驗甲方的防禦能力。</a:t>
            </a:r>
            <a:endParaRPr lang="en-US" altLang="zh-TW" dirty="0" smtClean="0"/>
          </a:p>
          <a:p>
            <a:pPr marL="0" indent="0">
              <a:buNone/>
            </a:pPr>
            <a:endParaRPr lang="en-US" altLang="zh-TW" dirty="0" smtClean="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60</a:t>
            </a:fld>
            <a:endParaRPr lang="en-US" altLang="zh-TW"/>
          </a:p>
        </p:txBody>
      </p:sp>
    </p:spTree>
    <p:extLst>
      <p:ext uri="{BB962C8B-B14F-4D97-AF65-F5344CB8AC3E}">
        <p14:creationId xmlns:p14="http://schemas.microsoft.com/office/powerpoint/2010/main" val="22321617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92546"/>
            <a:ext cx="8229600" cy="1143000"/>
          </a:xfrm>
        </p:spPr>
        <p:txBody>
          <a:bodyPr/>
          <a:lstStyle/>
          <a:p>
            <a:r>
              <a:rPr lang="zh-TW" altLang="en-US" dirty="0"/>
              <a:t>滲透</a:t>
            </a:r>
            <a:r>
              <a:rPr lang="zh-TW" altLang="en-US" dirty="0" smtClean="0"/>
              <a:t>測試種類</a:t>
            </a:r>
            <a:endParaRPr lang="zh-TW" altLang="en-US" dirty="0"/>
          </a:p>
        </p:txBody>
      </p:sp>
      <p:sp>
        <p:nvSpPr>
          <p:cNvPr id="3" name="內容版面配置區 2"/>
          <p:cNvSpPr>
            <a:spLocks noGrp="1"/>
          </p:cNvSpPr>
          <p:nvPr>
            <p:ph idx="1"/>
          </p:nvPr>
        </p:nvSpPr>
        <p:spPr/>
        <p:txBody>
          <a:bodyPr/>
          <a:lstStyle/>
          <a:p>
            <a:pPr marL="0" indent="0">
              <a:buNone/>
            </a:pPr>
            <a:r>
              <a:rPr lang="zh-TW" altLang="en-US" dirty="0" smtClean="0"/>
              <a:t>灰箱測試</a:t>
            </a:r>
            <a:r>
              <a:rPr lang="en-US" altLang="zh-TW" dirty="0"/>
              <a:t>:</a:t>
            </a:r>
          </a:p>
          <a:p>
            <a:pPr marL="0" indent="0">
              <a:buNone/>
            </a:pPr>
            <a:r>
              <a:rPr lang="zh-TW" altLang="en-US" dirty="0" smtClean="0"/>
              <a:t>甲方不太了解受測系統的詳細資訊，無法提供完整的系統資訊給乙方，介於黑白箱之間。</a:t>
            </a:r>
            <a:endParaRPr lang="en-US" altLang="zh-TW" dirty="0" smtClean="0"/>
          </a:p>
          <a:p>
            <a:pPr marL="0" indent="0">
              <a:buNone/>
            </a:pPr>
            <a:endParaRPr lang="en-US" altLang="zh-TW" dirty="0"/>
          </a:p>
          <a:p>
            <a:pPr marL="0" indent="0">
              <a:buNone/>
            </a:pPr>
            <a:r>
              <a:rPr lang="zh-TW" altLang="en-US" dirty="0" smtClean="0"/>
              <a:t>特色</a:t>
            </a:r>
            <a:r>
              <a:rPr lang="en-US" altLang="zh-TW" dirty="0" smtClean="0"/>
              <a:t>:</a:t>
            </a:r>
            <a:r>
              <a:rPr lang="zh-TW" altLang="en-US" dirty="0" smtClean="0"/>
              <a:t>通常發生在開發</a:t>
            </a:r>
            <a:r>
              <a:rPr lang="zh-TW" altLang="en-US" dirty="0"/>
              <a:t>中系統或外包</a:t>
            </a:r>
            <a:r>
              <a:rPr lang="zh-TW" altLang="en-US" dirty="0" smtClean="0"/>
              <a:t>系統，甲乙</a:t>
            </a:r>
            <a:r>
              <a:rPr lang="zh-TW" altLang="en-US" dirty="0"/>
              <a:t>兩</a:t>
            </a:r>
            <a:r>
              <a:rPr lang="zh-TW" altLang="en-US" dirty="0" smtClean="0"/>
              <a:t>方需不定時互相協助做測試。</a:t>
            </a:r>
            <a:endParaRPr lang="en-US" altLang="zh-TW" dirty="0" smtClean="0"/>
          </a:p>
          <a:p>
            <a:pPr marL="0" indent="0">
              <a:buNone/>
            </a:pPr>
            <a:endParaRPr lang="en-US" altLang="zh-TW" dirty="0" smtClean="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61</a:t>
            </a:fld>
            <a:endParaRPr lang="en-US" altLang="zh-TW"/>
          </a:p>
        </p:txBody>
      </p:sp>
    </p:spTree>
    <p:extLst>
      <p:ext uri="{BB962C8B-B14F-4D97-AF65-F5344CB8AC3E}">
        <p14:creationId xmlns:p14="http://schemas.microsoft.com/office/powerpoint/2010/main" val="5756082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92546"/>
            <a:ext cx="8229600" cy="1143000"/>
          </a:xfrm>
        </p:spPr>
        <p:txBody>
          <a:bodyPr/>
          <a:lstStyle/>
          <a:p>
            <a:r>
              <a:rPr lang="zh-TW" altLang="en-US" dirty="0"/>
              <a:t>滲透</a:t>
            </a:r>
            <a:r>
              <a:rPr lang="zh-TW" altLang="en-US" dirty="0" smtClean="0"/>
              <a:t>測試種類</a:t>
            </a:r>
            <a:endParaRPr lang="zh-TW" altLang="en-US" dirty="0"/>
          </a:p>
        </p:txBody>
      </p:sp>
      <p:sp>
        <p:nvSpPr>
          <p:cNvPr id="3" name="內容版面配置區 2"/>
          <p:cNvSpPr>
            <a:spLocks noGrp="1"/>
          </p:cNvSpPr>
          <p:nvPr>
            <p:ph idx="1"/>
          </p:nvPr>
        </p:nvSpPr>
        <p:spPr/>
        <p:txBody>
          <a:bodyPr/>
          <a:lstStyle/>
          <a:p>
            <a:pPr marL="0" indent="0">
              <a:buNone/>
            </a:pPr>
            <a:r>
              <a:rPr lang="zh-TW" altLang="en-US" dirty="0" smtClean="0"/>
              <a:t>雙</a:t>
            </a:r>
            <a:r>
              <a:rPr lang="zh-TW" altLang="en-US" dirty="0"/>
              <a:t>黑</a:t>
            </a:r>
            <a:r>
              <a:rPr lang="zh-TW" altLang="en-US" dirty="0" smtClean="0"/>
              <a:t>箱測試</a:t>
            </a:r>
            <a:r>
              <a:rPr lang="en-US" altLang="zh-TW" dirty="0"/>
              <a:t>:</a:t>
            </a:r>
          </a:p>
          <a:p>
            <a:pPr marL="0" indent="0">
              <a:buNone/>
            </a:pPr>
            <a:r>
              <a:rPr lang="zh-TW" altLang="en-US" dirty="0" smtClean="0"/>
              <a:t>甲方想模擬實際駭客攻擊的情境，不僅要驗測系統防禦能力，亦要測試甲方人員的警覺與應變能力。</a:t>
            </a:r>
            <a:endParaRPr lang="en-US" altLang="zh-TW" dirty="0" smtClean="0"/>
          </a:p>
          <a:p>
            <a:pPr marL="0" indent="0">
              <a:buNone/>
            </a:pPr>
            <a:endParaRPr lang="en-US" altLang="zh-TW" dirty="0"/>
          </a:p>
          <a:p>
            <a:pPr marL="0" indent="0">
              <a:buNone/>
            </a:pPr>
            <a:r>
              <a:rPr lang="zh-TW" altLang="en-US" dirty="0" smtClean="0"/>
              <a:t>特色</a:t>
            </a:r>
            <a:r>
              <a:rPr lang="en-US" altLang="zh-TW" dirty="0" smtClean="0"/>
              <a:t>:</a:t>
            </a:r>
            <a:r>
              <a:rPr lang="zh-TW" altLang="en-US" dirty="0" smtClean="0"/>
              <a:t>甲方必須對內部人員保密，暗地委託乙方作業，相關人員將不知道要執行滲透測試，雙方將實際實施攻防，故稱雙黑箱</a:t>
            </a:r>
            <a:r>
              <a:rPr lang="en-US" altLang="zh-TW" dirty="0" smtClean="0"/>
              <a:t>(</a:t>
            </a:r>
            <a:r>
              <a:rPr lang="zh-TW" altLang="en-US" dirty="0" smtClean="0"/>
              <a:t>雙盲</a:t>
            </a:r>
            <a:r>
              <a:rPr lang="en-US" altLang="zh-TW" dirty="0" smtClean="0"/>
              <a:t>)</a:t>
            </a:r>
            <a:r>
              <a:rPr lang="zh-TW" altLang="en-US" dirty="0" smtClean="0"/>
              <a:t>測試。</a:t>
            </a:r>
            <a:endParaRPr lang="en-US" altLang="zh-TW" dirty="0" smtClean="0"/>
          </a:p>
          <a:p>
            <a:pPr marL="0" indent="0">
              <a:buNone/>
            </a:pPr>
            <a:endParaRPr lang="en-US" altLang="zh-TW" dirty="0" smtClean="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62</a:t>
            </a:fld>
            <a:endParaRPr lang="en-US" altLang="zh-TW"/>
          </a:p>
        </p:txBody>
      </p:sp>
    </p:spTree>
    <p:extLst>
      <p:ext uri="{BB962C8B-B14F-4D97-AF65-F5344CB8AC3E}">
        <p14:creationId xmlns:p14="http://schemas.microsoft.com/office/powerpoint/2010/main" val="8382047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92546"/>
            <a:ext cx="8229600" cy="1143000"/>
          </a:xfrm>
        </p:spPr>
        <p:txBody>
          <a:bodyPr/>
          <a:lstStyle/>
          <a:p>
            <a:r>
              <a:rPr lang="zh-TW" altLang="en-US" dirty="0"/>
              <a:t>滲透</a:t>
            </a:r>
            <a:r>
              <a:rPr lang="zh-TW" altLang="en-US" dirty="0" smtClean="0"/>
              <a:t>測試種類</a:t>
            </a:r>
            <a:endParaRPr lang="zh-TW" altLang="en-US" dirty="0"/>
          </a:p>
        </p:txBody>
      </p:sp>
      <p:sp>
        <p:nvSpPr>
          <p:cNvPr id="3" name="內容版面配置區 2"/>
          <p:cNvSpPr>
            <a:spLocks noGrp="1"/>
          </p:cNvSpPr>
          <p:nvPr>
            <p:ph idx="1"/>
          </p:nvPr>
        </p:nvSpPr>
        <p:spPr/>
        <p:txBody>
          <a:bodyPr/>
          <a:lstStyle/>
          <a:p>
            <a:pPr marL="0" indent="0">
              <a:buNone/>
            </a:pPr>
            <a:r>
              <a:rPr lang="zh-TW" altLang="en-US" dirty="0" smtClean="0"/>
              <a:t>雙白箱測試</a:t>
            </a:r>
            <a:r>
              <a:rPr lang="en-US" altLang="zh-TW" dirty="0"/>
              <a:t>:</a:t>
            </a:r>
          </a:p>
          <a:p>
            <a:pPr marL="0" indent="0">
              <a:buNone/>
            </a:pPr>
            <a:r>
              <a:rPr lang="zh-TW" altLang="en-US" dirty="0" smtClean="0"/>
              <a:t>與雙黑箱</a:t>
            </a:r>
            <a:r>
              <a:rPr lang="zh-TW" altLang="en-US" dirty="0"/>
              <a:t>相對，皆</a:t>
            </a:r>
            <a:r>
              <a:rPr lang="zh-TW" altLang="en-US" dirty="0" smtClean="0"/>
              <a:t>互相知道彼此的存在，主要目的是以乙方協助甲方確認漏洞。</a:t>
            </a:r>
            <a:endParaRPr lang="en-US" altLang="zh-TW" dirty="0" smtClean="0"/>
          </a:p>
          <a:p>
            <a:pPr marL="0" indent="0">
              <a:buNone/>
            </a:pPr>
            <a:endParaRPr lang="en-US" altLang="zh-TW" dirty="0"/>
          </a:p>
          <a:p>
            <a:pPr marL="0" indent="0">
              <a:buNone/>
            </a:pPr>
            <a:r>
              <a:rPr lang="zh-TW" altLang="en-US" dirty="0" smtClean="0"/>
              <a:t>特色</a:t>
            </a:r>
            <a:r>
              <a:rPr lang="en-US" altLang="zh-TW" dirty="0" smtClean="0"/>
              <a:t>:</a:t>
            </a:r>
            <a:r>
              <a:rPr lang="zh-TW" altLang="en-US" dirty="0" smtClean="0"/>
              <a:t>甲方大致知道</a:t>
            </a:r>
            <a:r>
              <a:rPr lang="en-US" altLang="zh-TW" dirty="0" smtClean="0"/>
              <a:t>(</a:t>
            </a:r>
            <a:r>
              <a:rPr lang="zh-TW" altLang="en-US" dirty="0" smtClean="0"/>
              <a:t>掃描、內部滲透測試、或系統已遭攻擊</a:t>
            </a:r>
            <a:r>
              <a:rPr lang="en-US" altLang="zh-TW" dirty="0" smtClean="0"/>
              <a:t>)</a:t>
            </a:r>
            <a:r>
              <a:rPr lang="zh-TW" altLang="en-US" dirty="0" smtClean="0"/>
              <a:t>系統弱點，請乙方協助確認或狀況排除。</a:t>
            </a:r>
            <a:endParaRPr lang="en-US" altLang="zh-TW" dirty="0" smtClean="0"/>
          </a:p>
          <a:p>
            <a:pPr marL="0" indent="0">
              <a:buNone/>
            </a:pPr>
            <a:endParaRPr lang="en-US" altLang="zh-TW" dirty="0" smtClean="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63</a:t>
            </a:fld>
            <a:endParaRPr lang="en-US" altLang="zh-TW"/>
          </a:p>
        </p:txBody>
      </p:sp>
    </p:spTree>
    <p:extLst>
      <p:ext uri="{BB962C8B-B14F-4D97-AF65-F5344CB8AC3E}">
        <p14:creationId xmlns:p14="http://schemas.microsoft.com/office/powerpoint/2010/main" val="31855746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92546"/>
            <a:ext cx="8229600" cy="1143000"/>
          </a:xfrm>
        </p:spPr>
        <p:txBody>
          <a:bodyPr/>
          <a:lstStyle/>
          <a:p>
            <a:r>
              <a:rPr lang="zh-TW" altLang="en-US" dirty="0"/>
              <a:t>滲透</a:t>
            </a:r>
            <a:r>
              <a:rPr lang="zh-TW" altLang="en-US" dirty="0" smtClean="0"/>
              <a:t>測試</a:t>
            </a:r>
            <a:r>
              <a:rPr lang="zh-TW" altLang="en-US" dirty="0"/>
              <a:t>目的</a:t>
            </a:r>
          </a:p>
        </p:txBody>
      </p:sp>
      <p:sp>
        <p:nvSpPr>
          <p:cNvPr id="3" name="內容版面配置區 2"/>
          <p:cNvSpPr>
            <a:spLocks noGrp="1"/>
          </p:cNvSpPr>
          <p:nvPr>
            <p:ph idx="1"/>
          </p:nvPr>
        </p:nvSpPr>
        <p:spPr>
          <a:xfrm>
            <a:off x="527203" y="1844824"/>
            <a:ext cx="8229600" cy="738041"/>
          </a:xfrm>
        </p:spPr>
        <p:txBody>
          <a:bodyPr/>
          <a:lstStyle/>
          <a:p>
            <a:pPr marL="0" indent="0" algn="ctr">
              <a:buNone/>
            </a:pPr>
            <a:r>
              <a:rPr lang="zh-TW" altLang="en-US" sz="4400" dirty="0" smtClean="0">
                <a:solidFill>
                  <a:srgbClr val="0000FF"/>
                </a:solidFill>
              </a:rPr>
              <a:t>心態是健檢，不是攻擊</a:t>
            </a:r>
            <a:endParaRPr lang="en-US" altLang="zh-TW" sz="4400" dirty="0" smtClean="0">
              <a:solidFill>
                <a:srgbClr val="0000FF"/>
              </a:solidFill>
            </a:endParaRPr>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64</a:t>
            </a:fld>
            <a:endParaRPr lang="en-US" altLang="zh-TW"/>
          </a:p>
        </p:txBody>
      </p:sp>
      <p:sp>
        <p:nvSpPr>
          <p:cNvPr id="5" name="內容版面配置區 2"/>
          <p:cNvSpPr txBox="1">
            <a:spLocks/>
          </p:cNvSpPr>
          <p:nvPr/>
        </p:nvSpPr>
        <p:spPr bwMode="auto">
          <a:xfrm>
            <a:off x="611560" y="3356519"/>
            <a:ext cx="8229600" cy="59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buFontTx/>
              <a:buNone/>
            </a:pPr>
            <a:r>
              <a:rPr lang="zh-TW" altLang="en-US" sz="4400" kern="0" dirty="0" smtClean="0">
                <a:solidFill>
                  <a:srgbClr val="0000FF"/>
                </a:solidFill>
              </a:rPr>
              <a:t>目的是稽查，不是竊取</a:t>
            </a:r>
            <a:endParaRPr lang="en-US" altLang="zh-TW" sz="4400" kern="0" dirty="0" smtClean="0">
              <a:solidFill>
                <a:srgbClr val="0000FF"/>
              </a:solidFill>
            </a:endParaRPr>
          </a:p>
        </p:txBody>
      </p:sp>
      <p:sp>
        <p:nvSpPr>
          <p:cNvPr id="6" name="內容版面配置區 2"/>
          <p:cNvSpPr txBox="1">
            <a:spLocks/>
          </p:cNvSpPr>
          <p:nvPr/>
        </p:nvSpPr>
        <p:spPr bwMode="auto">
          <a:xfrm>
            <a:off x="442845" y="4726559"/>
            <a:ext cx="8229600" cy="718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buFontTx/>
              <a:buNone/>
            </a:pPr>
            <a:r>
              <a:rPr lang="zh-TW" altLang="en-US" sz="4400" kern="0" dirty="0" smtClean="0">
                <a:solidFill>
                  <a:srgbClr val="0000FF"/>
                </a:solidFill>
              </a:rPr>
              <a:t>滲透測試最終的目的是防護</a:t>
            </a:r>
            <a:endParaRPr lang="en-US" altLang="zh-TW" sz="4400" kern="0" dirty="0" smtClean="0">
              <a:solidFill>
                <a:srgbClr val="0000FF"/>
              </a:solidFill>
            </a:endParaRPr>
          </a:p>
          <a:p>
            <a:endParaRPr lang="zh-TW" altLang="en-US" sz="4400" kern="0" dirty="0">
              <a:solidFill>
                <a:srgbClr val="0000FF"/>
              </a:solidFill>
            </a:endParaRPr>
          </a:p>
        </p:txBody>
      </p:sp>
    </p:spTree>
    <p:extLst>
      <p:ext uri="{BB962C8B-B14F-4D97-AF65-F5344CB8AC3E}">
        <p14:creationId xmlns:p14="http://schemas.microsoft.com/office/powerpoint/2010/main" val="213352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65</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smtClean="0"/>
              <a:t>漏洞</a:t>
            </a:r>
            <a:r>
              <a:rPr lang="zh-TW" altLang="en-US" sz="4000" dirty="0"/>
              <a:t>公告與組織</a:t>
            </a:r>
            <a:endParaRPr lang="en-US" altLang="zh-TW" sz="4000" dirty="0"/>
          </a:p>
        </p:txBody>
      </p:sp>
      <p:sp>
        <p:nvSpPr>
          <p:cNvPr id="1913859" name="Rectangle 3"/>
          <p:cNvSpPr>
            <a:spLocks noGrp="1" noChangeArrowheads="1"/>
          </p:cNvSpPr>
          <p:nvPr>
            <p:ph type="body" idx="1"/>
          </p:nvPr>
        </p:nvSpPr>
        <p:spPr>
          <a:xfrm>
            <a:off x="457200" y="1266825"/>
            <a:ext cx="8229600" cy="4394423"/>
          </a:xfrm>
        </p:spPr>
        <p:txBody>
          <a:bodyPr/>
          <a:lstStyle/>
          <a:p>
            <a:pPr algn="just">
              <a:buFont typeface="Wingdings" pitchFamily="2" charset="2"/>
              <a:buChar char="u"/>
            </a:pPr>
            <a:r>
              <a:rPr lang="zh-TW" altLang="en-US" sz="3000" dirty="0" smtClean="0">
                <a:latin typeface="標楷體" pitchFamily="65" charset="-120"/>
              </a:rPr>
              <a:t>美國國家標準暨術研究院</a:t>
            </a:r>
            <a:r>
              <a:rPr lang="en-US" altLang="zh-TW" sz="3000" dirty="0" smtClean="0">
                <a:latin typeface="標楷體" pitchFamily="65" charset="-120"/>
              </a:rPr>
              <a:t>(NIST):</a:t>
            </a:r>
            <a:r>
              <a:rPr lang="zh-TW" altLang="en-US" sz="3000" dirty="0">
                <a:latin typeface="標楷體" pitchFamily="65" charset="-120"/>
              </a:rPr>
              <a:t>漏洞</a:t>
            </a:r>
            <a:r>
              <a:rPr lang="zh-TW" altLang="en-US" sz="3000" dirty="0" smtClean="0">
                <a:latin typeface="標楷體" pitchFamily="65" charset="-120"/>
              </a:rPr>
              <a:t>是一個存在於產品或裝置的運算邏輯弱點，且可能被人利用並產生威脅。</a:t>
            </a:r>
            <a:endParaRPr lang="en-US" altLang="zh-TW" sz="3000" dirty="0">
              <a:latin typeface="標楷體" pitchFamily="65" charset="-120"/>
            </a:endParaRPr>
          </a:p>
          <a:p>
            <a:pPr algn="just">
              <a:buFont typeface="Wingdings" pitchFamily="2" charset="2"/>
              <a:buChar char="u"/>
            </a:pPr>
            <a:r>
              <a:rPr lang="zh-TW" altLang="en-US" sz="3000" dirty="0" smtClean="0">
                <a:latin typeface="標楷體" pitchFamily="65" charset="-120"/>
              </a:rPr>
              <a:t>通用</a:t>
            </a:r>
            <a:r>
              <a:rPr lang="zh-TW" altLang="en-US" sz="3000" dirty="0">
                <a:latin typeface="標楷體" pitchFamily="65" charset="-120"/>
              </a:rPr>
              <a:t>漏洞</a:t>
            </a:r>
            <a:r>
              <a:rPr lang="zh-TW" altLang="en-US" sz="3000" dirty="0" smtClean="0">
                <a:latin typeface="標楷體" pitchFamily="65" charset="-120"/>
              </a:rPr>
              <a:t>揭露計畫</a:t>
            </a:r>
            <a:r>
              <a:rPr lang="en-US" altLang="zh-TW" sz="3000" dirty="0" smtClean="0">
                <a:latin typeface="標楷體" pitchFamily="65" charset="-120"/>
              </a:rPr>
              <a:t>(CVE):</a:t>
            </a:r>
            <a:r>
              <a:rPr lang="zh-TW" altLang="en-US" sz="3000" dirty="0">
                <a:latin typeface="標楷體" pitchFamily="65" charset="-120"/>
              </a:rPr>
              <a:t>漏洞為</a:t>
            </a:r>
            <a:r>
              <a:rPr lang="zh-TW" altLang="en-US" sz="3000" dirty="0" smtClean="0">
                <a:latin typeface="標楷體" pitchFamily="65" charset="-120"/>
              </a:rPr>
              <a:t>一存在於軟硬體元件運算邏輯</a:t>
            </a:r>
            <a:r>
              <a:rPr lang="en-US" altLang="zh-TW" sz="3000" dirty="0" smtClean="0">
                <a:latin typeface="標楷體" pitchFamily="65" charset="-120"/>
              </a:rPr>
              <a:t>(</a:t>
            </a:r>
            <a:r>
              <a:rPr lang="zh-TW" altLang="en-US" sz="3000" dirty="0" smtClean="0">
                <a:latin typeface="標楷體" pitchFamily="65" charset="-120"/>
              </a:rPr>
              <a:t>如程式碼</a:t>
            </a:r>
            <a:r>
              <a:rPr lang="en-US" altLang="zh-TW" sz="3000" dirty="0" smtClean="0">
                <a:latin typeface="標楷體" pitchFamily="65" charset="-120"/>
              </a:rPr>
              <a:t>)</a:t>
            </a:r>
            <a:r>
              <a:rPr lang="zh-TW" altLang="en-US" sz="3000" dirty="0" smtClean="0">
                <a:latin typeface="標楷體" pitchFamily="65" charset="-120"/>
              </a:rPr>
              <a:t>中的弱點，當被利用時，可能會導致資料產生負面的影響。</a:t>
            </a:r>
            <a:endParaRPr lang="en-US" altLang="zh-TW" sz="3000" dirty="0" smtClean="0">
              <a:latin typeface="標楷體" pitchFamily="65" charset="-120"/>
            </a:endParaRPr>
          </a:p>
          <a:p>
            <a:pPr algn="just">
              <a:buFont typeface="Wingdings" pitchFamily="2" charset="2"/>
              <a:buChar char="u"/>
            </a:pPr>
            <a:r>
              <a:rPr lang="zh-TW" altLang="en-US" sz="3000" dirty="0" smtClean="0">
                <a:latin typeface="標楷體" pitchFamily="65" charset="-120"/>
              </a:rPr>
              <a:t>台灣電腦網路危機處理既協調中心</a:t>
            </a:r>
            <a:r>
              <a:rPr lang="en-US" altLang="zh-TW" sz="3000" dirty="0" smtClean="0">
                <a:latin typeface="標楷體" pitchFamily="65" charset="-120"/>
              </a:rPr>
              <a:t>(TWCERT):</a:t>
            </a:r>
            <a:r>
              <a:rPr lang="zh-TW" altLang="en-US" sz="3000" dirty="0" smtClean="0">
                <a:latin typeface="標楷體" pitchFamily="65" charset="-120"/>
              </a:rPr>
              <a:t>漏洞之定義發生於軟體、硬體及程式中的</a:t>
            </a:r>
            <a:r>
              <a:rPr lang="en-US" altLang="zh-TW" sz="3000" dirty="0" smtClean="0">
                <a:latin typeface="標楷體" pitchFamily="65" charset="-120"/>
              </a:rPr>
              <a:t>BUG</a:t>
            </a:r>
            <a:r>
              <a:rPr lang="zh-TW" altLang="en-US" sz="3000" dirty="0" smtClean="0">
                <a:latin typeface="標楷體" pitchFamily="65" charset="-120"/>
              </a:rPr>
              <a:t>，且若此遭利用會導致資料產生負面的影響。</a:t>
            </a:r>
            <a:endParaRPr lang="zh-TW" altLang="en-US" sz="3000" dirty="0">
              <a:latin typeface="標楷體" pitchFamily="65" charset="-120"/>
            </a:endParaRPr>
          </a:p>
        </p:txBody>
      </p:sp>
    </p:spTree>
    <p:extLst>
      <p:ext uri="{BB962C8B-B14F-4D97-AF65-F5344CB8AC3E}">
        <p14:creationId xmlns:p14="http://schemas.microsoft.com/office/powerpoint/2010/main" val="18152637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smtClean="0"/>
              <a:t>漏洞公告與組織</a:t>
            </a:r>
            <a:endParaRPr lang="zh-TW" altLang="en-US" dirty="0"/>
          </a:p>
        </p:txBody>
      </p:sp>
      <p:sp>
        <p:nvSpPr>
          <p:cNvPr id="3" name="內容版面配置區 2"/>
          <p:cNvSpPr>
            <a:spLocks noGrp="1"/>
          </p:cNvSpPr>
          <p:nvPr>
            <p:ph idx="1"/>
          </p:nvPr>
        </p:nvSpPr>
        <p:spPr>
          <a:xfrm>
            <a:off x="457200" y="1196752"/>
            <a:ext cx="8229600" cy="4929411"/>
          </a:xfrm>
        </p:spPr>
        <p:txBody>
          <a:bodyPr/>
          <a:lstStyle/>
          <a:p>
            <a:pPr marL="0" indent="714375">
              <a:buNone/>
            </a:pPr>
            <a:r>
              <a:rPr lang="zh-TW" altLang="en-US" sz="3000" dirty="0" smtClean="0"/>
              <a:t>為防止漏洞無限上綱的遭受有心人士利用，在國際上有不少組織在互相協助</a:t>
            </a:r>
            <a:r>
              <a:rPr lang="zh-TW" altLang="en-US" sz="3000" dirty="0"/>
              <a:t>處理</a:t>
            </a:r>
            <a:r>
              <a:rPr lang="zh-TW" altLang="en-US" sz="3000" dirty="0" smtClean="0"/>
              <a:t>漏洞，並無償的發表漏洞公告及技術文章，像是</a:t>
            </a:r>
            <a:r>
              <a:rPr lang="en-US" altLang="zh-TW" sz="3000" dirty="0" smtClean="0"/>
              <a:t>CVE</a:t>
            </a:r>
            <a:r>
              <a:rPr lang="zh-TW" altLang="en-US" sz="3000" dirty="0" smtClean="0"/>
              <a:t>、</a:t>
            </a:r>
            <a:r>
              <a:rPr lang="en-US" altLang="zh-TW" sz="3000" dirty="0" smtClean="0"/>
              <a:t>OWASP(</a:t>
            </a:r>
            <a:r>
              <a:rPr lang="zh-TW" altLang="en-US" sz="3000" dirty="0" smtClean="0"/>
              <a:t>開放式</a:t>
            </a:r>
            <a:r>
              <a:rPr lang="en-US" altLang="zh-TW" sz="3000" dirty="0" smtClean="0"/>
              <a:t>WEB</a:t>
            </a:r>
            <a:r>
              <a:rPr lang="zh-TW" altLang="en-US" sz="3000" dirty="0" smtClean="0"/>
              <a:t>應用程式安全項目</a:t>
            </a:r>
            <a:r>
              <a:rPr lang="en-US" altLang="zh-TW" sz="3000" dirty="0" smtClean="0"/>
              <a:t>)</a:t>
            </a:r>
            <a:r>
              <a:rPr lang="zh-TW" altLang="en-US" sz="3000" dirty="0" smtClean="0"/>
              <a:t>，而國內則有</a:t>
            </a:r>
            <a:r>
              <a:rPr lang="en-US" altLang="zh-TW" sz="3000" dirty="0" smtClean="0"/>
              <a:t>HICON</a:t>
            </a:r>
            <a:r>
              <a:rPr lang="zh-TW" altLang="en-US" sz="3000" dirty="0" smtClean="0"/>
              <a:t> </a:t>
            </a:r>
            <a:r>
              <a:rPr lang="en-US" altLang="zh-TW" sz="3000" dirty="0" err="1" smtClean="0"/>
              <a:t>ZeroDay</a:t>
            </a:r>
            <a:r>
              <a:rPr lang="zh-TW" altLang="en-US" sz="3000" dirty="0" smtClean="0"/>
              <a:t>、</a:t>
            </a:r>
            <a:r>
              <a:rPr lang="en-US" altLang="zh-TW" sz="3000" dirty="0" smtClean="0"/>
              <a:t>TWCERT</a:t>
            </a:r>
            <a:r>
              <a:rPr lang="zh-TW" altLang="en-US" sz="3000" dirty="0" smtClean="0"/>
              <a:t>等等。</a:t>
            </a:r>
            <a:r>
              <a:rPr lang="en-US" altLang="zh-TW" sz="3000" dirty="0" smtClean="0"/>
              <a:t> </a:t>
            </a:r>
            <a:endParaRPr lang="zh-TW" altLang="en-US" sz="3000"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66</a:t>
            </a:fld>
            <a:endParaRPr lang="en-US" altLang="zh-TW"/>
          </a:p>
        </p:txBody>
      </p:sp>
    </p:spTree>
    <p:extLst>
      <p:ext uri="{BB962C8B-B14F-4D97-AF65-F5344CB8AC3E}">
        <p14:creationId xmlns:p14="http://schemas.microsoft.com/office/powerpoint/2010/main" val="8799576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6638" y="1196975"/>
            <a:ext cx="1481137" cy="145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5025" y="511175"/>
            <a:ext cx="193357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格 2"/>
          <p:cNvGraphicFramePr>
            <a:graphicFrameLocks noGrp="1"/>
          </p:cNvGraphicFramePr>
          <p:nvPr/>
        </p:nvGraphicFramePr>
        <p:xfrm>
          <a:off x="-10406063" y="4586288"/>
          <a:ext cx="8693150" cy="2743200"/>
        </p:xfrm>
        <a:graphic>
          <a:graphicData uri="http://schemas.openxmlformats.org/drawingml/2006/table">
            <a:tbl>
              <a:tblPr firstRow="1" bandRow="1">
                <a:tableStyleId>{93296810-A885-4BE3-A3E7-6D5BEEA58F35}</a:tableStyleId>
              </a:tblPr>
              <a:tblGrid>
                <a:gridCol w="834755">
                  <a:extLst>
                    <a:ext uri="{9D8B030D-6E8A-4147-A177-3AD203B41FA5}">
                      <a16:colId xmlns:a16="http://schemas.microsoft.com/office/drawing/2014/main" val="20000"/>
                    </a:ext>
                  </a:extLst>
                </a:gridCol>
                <a:gridCol w="2438177">
                  <a:extLst>
                    <a:ext uri="{9D8B030D-6E8A-4147-A177-3AD203B41FA5}">
                      <a16:colId xmlns:a16="http://schemas.microsoft.com/office/drawing/2014/main" val="20001"/>
                    </a:ext>
                  </a:extLst>
                </a:gridCol>
                <a:gridCol w="5420218">
                  <a:extLst>
                    <a:ext uri="{9D8B030D-6E8A-4147-A177-3AD203B41FA5}">
                      <a16:colId xmlns:a16="http://schemas.microsoft.com/office/drawing/2014/main" val="20002"/>
                    </a:ext>
                  </a:extLst>
                </a:gridCol>
              </a:tblGrid>
              <a:tr h="313184">
                <a:tc>
                  <a:txBody>
                    <a:bodyPr/>
                    <a:lstStyle/>
                    <a:p>
                      <a:r>
                        <a:rPr lang="zh-TW" altLang="en-US" sz="2400" dirty="0" smtClean="0">
                          <a:latin typeface="標楷體" panose="03000509000000000000" pitchFamily="65" charset="-120"/>
                          <a:ea typeface="標楷體" panose="03000509000000000000" pitchFamily="65" charset="-120"/>
                        </a:rPr>
                        <a:t>項目</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dirty="0" smtClean="0">
                          <a:latin typeface="標楷體" panose="03000509000000000000" pitchFamily="65" charset="-120"/>
                          <a:ea typeface="標楷體" panose="03000509000000000000" pitchFamily="65" charset="-120"/>
                        </a:rPr>
                        <a:t>技術相關技術</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dirty="0" smtClean="0">
                          <a:latin typeface="標楷體" panose="03000509000000000000" pitchFamily="65" charset="-120"/>
                          <a:ea typeface="標楷體" panose="03000509000000000000" pitchFamily="65" charset="-120"/>
                        </a:rPr>
                        <a:t>說明</a:t>
                      </a:r>
                      <a:endParaRPr lang="zh-TW" altLang="en-US" sz="2400" dirty="0">
                        <a:latin typeface="標楷體" panose="03000509000000000000" pitchFamily="65" charset="-120"/>
                        <a:ea typeface="標楷體" panose="03000509000000000000" pitchFamily="65" charset="-120"/>
                      </a:endParaRPr>
                    </a:p>
                  </a:txBody>
                  <a:tcPr marL="91450" marR="91450"/>
                </a:tc>
                <a:extLst>
                  <a:ext uri="{0D108BD9-81ED-4DB2-BD59-A6C34878D82A}">
                    <a16:rowId xmlns:a16="http://schemas.microsoft.com/office/drawing/2014/main" val="10000"/>
                  </a:ext>
                </a:extLst>
              </a:tr>
              <a:tr h="370840">
                <a:tc>
                  <a:txBody>
                    <a:bodyPr/>
                    <a:lstStyle/>
                    <a:p>
                      <a:r>
                        <a:rPr lang="en-US" altLang="zh-TW" sz="2400" dirty="0" smtClean="0">
                          <a:latin typeface="標楷體" panose="03000509000000000000" pitchFamily="65" charset="-120"/>
                          <a:ea typeface="標楷體" panose="03000509000000000000" pitchFamily="65" charset="-120"/>
                        </a:rPr>
                        <a:t>1</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dirty="0" smtClean="0">
                          <a:latin typeface="標楷體" panose="03000509000000000000" pitchFamily="65" charset="-120"/>
                          <a:ea typeface="標楷體" panose="03000509000000000000" pitchFamily="65" charset="-120"/>
                        </a:rPr>
                        <a:t>電腦鑑識</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找出主機內隱藏資料</a:t>
                      </a:r>
                      <a:endParaRPr lang="zh-TW" altLang="en-US" sz="2400" dirty="0">
                        <a:latin typeface="標楷體" panose="03000509000000000000" pitchFamily="65" charset="-120"/>
                        <a:ea typeface="標楷體" panose="03000509000000000000" pitchFamily="65" charset="-120"/>
                      </a:endParaRPr>
                    </a:p>
                  </a:txBody>
                  <a:tcPr marL="91450" marR="91450"/>
                </a:tc>
                <a:extLst>
                  <a:ext uri="{0D108BD9-81ED-4DB2-BD59-A6C34878D82A}">
                    <a16:rowId xmlns:a16="http://schemas.microsoft.com/office/drawing/2014/main" val="10001"/>
                  </a:ext>
                </a:extLst>
              </a:tr>
              <a:tr h="370840">
                <a:tc>
                  <a:txBody>
                    <a:bodyPr/>
                    <a:lstStyle/>
                    <a:p>
                      <a:r>
                        <a:rPr lang="en-US" altLang="zh-TW" sz="2400" dirty="0" smtClean="0">
                          <a:latin typeface="標楷體" panose="03000509000000000000" pitchFamily="65" charset="-120"/>
                          <a:ea typeface="標楷體" panose="03000509000000000000" pitchFamily="65" charset="-120"/>
                        </a:rPr>
                        <a:t>2</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網路情蒐</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爬蟲技術運用於社群媒體</a:t>
                      </a:r>
                      <a:r>
                        <a:rPr lang="en-US" altLang="zh-TW"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(FB)</a:t>
                      </a:r>
                      <a:r>
                        <a:rPr lang="zh-TW" altLang="en-US"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資料蒐集</a:t>
                      </a:r>
                      <a:endParaRPr lang="zh-TW" altLang="en-US" sz="2400" dirty="0">
                        <a:latin typeface="標楷體" panose="03000509000000000000" pitchFamily="65" charset="-120"/>
                        <a:ea typeface="標楷體" panose="03000509000000000000" pitchFamily="65" charset="-120"/>
                      </a:endParaRPr>
                    </a:p>
                  </a:txBody>
                  <a:tcPr marL="91450" marR="91450"/>
                </a:tc>
                <a:extLst>
                  <a:ext uri="{0D108BD9-81ED-4DB2-BD59-A6C34878D82A}">
                    <a16:rowId xmlns:a16="http://schemas.microsoft.com/office/drawing/2014/main" val="10002"/>
                  </a:ext>
                </a:extLst>
              </a:tr>
              <a:tr h="370840">
                <a:tc>
                  <a:txBody>
                    <a:bodyPr/>
                    <a:lstStyle/>
                    <a:p>
                      <a:r>
                        <a:rPr lang="en-US" altLang="zh-TW" sz="2400" dirty="0" smtClean="0">
                          <a:latin typeface="標楷體" panose="03000509000000000000" pitchFamily="65" charset="-120"/>
                          <a:ea typeface="標楷體" panose="03000509000000000000" pitchFamily="65" charset="-120"/>
                        </a:rPr>
                        <a:t>3</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密碼學概念</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編碼及</a:t>
                      </a:r>
                      <a:r>
                        <a:rPr lang="en-US" altLang="zh-TW"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RSA</a:t>
                      </a:r>
                      <a:r>
                        <a:rPr lang="zh-TW" altLang="en-US"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的加解密技術</a:t>
                      </a:r>
                      <a:endParaRPr lang="zh-TW" altLang="en-US" sz="2400" dirty="0">
                        <a:latin typeface="標楷體" panose="03000509000000000000" pitchFamily="65" charset="-120"/>
                        <a:ea typeface="標楷體" panose="03000509000000000000" pitchFamily="65" charset="-120"/>
                      </a:endParaRPr>
                    </a:p>
                  </a:txBody>
                  <a:tcPr marL="91450" marR="91450"/>
                </a:tc>
                <a:extLst>
                  <a:ext uri="{0D108BD9-81ED-4DB2-BD59-A6C34878D82A}">
                    <a16:rowId xmlns:a16="http://schemas.microsoft.com/office/drawing/2014/main" val="10003"/>
                  </a:ext>
                </a:extLst>
              </a:tr>
              <a:tr h="370840">
                <a:tc>
                  <a:txBody>
                    <a:bodyPr/>
                    <a:lstStyle/>
                    <a:p>
                      <a:r>
                        <a:rPr lang="en-US" altLang="zh-TW" sz="2400" dirty="0" smtClean="0">
                          <a:latin typeface="標楷體" panose="03000509000000000000" pitchFamily="65" charset="-120"/>
                          <a:ea typeface="標楷體" panose="03000509000000000000" pitchFamily="65" charset="-120"/>
                        </a:rPr>
                        <a:t>4</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逆向工程</a:t>
                      </a:r>
                      <a:r>
                        <a:rPr lang="en-US" altLang="zh-TW"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+PWN</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執行程式檔反組譯與分析</a:t>
                      </a:r>
                      <a:endParaRPr lang="zh-TW" altLang="en-US" sz="2400" dirty="0">
                        <a:latin typeface="標楷體" panose="03000509000000000000" pitchFamily="65" charset="-120"/>
                        <a:ea typeface="標楷體" panose="03000509000000000000" pitchFamily="65" charset="-120"/>
                      </a:endParaRPr>
                    </a:p>
                  </a:txBody>
                  <a:tcPr marL="91450" marR="91450"/>
                </a:tc>
                <a:extLst>
                  <a:ext uri="{0D108BD9-81ED-4DB2-BD59-A6C34878D82A}">
                    <a16:rowId xmlns:a16="http://schemas.microsoft.com/office/drawing/2014/main" val="10004"/>
                  </a:ext>
                </a:extLst>
              </a:tr>
              <a:tr h="370840">
                <a:tc>
                  <a:txBody>
                    <a:bodyPr/>
                    <a:lstStyle/>
                    <a:p>
                      <a:r>
                        <a:rPr lang="en-US" altLang="zh-TW" sz="2400" dirty="0" smtClean="0">
                          <a:latin typeface="標楷體" panose="03000509000000000000" pitchFamily="65" charset="-120"/>
                          <a:ea typeface="標楷體" panose="03000509000000000000" pitchFamily="65" charset="-120"/>
                        </a:rPr>
                        <a:t>5</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封包分析</a:t>
                      </a:r>
                      <a:endParaRPr lang="zh-TW" altLang="en-US" sz="2400" dirty="0">
                        <a:latin typeface="標楷體" panose="03000509000000000000" pitchFamily="65" charset="-120"/>
                        <a:ea typeface="標楷體" panose="03000509000000000000" pitchFamily="65" charset="-120"/>
                      </a:endParaRPr>
                    </a:p>
                  </a:txBody>
                  <a:tcPr marL="91450" marR="91450"/>
                </a:tc>
                <a:tc>
                  <a:txBody>
                    <a:bodyPr/>
                    <a:lstStyle/>
                    <a:p>
                      <a:r>
                        <a:rPr lang="zh-TW" altLang="en-US" sz="2400" b="0" i="0" u="none" strike="noStrike" kern="1200" baseline="0" dirty="0" smtClean="0">
                          <a:solidFill>
                            <a:schemeClr val="dk1"/>
                          </a:solidFill>
                          <a:latin typeface="標楷體" panose="03000509000000000000" pitchFamily="65" charset="-120"/>
                          <a:ea typeface="標楷體" panose="03000509000000000000" pitchFamily="65" charset="-120"/>
                          <a:cs typeface="+mn-cs"/>
                        </a:rPr>
                        <a:t>網路封包分析</a:t>
                      </a:r>
                      <a:endParaRPr lang="zh-TW" altLang="en-US" sz="2400" dirty="0">
                        <a:latin typeface="標楷體" panose="03000509000000000000" pitchFamily="65" charset="-120"/>
                        <a:ea typeface="標楷體" panose="03000509000000000000" pitchFamily="65" charset="-120"/>
                      </a:endParaRPr>
                    </a:p>
                  </a:txBody>
                  <a:tcPr marL="91450" marR="91450"/>
                </a:tc>
                <a:extLst>
                  <a:ext uri="{0D108BD9-81ED-4DB2-BD59-A6C34878D82A}">
                    <a16:rowId xmlns:a16="http://schemas.microsoft.com/office/drawing/2014/main" val="10005"/>
                  </a:ext>
                </a:extLst>
              </a:tr>
            </a:tbl>
          </a:graphicData>
        </a:graphic>
      </p:graphicFrame>
      <p:pic>
        <p:nvPicPr>
          <p:cNvPr id="20514"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025" y="3433763"/>
            <a:ext cx="1116012"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群組 9"/>
          <p:cNvGrpSpPr>
            <a:grpSpLocks/>
          </p:cNvGrpSpPr>
          <p:nvPr/>
        </p:nvGrpSpPr>
        <p:grpSpPr bwMode="auto">
          <a:xfrm>
            <a:off x="107950" y="3521075"/>
            <a:ext cx="4427538" cy="3148013"/>
            <a:chOff x="108461" y="3942903"/>
            <a:chExt cx="4427517" cy="3148588"/>
          </a:xfrm>
        </p:grpSpPr>
        <p:pic>
          <p:nvPicPr>
            <p:cNvPr id="20529" name="Picture 5"/>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l="3137" t="24229" r="18362" b="4523"/>
            <a:stretch>
              <a:fillRect/>
            </a:stretch>
          </p:blipFill>
          <p:spPr bwMode="auto">
            <a:xfrm>
              <a:off x="251486" y="3942903"/>
              <a:ext cx="4284492" cy="2916783"/>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2" name="AutoShape 17"/>
            <p:cNvSpPr>
              <a:spLocks noChangeArrowheads="1"/>
            </p:cNvSpPr>
            <p:nvPr/>
          </p:nvSpPr>
          <p:spPr bwMode="auto">
            <a:xfrm>
              <a:off x="108461" y="6515123"/>
              <a:ext cx="4319568" cy="576368"/>
            </a:xfrm>
            <a:prstGeom prst="roundRect">
              <a:avLst>
                <a:gd name="adj" fmla="val 16667"/>
              </a:avLst>
            </a:prstGeom>
            <a:solidFill>
              <a:srgbClr val="000066">
                <a:alpha val="90000"/>
              </a:srgbClr>
            </a:solidFill>
            <a:ln>
              <a:noFill/>
            </a:ln>
            <a:extLst/>
          </p:spPr>
          <p:style>
            <a:lnRef idx="2">
              <a:schemeClr val="accent1"/>
            </a:lnRef>
            <a:fillRef idx="1">
              <a:schemeClr val="lt1"/>
            </a:fillRef>
            <a:effectRef idx="0">
              <a:schemeClr val="accent1"/>
            </a:effectRef>
            <a:fontRef idx="minor">
              <a:schemeClr val="dk1"/>
            </a:fontRef>
          </p:style>
          <p:txBody>
            <a:bodyPr anchor="ctr"/>
            <a:lstStyle/>
            <a:p>
              <a:pPr algn="ctr">
                <a:lnSpc>
                  <a:spcPts val="4200"/>
                </a:lnSpc>
                <a:defRPr/>
              </a:pPr>
              <a:r>
                <a:rPr lang="en-US" altLang="zh-TW" sz="2800" dirty="0">
                  <a:ln w="12700">
                    <a:noFill/>
                    <a:prstDash val="solid"/>
                  </a:ln>
                  <a:solidFill>
                    <a:prstClr val="white"/>
                  </a:solidFill>
                  <a:latin typeface="標楷體" pitchFamily="65" charset="-120"/>
                  <a:ea typeface="標楷體" panose="03000509000000000000" pitchFamily="65" charset="-120"/>
                </a:rPr>
                <a:t>2017</a:t>
              </a:r>
              <a:r>
                <a:rPr lang="zh-TW" altLang="en-US" sz="2800" dirty="0">
                  <a:ln w="12700">
                    <a:noFill/>
                    <a:prstDash val="solid"/>
                  </a:ln>
                  <a:solidFill>
                    <a:prstClr val="white"/>
                  </a:solidFill>
                  <a:latin typeface="標楷體" pitchFamily="65" charset="-120"/>
                  <a:ea typeface="標楷體" panose="03000509000000000000" pitchFamily="65" charset="-120"/>
                </a:rPr>
                <a:t>台灣資安大會</a:t>
              </a:r>
            </a:p>
          </p:txBody>
        </p:sp>
      </p:grpSp>
      <p:grpSp>
        <p:nvGrpSpPr>
          <p:cNvPr id="13" name="群組 12"/>
          <p:cNvGrpSpPr>
            <a:grpSpLocks/>
          </p:cNvGrpSpPr>
          <p:nvPr/>
        </p:nvGrpSpPr>
        <p:grpSpPr bwMode="auto">
          <a:xfrm>
            <a:off x="4689475" y="3521075"/>
            <a:ext cx="4321175" cy="3148013"/>
            <a:chOff x="4699569" y="3933055"/>
            <a:chExt cx="4321136" cy="3197883"/>
          </a:xfrm>
        </p:grpSpPr>
        <p:pic>
          <p:nvPicPr>
            <p:cNvPr id="20527" name="Picture 4"/>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6083" y="3933055"/>
              <a:ext cx="4284622" cy="296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17"/>
            <p:cNvSpPr>
              <a:spLocks noChangeArrowheads="1"/>
            </p:cNvSpPr>
            <p:nvPr/>
          </p:nvSpPr>
          <p:spPr bwMode="auto">
            <a:xfrm>
              <a:off x="4699569" y="6555222"/>
              <a:ext cx="4321136" cy="575716"/>
            </a:xfrm>
            <a:prstGeom prst="roundRect">
              <a:avLst>
                <a:gd name="adj" fmla="val 16667"/>
              </a:avLst>
            </a:prstGeom>
            <a:solidFill>
              <a:srgbClr val="000066">
                <a:alpha val="90000"/>
              </a:srgbClr>
            </a:solidFill>
            <a:ln>
              <a:noFill/>
            </a:ln>
            <a:extLst/>
          </p:spPr>
          <p:style>
            <a:lnRef idx="2">
              <a:schemeClr val="accent1"/>
            </a:lnRef>
            <a:fillRef idx="1">
              <a:schemeClr val="lt1"/>
            </a:fillRef>
            <a:effectRef idx="0">
              <a:schemeClr val="accent1"/>
            </a:effectRef>
            <a:fontRef idx="minor">
              <a:schemeClr val="dk1"/>
            </a:fontRef>
          </p:style>
          <p:txBody>
            <a:bodyPr anchor="ctr"/>
            <a:lstStyle/>
            <a:p>
              <a:pPr algn="ctr">
                <a:lnSpc>
                  <a:spcPts val="4200"/>
                </a:lnSpc>
                <a:defRPr/>
              </a:pPr>
              <a:r>
                <a:rPr lang="en-US" altLang="zh-TW" sz="2800" dirty="0">
                  <a:ln w="12700">
                    <a:noFill/>
                    <a:prstDash val="solid"/>
                  </a:ln>
                  <a:solidFill>
                    <a:prstClr val="white"/>
                  </a:solidFill>
                  <a:latin typeface="標楷體" pitchFamily="65" charset="-120"/>
                  <a:ea typeface="標楷體" panose="03000509000000000000" pitchFamily="65" charset="-120"/>
                </a:rPr>
                <a:t>Black Hat ASIA</a:t>
              </a:r>
              <a:r>
                <a:rPr lang="zh-TW" altLang="en-US" sz="2800" dirty="0">
                  <a:ln w="12700">
                    <a:noFill/>
                    <a:prstDash val="solid"/>
                  </a:ln>
                  <a:solidFill>
                    <a:prstClr val="white"/>
                  </a:solidFill>
                  <a:latin typeface="標楷體" pitchFamily="65" charset="-120"/>
                  <a:ea typeface="標楷體" panose="03000509000000000000" pitchFamily="65" charset="-120"/>
                </a:rPr>
                <a:t>駭客年會</a:t>
              </a:r>
              <a:endParaRPr lang="zh-TW" altLang="en-US" sz="2400" dirty="0">
                <a:ln w="12700">
                  <a:noFill/>
                  <a:prstDash val="solid"/>
                </a:ln>
                <a:solidFill>
                  <a:prstClr val="white"/>
                </a:solidFill>
                <a:latin typeface="標楷體" pitchFamily="65" charset="-120"/>
                <a:ea typeface="標楷體" panose="03000509000000000000" pitchFamily="65" charset="-120"/>
              </a:endParaRPr>
            </a:p>
          </p:txBody>
        </p:sp>
      </p:grpSp>
      <p:grpSp>
        <p:nvGrpSpPr>
          <p:cNvPr id="16" name="群組 15"/>
          <p:cNvGrpSpPr>
            <a:grpSpLocks/>
          </p:cNvGrpSpPr>
          <p:nvPr/>
        </p:nvGrpSpPr>
        <p:grpSpPr bwMode="auto">
          <a:xfrm>
            <a:off x="4616450" y="306388"/>
            <a:ext cx="4398963" cy="3132137"/>
            <a:chOff x="4584740" y="729189"/>
            <a:chExt cx="4430258" cy="3131859"/>
          </a:xfrm>
        </p:grpSpPr>
        <p:pic>
          <p:nvPicPr>
            <p:cNvPr id="20525" name="Picture 2"/>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t="5511" r="20683"/>
            <a:stretch>
              <a:fillRect/>
            </a:stretch>
          </p:blipFill>
          <p:spPr bwMode="auto">
            <a:xfrm>
              <a:off x="4584740" y="729189"/>
              <a:ext cx="4425460" cy="2845097"/>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8" name="AutoShape 17"/>
            <p:cNvSpPr>
              <a:spLocks noChangeArrowheads="1"/>
            </p:cNvSpPr>
            <p:nvPr/>
          </p:nvSpPr>
          <p:spPr bwMode="auto">
            <a:xfrm>
              <a:off x="4695057" y="3284837"/>
              <a:ext cx="4319941" cy="576211"/>
            </a:xfrm>
            <a:prstGeom prst="roundRect">
              <a:avLst>
                <a:gd name="adj" fmla="val 16667"/>
              </a:avLst>
            </a:prstGeom>
            <a:solidFill>
              <a:srgbClr val="000066">
                <a:alpha val="90000"/>
              </a:srgbClr>
            </a:solidFill>
            <a:ln>
              <a:noFill/>
            </a:ln>
            <a:extLst/>
          </p:spPr>
          <p:style>
            <a:lnRef idx="2">
              <a:schemeClr val="accent1"/>
            </a:lnRef>
            <a:fillRef idx="1">
              <a:schemeClr val="lt1"/>
            </a:fillRef>
            <a:effectRef idx="0">
              <a:schemeClr val="accent1"/>
            </a:effectRef>
            <a:fontRef idx="minor">
              <a:schemeClr val="dk1"/>
            </a:fontRef>
          </p:style>
          <p:txBody>
            <a:bodyPr anchor="ctr"/>
            <a:lstStyle/>
            <a:p>
              <a:pPr algn="ctr">
                <a:lnSpc>
                  <a:spcPts val="4200"/>
                </a:lnSpc>
                <a:defRPr/>
              </a:pPr>
              <a:r>
                <a:rPr lang="zh-TW" altLang="en-US" sz="2800" dirty="0">
                  <a:ln w="12700">
                    <a:noFill/>
                    <a:prstDash val="solid"/>
                  </a:ln>
                  <a:solidFill>
                    <a:prstClr val="white"/>
                  </a:solidFill>
                  <a:latin typeface="標楷體" pitchFamily="65" charset="-120"/>
                  <a:ea typeface="標楷體" panose="03000509000000000000" pitchFamily="65" charset="-120"/>
                </a:rPr>
                <a:t>卡內基美隆</a:t>
              </a:r>
              <a:r>
                <a:rPr lang="en-US" altLang="zh-TW" sz="2800" dirty="0" err="1">
                  <a:ln w="12700">
                    <a:noFill/>
                    <a:prstDash val="solid"/>
                  </a:ln>
                  <a:solidFill>
                    <a:prstClr val="white"/>
                  </a:solidFill>
                  <a:latin typeface="標楷體" pitchFamily="65" charset="-120"/>
                  <a:ea typeface="標楷體" panose="03000509000000000000" pitchFamily="65" charset="-120"/>
                </a:rPr>
                <a:t>PicoCTF</a:t>
              </a:r>
              <a:endParaRPr lang="zh-TW" altLang="en-US" sz="2800" dirty="0">
                <a:ln w="12700">
                  <a:noFill/>
                  <a:prstDash val="solid"/>
                </a:ln>
                <a:solidFill>
                  <a:prstClr val="white"/>
                </a:solidFill>
                <a:latin typeface="標楷體" pitchFamily="65" charset="-120"/>
                <a:ea typeface="標楷體" panose="03000509000000000000" pitchFamily="65" charset="-120"/>
              </a:endParaRPr>
            </a:p>
          </p:txBody>
        </p:sp>
      </p:grpSp>
      <p:grpSp>
        <p:nvGrpSpPr>
          <p:cNvPr id="19" name="群組 18"/>
          <p:cNvGrpSpPr>
            <a:grpSpLocks/>
          </p:cNvGrpSpPr>
          <p:nvPr/>
        </p:nvGrpSpPr>
        <p:grpSpPr bwMode="auto">
          <a:xfrm>
            <a:off x="26988" y="306388"/>
            <a:ext cx="4565650" cy="3116262"/>
            <a:chOff x="80883" y="729559"/>
            <a:chExt cx="4564207" cy="3115259"/>
          </a:xfrm>
        </p:grpSpPr>
        <p:pic>
          <p:nvPicPr>
            <p:cNvPr id="20523" name="Picture 3"/>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t="13422" b="36275"/>
            <a:stretch>
              <a:fillRect/>
            </a:stretch>
          </p:blipFill>
          <p:spPr bwMode="auto">
            <a:xfrm>
              <a:off x="80883" y="729559"/>
              <a:ext cx="4564207" cy="3062769"/>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1" name="AutoShape 17"/>
            <p:cNvSpPr>
              <a:spLocks noChangeArrowheads="1"/>
            </p:cNvSpPr>
            <p:nvPr/>
          </p:nvSpPr>
          <p:spPr bwMode="auto">
            <a:xfrm>
              <a:off x="107861" y="3268741"/>
              <a:ext cx="4319809" cy="576077"/>
            </a:xfrm>
            <a:prstGeom prst="roundRect">
              <a:avLst>
                <a:gd name="adj" fmla="val 16667"/>
              </a:avLst>
            </a:prstGeom>
            <a:solidFill>
              <a:srgbClr val="000066">
                <a:alpha val="90000"/>
              </a:srgbClr>
            </a:solidFill>
            <a:ln w="38100">
              <a:noFill/>
            </a:ln>
            <a:extLst/>
          </p:spPr>
          <p:style>
            <a:lnRef idx="2">
              <a:schemeClr val="accent1"/>
            </a:lnRef>
            <a:fillRef idx="1">
              <a:schemeClr val="lt1"/>
            </a:fillRef>
            <a:effectRef idx="0">
              <a:schemeClr val="accent1"/>
            </a:effectRef>
            <a:fontRef idx="minor">
              <a:schemeClr val="dk1"/>
            </a:fontRef>
          </p:style>
          <p:txBody>
            <a:bodyPr anchor="ctr"/>
            <a:lstStyle/>
            <a:p>
              <a:pPr algn="ctr">
                <a:lnSpc>
                  <a:spcPts val="4200"/>
                </a:lnSpc>
                <a:defRPr/>
              </a:pPr>
              <a:r>
                <a:rPr lang="en-US" altLang="zh-TW" sz="2800" dirty="0">
                  <a:ln w="12700">
                    <a:noFill/>
                    <a:prstDash val="solid"/>
                  </a:ln>
                  <a:solidFill>
                    <a:prstClr val="white"/>
                  </a:solidFill>
                  <a:latin typeface="標楷體" pitchFamily="65" charset="-120"/>
                  <a:ea typeface="標楷體" panose="03000509000000000000" pitchFamily="65" charset="-120"/>
                </a:rPr>
                <a:t>Black Hat USA</a:t>
              </a:r>
              <a:r>
                <a:rPr lang="zh-TW" altLang="en-US" sz="2800" dirty="0">
                  <a:ln w="12700">
                    <a:noFill/>
                    <a:prstDash val="solid"/>
                  </a:ln>
                  <a:solidFill>
                    <a:prstClr val="white"/>
                  </a:solidFill>
                  <a:latin typeface="標楷體" pitchFamily="65" charset="-120"/>
                  <a:ea typeface="標楷體" panose="03000509000000000000" pitchFamily="65" charset="-120"/>
                </a:rPr>
                <a:t>駭客年會</a:t>
              </a:r>
              <a:endParaRPr lang="zh-TW" altLang="en-US" sz="2400" dirty="0">
                <a:ln w="12700">
                  <a:noFill/>
                  <a:prstDash val="solid"/>
                </a:ln>
                <a:solidFill>
                  <a:prstClr val="white"/>
                </a:solidFill>
                <a:latin typeface="標楷體" pitchFamily="65" charset="-120"/>
                <a:ea typeface="標楷體" panose="03000509000000000000" pitchFamily="65" charset="-120"/>
              </a:endParaRPr>
            </a:p>
          </p:txBody>
        </p:sp>
      </p:grpSp>
      <p:cxnSp>
        <p:nvCxnSpPr>
          <p:cNvPr id="22" name="直線接點 21"/>
          <p:cNvCxnSpPr>
            <a:cxnSpLocks noChangeShapeType="1"/>
          </p:cNvCxnSpPr>
          <p:nvPr/>
        </p:nvCxnSpPr>
        <p:spPr bwMode="auto">
          <a:xfrm>
            <a:off x="4572000" y="414338"/>
            <a:ext cx="0" cy="5949950"/>
          </a:xfrm>
          <a:prstGeom prst="line">
            <a:avLst/>
          </a:prstGeom>
          <a:noFill/>
          <a:ln w="28575" algn="ctr">
            <a:solidFill>
              <a:schemeClr val="bg1"/>
            </a:solidFill>
            <a:round/>
            <a:headEnd/>
            <a:tailEnd/>
          </a:ln>
          <a:effectLst>
            <a:outerShdw dist="35921" dir="2700000" algn="ctr" rotWithShape="0">
              <a:srgbClr val="000000"/>
            </a:outerShdw>
          </a:effectLst>
          <a:extLst>
            <a:ext uri="{909E8E84-426E-40DD-AFC4-6F175D3DCCD1}">
              <a14:hiddenFill xmlns:a14="http://schemas.microsoft.com/office/drawing/2010/main">
                <a:noFill/>
              </a14:hiddenFill>
            </a:ext>
          </a:extLst>
        </p:spPr>
      </p:cxnSp>
      <p:cxnSp>
        <p:nvCxnSpPr>
          <p:cNvPr id="23" name="直線接點 22"/>
          <p:cNvCxnSpPr>
            <a:cxnSpLocks noChangeShapeType="1"/>
          </p:cNvCxnSpPr>
          <p:nvPr/>
        </p:nvCxnSpPr>
        <p:spPr bwMode="auto">
          <a:xfrm>
            <a:off x="-19050" y="3438525"/>
            <a:ext cx="9144000" cy="0"/>
          </a:xfrm>
          <a:prstGeom prst="line">
            <a:avLst/>
          </a:prstGeom>
          <a:noFill/>
          <a:ln w="28575" algn="ctr">
            <a:solidFill>
              <a:schemeClr val="bg1"/>
            </a:solidFill>
            <a:round/>
            <a:headEnd/>
            <a:tailEnd/>
          </a:ln>
          <a:effectLst>
            <a:outerShdw dist="35921" dir="2700000" algn="ctr" rotWithShape="0">
              <a:srgbClr val="000000"/>
            </a:outerShdw>
          </a:effectLst>
          <a:extLst>
            <a:ext uri="{909E8E84-426E-40DD-AFC4-6F175D3DCCD1}">
              <a14:hiddenFill xmlns:a14="http://schemas.microsoft.com/office/drawing/2010/main">
                <a:noFill/>
              </a14:hiddenFill>
            </a:ext>
          </a:extLst>
        </p:spPr>
      </p:cxnSp>
      <p:sp>
        <p:nvSpPr>
          <p:cNvPr id="5" name="矩形 4"/>
          <p:cNvSpPr/>
          <p:nvPr/>
        </p:nvSpPr>
        <p:spPr>
          <a:xfrm>
            <a:off x="-3276600" y="-2474913"/>
            <a:ext cx="1984375" cy="368300"/>
          </a:xfrm>
          <a:prstGeom prst="rect">
            <a:avLst/>
          </a:prstGeom>
        </p:spPr>
        <p:txBody>
          <a:bodyPr wrap="none">
            <a:spAutoFit/>
          </a:bodyPr>
          <a:lstStyle/>
          <a:p>
            <a:pPr>
              <a:defRPr/>
            </a:pPr>
            <a:r>
              <a:rPr lang="en-US" altLang="zh-TW" cap="all" dirty="0"/>
              <a:t>BLACK HAT USA</a:t>
            </a:r>
          </a:p>
        </p:txBody>
      </p:sp>
      <p:sp>
        <p:nvSpPr>
          <p:cNvPr id="20522" name="投影片編號版面配置區 5"/>
          <p:cNvSpPr>
            <a:spLocks noGrp="1"/>
          </p:cNvSpPr>
          <p:nvPr>
            <p:ph type="sldNum" sz="quarter" idx="4294967295"/>
          </p:nvPr>
        </p:nvSpPr>
        <p:spPr>
          <a:xfrm>
            <a:off x="7046913" y="6624638"/>
            <a:ext cx="2133600" cy="476250"/>
          </a:xfrm>
          <a:noFill/>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A83C2D12-C2F9-4400-834D-CDB75D14FAAA}" type="slidenum">
              <a:rPr lang="en-US" altLang="zh-TW"/>
              <a:pPr eaLnBrk="1" hangingPunct="1"/>
              <a:t>67</a:t>
            </a:fld>
            <a:endParaRPr lang="en-US" altLang="zh-TW"/>
          </a:p>
        </p:txBody>
      </p:sp>
    </p:spTree>
    <p:extLst>
      <p:ext uri="{BB962C8B-B14F-4D97-AF65-F5344CB8AC3E}">
        <p14:creationId xmlns:p14="http://schemas.microsoft.com/office/powerpoint/2010/main" val="1710593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1000"/>
                                        <p:tgtEl>
                                          <p:spTgt spid="22"/>
                                        </p:tgtEl>
                                      </p:cBhvr>
                                    </p:animEffect>
                                  </p:childTnLst>
                                </p:cTn>
                              </p:par>
                              <p:par>
                                <p:cTn id="8" presetID="16" presetClass="entr" presetSubtype="37"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outVertical)">
                                      <p:cBhvr>
                                        <p:cTn id="10" dur="1000"/>
                                        <p:tgtEl>
                                          <p:spTgt spid="23"/>
                                        </p:tgtEl>
                                      </p:cBhvr>
                                    </p:animEffect>
                                  </p:childTnLst>
                                </p:cTn>
                              </p:par>
                            </p:childTnLst>
                          </p:cTn>
                        </p:par>
                        <p:par>
                          <p:cTn id="11" fill="hold" nodeType="afterGroup">
                            <p:stCondLst>
                              <p:cond delay="1000"/>
                            </p:stCondLst>
                            <p:childTnLst>
                              <p:par>
                                <p:cTn id="12" presetID="53" presetClass="entr" presetSubtype="16"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par>
                          <p:cTn id="17" fill="hold" nodeType="afterGroup">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par>
                          <p:cTn id="23" fill="hold" nodeType="afterGroup">
                            <p:stCondLst>
                              <p:cond delay="2000"/>
                            </p:stCondLst>
                            <p:childTnLst>
                              <p:par>
                                <p:cTn id="24" presetID="53" presetClass="entr" presetSubtype="16"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nodeType="afterGroup">
                            <p:stCondLst>
                              <p:cond delay="2500"/>
                            </p:stCondLst>
                            <p:childTnLst>
                              <p:par>
                                <p:cTn id="30" presetID="53" presetClass="entr" presetSubtype="16"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漏洞公告與組織</a:t>
            </a:r>
          </a:p>
        </p:txBody>
      </p:sp>
      <p:sp>
        <p:nvSpPr>
          <p:cNvPr id="3" name="內容版面配置區 2"/>
          <p:cNvSpPr>
            <a:spLocks noGrp="1"/>
          </p:cNvSpPr>
          <p:nvPr>
            <p:ph idx="1"/>
          </p:nvPr>
        </p:nvSpPr>
        <p:spPr>
          <a:xfrm>
            <a:off x="467544" y="1340768"/>
            <a:ext cx="8229600" cy="4929411"/>
          </a:xfrm>
        </p:spPr>
        <p:txBody>
          <a:bodyPr/>
          <a:lstStyle/>
          <a:p>
            <a:r>
              <a:rPr lang="en-US" altLang="zh-TW" sz="3000" dirty="0" smtClean="0"/>
              <a:t>CVE</a:t>
            </a:r>
            <a:r>
              <a:rPr lang="zh-TW" altLang="en-US" sz="3000" dirty="0" smtClean="0"/>
              <a:t>是國際上最知名資安組織，會將每一個漏洞都會給予專屬的編號，格式為「</a:t>
            </a:r>
            <a:r>
              <a:rPr lang="en-US" altLang="zh-TW" sz="3000" dirty="0" smtClean="0"/>
              <a:t>CVE-</a:t>
            </a:r>
            <a:r>
              <a:rPr lang="zh-TW" altLang="en-US" sz="3000" dirty="0" smtClean="0"/>
              <a:t>年分</a:t>
            </a:r>
            <a:r>
              <a:rPr lang="en-US" altLang="zh-TW" sz="3000" dirty="0" smtClean="0"/>
              <a:t>-</a:t>
            </a:r>
            <a:r>
              <a:rPr lang="zh-TW" altLang="en-US" sz="3000" dirty="0" smtClean="0"/>
              <a:t>流水號」，例如</a:t>
            </a:r>
            <a:r>
              <a:rPr lang="en-US" altLang="zh-TW" sz="3000" dirty="0" smtClean="0"/>
              <a:t>2014</a:t>
            </a:r>
            <a:r>
              <a:rPr lang="zh-TW" altLang="en-US" sz="3000" dirty="0" smtClean="0"/>
              <a:t>年出現一個名為心臟出血</a:t>
            </a:r>
            <a:r>
              <a:rPr lang="en-US" altLang="zh-TW" sz="3000" dirty="0" smtClean="0"/>
              <a:t>(</a:t>
            </a:r>
            <a:r>
              <a:rPr lang="en-US" altLang="zh-TW" sz="3000" dirty="0" err="1" smtClean="0"/>
              <a:t>Heartbleed</a:t>
            </a:r>
            <a:r>
              <a:rPr lang="en-US" altLang="zh-TW" sz="3000" dirty="0" smtClean="0"/>
              <a:t> bug)</a:t>
            </a:r>
            <a:r>
              <a:rPr lang="zh-TW" altLang="en-US" sz="3000" dirty="0" smtClean="0"/>
              <a:t>的漏洞，</a:t>
            </a:r>
            <a:r>
              <a:rPr lang="zh-TW" altLang="en-US" sz="3000" dirty="0"/>
              <a:t>它被賦予的</a:t>
            </a:r>
            <a:r>
              <a:rPr lang="zh-TW" altLang="en-US" sz="3000" dirty="0" smtClean="0"/>
              <a:t>編號</a:t>
            </a:r>
            <a:r>
              <a:rPr lang="zh-TW" altLang="en-US" sz="3000" dirty="0"/>
              <a:t>即</a:t>
            </a:r>
            <a:r>
              <a:rPr lang="zh-TW" altLang="en-US" sz="3000" dirty="0" smtClean="0"/>
              <a:t>為</a:t>
            </a:r>
            <a:r>
              <a:rPr lang="zh-TW" altLang="en-US" sz="3000" dirty="0"/>
              <a:t>「</a:t>
            </a:r>
            <a:r>
              <a:rPr lang="zh-TW" altLang="en-US" sz="3000" dirty="0" smtClean="0"/>
              <a:t> </a:t>
            </a:r>
            <a:r>
              <a:rPr lang="en-US" altLang="zh-TW" sz="3000" dirty="0" smtClean="0"/>
              <a:t>CVE-2014-0160</a:t>
            </a:r>
            <a:r>
              <a:rPr lang="zh-TW" altLang="en-US" sz="3000" dirty="0" smtClean="0"/>
              <a:t> 」。</a:t>
            </a:r>
            <a:endParaRPr lang="en-US" altLang="zh-TW" sz="3000" dirty="0" smtClean="0"/>
          </a:p>
          <a:p>
            <a:r>
              <a:rPr lang="en-US" altLang="zh-TW" sz="3000" dirty="0" smtClean="0"/>
              <a:t>OWASP</a:t>
            </a:r>
            <a:r>
              <a:rPr lang="zh-TW" altLang="en-US" sz="3000" dirty="0"/>
              <a:t>是一個</a:t>
            </a:r>
            <a:r>
              <a:rPr lang="zh-TW" altLang="en-US" sz="3000" dirty="0" smtClean="0"/>
              <a:t>由全球</a:t>
            </a:r>
            <a:r>
              <a:rPr lang="en-US" altLang="zh-TW" sz="3000" dirty="0" smtClean="0"/>
              <a:t>4</a:t>
            </a:r>
            <a:r>
              <a:rPr lang="zh-TW" altLang="en-US" sz="3000" dirty="0" smtClean="0"/>
              <a:t>萬多名義工組成的分營利組織，主要針對各種網頁安全漏洞提出研究成果，如知名的</a:t>
            </a:r>
            <a:r>
              <a:rPr lang="en-US" altLang="zh-TW" sz="3000" dirty="0" smtClean="0"/>
              <a:t>OWSAP</a:t>
            </a:r>
            <a:r>
              <a:rPr lang="zh-TW" altLang="en-US" sz="3000" dirty="0" smtClean="0"/>
              <a:t> </a:t>
            </a:r>
            <a:r>
              <a:rPr lang="en-US" altLang="zh-TW" sz="3000" dirty="0" smtClean="0"/>
              <a:t>TOP</a:t>
            </a:r>
            <a:r>
              <a:rPr lang="zh-TW" altLang="en-US" sz="3000" dirty="0" smtClean="0"/>
              <a:t> </a:t>
            </a:r>
            <a:r>
              <a:rPr lang="en-US" altLang="zh-TW" sz="3000" dirty="0" smtClean="0"/>
              <a:t>10</a:t>
            </a:r>
            <a:r>
              <a:rPr lang="zh-TW" altLang="en-US" sz="3000" dirty="0" smtClean="0"/>
              <a:t>，</a:t>
            </a:r>
            <a:r>
              <a:rPr lang="en-US" altLang="zh-TW" sz="3000" dirty="0" smtClean="0"/>
              <a:t>(</a:t>
            </a:r>
            <a:r>
              <a:rPr lang="zh-TW" altLang="en-US" sz="3000" dirty="0" smtClean="0"/>
              <a:t>十大網路資安風險</a:t>
            </a:r>
            <a:r>
              <a:rPr lang="en-US" altLang="zh-TW" sz="3000" dirty="0" smtClean="0"/>
              <a:t>)</a:t>
            </a:r>
            <a:r>
              <a:rPr lang="zh-TW" altLang="en-US" sz="3000" dirty="0" smtClean="0"/>
              <a:t>至今更新至</a:t>
            </a:r>
            <a:r>
              <a:rPr lang="en-US" altLang="zh-TW" sz="3000" dirty="0" smtClean="0"/>
              <a:t>2017</a:t>
            </a:r>
            <a:r>
              <a:rPr lang="zh-TW" altLang="en-US" sz="3000" dirty="0" smtClean="0"/>
              <a:t>年版。</a:t>
            </a:r>
            <a:r>
              <a:rPr lang="en-US" altLang="zh-TW" sz="3000" dirty="0" smtClean="0"/>
              <a:t> </a:t>
            </a:r>
            <a:endParaRPr lang="zh-TW" altLang="en-US" sz="3000"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68</a:t>
            </a:fld>
            <a:endParaRPr lang="en-US" altLang="zh-TW"/>
          </a:p>
        </p:txBody>
      </p:sp>
    </p:spTree>
    <p:extLst>
      <p:ext uri="{BB962C8B-B14F-4D97-AF65-F5344CB8AC3E}">
        <p14:creationId xmlns:p14="http://schemas.microsoft.com/office/powerpoint/2010/main" val="30419921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漏洞公告與組織</a:t>
            </a:r>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69</a:t>
            </a:fld>
            <a:endParaRPr lang="en-US" altLang="zh-TW"/>
          </a:p>
        </p:txBody>
      </p:sp>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772816"/>
            <a:ext cx="8805190" cy="3600400"/>
          </a:xfrm>
        </p:spPr>
      </p:pic>
    </p:spTree>
    <p:extLst>
      <p:ext uri="{BB962C8B-B14F-4D97-AF65-F5344CB8AC3E}">
        <p14:creationId xmlns:p14="http://schemas.microsoft.com/office/powerpoint/2010/main" val="3193733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
        <p:nvSpPr>
          <p:cNvPr id="4" name="矩形 3"/>
          <p:cNvSpPr/>
          <p:nvPr/>
        </p:nvSpPr>
        <p:spPr>
          <a:xfrm>
            <a:off x="835553" y="2083381"/>
            <a:ext cx="7900943" cy="2169825"/>
          </a:xfrm>
          <a:prstGeom prst="rect">
            <a:avLst/>
          </a:prstGeom>
        </p:spPr>
        <p:txBody>
          <a:bodyPr wrap="square">
            <a:spAutoFit/>
          </a:bodyPr>
          <a:lstStyle/>
          <a:p>
            <a:r>
              <a:rPr lang="zh-TW" altLang="en-US" sz="2700" dirty="0">
                <a:latin typeface="標楷體" pitchFamily="65" charset="-120"/>
              </a:rPr>
              <a:t>「駭客」</a:t>
            </a:r>
            <a:r>
              <a:rPr lang="en-US" altLang="zh-TW" sz="2700" dirty="0">
                <a:latin typeface="標楷體" pitchFamily="65" charset="-120"/>
              </a:rPr>
              <a:t>(HACKER)</a:t>
            </a:r>
            <a:r>
              <a:rPr lang="zh-TW" altLang="en-US" sz="2700" dirty="0">
                <a:latin typeface="標楷體" pitchFamily="65" charset="-120"/>
              </a:rPr>
              <a:t>原意是對於電腦及電腦網路內部系統運作特別感興趣並且有深入理解能力的一種人。</a:t>
            </a:r>
            <a:endParaRPr lang="en-US" altLang="zh-TW" sz="2700" dirty="0">
              <a:latin typeface="標楷體" pitchFamily="65" charset="-120"/>
            </a:endParaRPr>
          </a:p>
          <a:p>
            <a:endParaRPr lang="en-US" altLang="zh-TW" sz="2700" dirty="0">
              <a:latin typeface="標楷體" pitchFamily="65" charset="-120"/>
            </a:endParaRPr>
          </a:p>
          <a:p>
            <a:r>
              <a:rPr lang="zh-TW" altLang="en-US" sz="2700" dirty="0">
                <a:latin typeface="標楷體" pitchFamily="65" charset="-120"/>
              </a:rPr>
              <a:t>電影及媒體大量誤用下，形成入侵、破壞系統、有負面色彩的犯罪職業。</a:t>
            </a:r>
          </a:p>
        </p:txBody>
      </p:sp>
    </p:spTree>
    <p:extLst>
      <p:ext uri="{BB962C8B-B14F-4D97-AF65-F5344CB8AC3E}">
        <p14:creationId xmlns:p14="http://schemas.microsoft.com/office/powerpoint/2010/main" val="20374576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漏洞公告與組織</a:t>
            </a:r>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70</a:t>
            </a:fld>
            <a:endParaRPr lang="en-US" altLang="zh-TW"/>
          </a:p>
        </p:txBody>
      </p:sp>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772816"/>
            <a:ext cx="8805190" cy="3600400"/>
          </a:xfrm>
        </p:spPr>
      </p:pic>
    </p:spTree>
    <p:extLst>
      <p:ext uri="{BB962C8B-B14F-4D97-AF65-F5344CB8AC3E}">
        <p14:creationId xmlns:p14="http://schemas.microsoft.com/office/powerpoint/2010/main" val="14180684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漏洞公告與組織</a:t>
            </a:r>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71</a:t>
            </a:fld>
            <a:endParaRPr lang="en-US" altLang="zh-TW"/>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689" y="1772816"/>
            <a:ext cx="8950599" cy="3370011"/>
          </a:xfrm>
        </p:spPr>
      </p:pic>
    </p:spTree>
    <p:extLst>
      <p:ext uri="{BB962C8B-B14F-4D97-AF65-F5344CB8AC3E}">
        <p14:creationId xmlns:p14="http://schemas.microsoft.com/office/powerpoint/2010/main" val="10960815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922114"/>
          </a:xfrm>
        </p:spPr>
        <p:txBody>
          <a:bodyPr/>
          <a:lstStyle/>
          <a:p>
            <a:r>
              <a:rPr lang="en-US" altLang="zh-TW" dirty="0"/>
              <a:t>OWSAP TOP 10</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72</a:t>
            </a:fld>
            <a:endParaRPr lang="en-US" altLang="zh-TW"/>
          </a:p>
        </p:txBody>
      </p:sp>
      <p:pic>
        <p:nvPicPr>
          <p:cNvPr id="1026" name="Picture 2" descr="C:\Users\H124192610\Desktop\2020轉轉\OWASP 2013VS20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35" y="1412776"/>
            <a:ext cx="8307428"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3895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漏洞公告與組織</a:t>
            </a:r>
          </a:p>
        </p:txBody>
      </p:sp>
      <p:sp>
        <p:nvSpPr>
          <p:cNvPr id="3" name="內容版面配置區 2"/>
          <p:cNvSpPr>
            <a:spLocks noGrp="1"/>
          </p:cNvSpPr>
          <p:nvPr>
            <p:ph idx="1"/>
          </p:nvPr>
        </p:nvSpPr>
        <p:spPr>
          <a:xfrm>
            <a:off x="467544" y="1340768"/>
            <a:ext cx="8229600" cy="4929411"/>
          </a:xfrm>
        </p:spPr>
        <p:txBody>
          <a:bodyPr/>
          <a:lstStyle/>
          <a:p>
            <a:r>
              <a:rPr lang="en-US" altLang="zh-TW" sz="3000" dirty="0" smtClean="0"/>
              <a:t>CWE</a:t>
            </a:r>
            <a:r>
              <a:rPr lang="zh-TW" altLang="en-US" sz="3000" dirty="0" smtClean="0"/>
              <a:t>跟</a:t>
            </a:r>
            <a:r>
              <a:rPr lang="en-US" altLang="zh-TW" sz="3000" dirty="0" smtClean="0"/>
              <a:t>OWASP</a:t>
            </a:r>
            <a:r>
              <a:rPr lang="zh-TW" altLang="en-US" sz="3000" dirty="0" smtClean="0"/>
              <a:t>類似，但</a:t>
            </a:r>
            <a:r>
              <a:rPr lang="en-US" altLang="zh-TW" sz="3000" dirty="0" smtClean="0"/>
              <a:t>OWASP</a:t>
            </a:r>
            <a:r>
              <a:rPr lang="zh-TW" altLang="en-US" sz="3000" dirty="0" smtClean="0"/>
              <a:t>是針對網站漏洞，</a:t>
            </a:r>
            <a:r>
              <a:rPr lang="en-US" altLang="zh-TW" sz="3000" dirty="0"/>
              <a:t> CWE </a:t>
            </a:r>
            <a:r>
              <a:rPr lang="zh-TW" altLang="en-US" sz="3000" dirty="0" smtClean="0"/>
              <a:t>則是針對軟體漏洞進行研究，會將每一個漏洞都會給予專屬的編號，格式為「</a:t>
            </a:r>
            <a:r>
              <a:rPr lang="en-US" altLang="zh-TW" sz="3000" dirty="0" smtClean="0"/>
              <a:t>CWE-</a:t>
            </a:r>
            <a:r>
              <a:rPr lang="zh-TW" altLang="en-US" sz="3000" dirty="0" smtClean="0"/>
              <a:t>流水號」，並且會給予漏洞分數及排名。</a:t>
            </a:r>
            <a:endParaRPr lang="en-US" altLang="zh-TW" sz="3000" dirty="0" smtClean="0"/>
          </a:p>
          <a:p>
            <a:pPr marL="0" indent="0">
              <a:buNone/>
            </a:pPr>
            <a:r>
              <a:rPr lang="en-US" altLang="zh-TW" sz="3000" dirty="0" smtClean="0"/>
              <a:t> </a:t>
            </a:r>
            <a:endParaRPr lang="zh-TW" altLang="en-US" sz="3000" dirty="0"/>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73</a:t>
            </a:fld>
            <a:endParaRPr lang="en-US" altLang="zh-TW"/>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773060"/>
            <a:ext cx="8064896" cy="3253453"/>
          </a:xfrm>
          <a:prstGeom prst="rect">
            <a:avLst/>
          </a:prstGeom>
        </p:spPr>
      </p:pic>
    </p:spTree>
    <p:extLst>
      <p:ext uri="{BB962C8B-B14F-4D97-AF65-F5344CB8AC3E}">
        <p14:creationId xmlns:p14="http://schemas.microsoft.com/office/powerpoint/2010/main" val="7052511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漏洞公告與組織</a:t>
            </a:r>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74</a:t>
            </a:fld>
            <a:endParaRPr lang="en-US" altLang="zh-TW"/>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 y="1268760"/>
            <a:ext cx="10225136" cy="5031882"/>
          </a:xfrm>
          <a:prstGeom prst="rect">
            <a:avLst/>
          </a:prstGeom>
        </p:spPr>
      </p:pic>
    </p:spTree>
    <p:extLst>
      <p:ext uri="{BB962C8B-B14F-4D97-AF65-F5344CB8AC3E}">
        <p14:creationId xmlns:p14="http://schemas.microsoft.com/office/powerpoint/2010/main" val="27411782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漏洞公告與組織</a:t>
            </a:r>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75</a:t>
            </a:fld>
            <a:endParaRPr lang="en-US" altLang="zh-TW"/>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52" y="1154865"/>
            <a:ext cx="9144000" cy="5828306"/>
          </a:xfrm>
          <a:prstGeom prst="rect">
            <a:avLst/>
          </a:prstGeom>
        </p:spPr>
      </p:pic>
    </p:spTree>
    <p:extLst>
      <p:ext uri="{BB962C8B-B14F-4D97-AF65-F5344CB8AC3E}">
        <p14:creationId xmlns:p14="http://schemas.microsoft.com/office/powerpoint/2010/main" val="29814864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zh-TW" altLang="en-US" dirty="0"/>
              <a:t>漏洞公告與組織</a:t>
            </a:r>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76</a:t>
            </a:fld>
            <a:endParaRPr lang="en-US" altLang="zh-TW"/>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6792"/>
            <a:ext cx="9144000" cy="4379360"/>
          </a:xfrm>
          <a:prstGeom prst="rect">
            <a:avLst/>
          </a:prstGeom>
        </p:spPr>
      </p:pic>
    </p:spTree>
    <p:extLst>
      <p:ext uri="{BB962C8B-B14F-4D97-AF65-F5344CB8AC3E}">
        <p14:creationId xmlns:p14="http://schemas.microsoft.com/office/powerpoint/2010/main" val="8623513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9028" y="1268760"/>
            <a:ext cx="8568952" cy="25922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 name="矩形 8"/>
          <p:cNvSpPr/>
          <p:nvPr/>
        </p:nvSpPr>
        <p:spPr>
          <a:xfrm>
            <a:off x="279028" y="3861048"/>
            <a:ext cx="8568952" cy="25922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4" name="投影片編號版面配置區 3"/>
          <p:cNvSpPr>
            <a:spLocks noGrp="1"/>
          </p:cNvSpPr>
          <p:nvPr>
            <p:ph type="sldNum" sz="quarter" idx="10"/>
          </p:nvPr>
        </p:nvSpPr>
        <p:spPr/>
        <p:txBody>
          <a:bodyPr/>
          <a:lstStyle/>
          <a:p>
            <a:fld id="{3D539D1D-17F8-4621-92D4-7395D59F3C35}" type="slidenum">
              <a:rPr lang="en-US" altLang="zh-TW"/>
              <a:pPr/>
              <a:t>77</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smtClean="0"/>
              <a:t>滲透流程</a:t>
            </a:r>
            <a:endParaRPr lang="en-US" altLang="zh-TW" sz="4000" dirty="0"/>
          </a:p>
        </p:txBody>
      </p:sp>
      <p:graphicFrame>
        <p:nvGraphicFramePr>
          <p:cNvPr id="3" name="資料庫圖表 2"/>
          <p:cNvGraphicFramePr/>
          <p:nvPr>
            <p:extLst>
              <p:ext uri="{D42A27DB-BD31-4B8C-83A1-F6EECF244321}">
                <p14:modId xmlns:p14="http://schemas.microsoft.com/office/powerpoint/2010/main" val="1689215344"/>
              </p:ext>
            </p:extLst>
          </p:nvPr>
        </p:nvGraphicFramePr>
        <p:xfrm>
          <a:off x="539552" y="1484784"/>
          <a:ext cx="8304584" cy="203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資料庫圖表 6"/>
          <p:cNvGraphicFramePr/>
          <p:nvPr>
            <p:extLst>
              <p:ext uri="{D42A27DB-BD31-4B8C-83A1-F6EECF244321}">
                <p14:modId xmlns:p14="http://schemas.microsoft.com/office/powerpoint/2010/main" val="853288998"/>
              </p:ext>
            </p:extLst>
          </p:nvPr>
        </p:nvGraphicFramePr>
        <p:xfrm>
          <a:off x="539552" y="3933056"/>
          <a:ext cx="8280920" cy="203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矩形 5"/>
          <p:cNvSpPr/>
          <p:nvPr/>
        </p:nvSpPr>
        <p:spPr>
          <a:xfrm>
            <a:off x="3059832" y="1124744"/>
            <a:ext cx="295232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白帽駭客</a:t>
            </a:r>
            <a:endParaRPr lang="zh-TW" altLang="en-US" dirty="0">
              <a:solidFill>
                <a:schemeClr val="tx1"/>
              </a:solidFill>
            </a:endParaRPr>
          </a:p>
        </p:txBody>
      </p:sp>
      <p:sp>
        <p:nvSpPr>
          <p:cNvPr id="11" name="矩形 10"/>
          <p:cNvSpPr/>
          <p:nvPr/>
        </p:nvSpPr>
        <p:spPr>
          <a:xfrm>
            <a:off x="3059832" y="3356992"/>
            <a:ext cx="2952328"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dirty="0">
                <a:solidFill>
                  <a:schemeClr val="tx1"/>
                </a:solidFill>
              </a:rPr>
              <a:t>黑</a:t>
            </a:r>
            <a:r>
              <a:rPr lang="zh-TW" altLang="en-US" dirty="0" smtClean="0">
                <a:solidFill>
                  <a:schemeClr val="tx1"/>
                </a:solidFill>
              </a:rPr>
              <a:t>帽駭客</a:t>
            </a:r>
            <a:endParaRPr lang="zh-TW" altLang="en-US" dirty="0">
              <a:solidFill>
                <a:schemeClr val="tx1"/>
              </a:solidFill>
            </a:endParaRPr>
          </a:p>
        </p:txBody>
      </p:sp>
    </p:spTree>
    <p:extLst>
      <p:ext uri="{BB962C8B-B14F-4D97-AF65-F5344CB8AC3E}">
        <p14:creationId xmlns:p14="http://schemas.microsoft.com/office/powerpoint/2010/main" val="22327290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624" y="1628800"/>
            <a:ext cx="6524712" cy="4679152"/>
          </a:xfrm>
        </p:spPr>
      </p:pic>
      <p:sp>
        <p:nvSpPr>
          <p:cNvPr id="5" name="Rectangle 2"/>
          <p:cNvSpPr txBox="1">
            <a:spLocks noChangeArrowheads="1"/>
          </p:cNvSpPr>
          <p:nvPr/>
        </p:nvSpPr>
        <p:spPr bwMode="auto">
          <a:xfrm>
            <a:off x="467544" y="26064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a:lstStyle>
          <a:p>
            <a:r>
              <a:rPr lang="en-US" altLang="zh-TW" sz="4000" kern="0" smtClean="0"/>
              <a:t>APT</a:t>
            </a:r>
            <a:r>
              <a:rPr lang="zh-TW" altLang="en-US" sz="4000" kern="0" smtClean="0"/>
              <a:t> 攻擊狙殺練</a:t>
            </a:r>
            <a:endParaRPr lang="en-US" altLang="zh-TW" sz="4000" kern="0" dirty="0"/>
          </a:p>
        </p:txBody>
      </p:sp>
    </p:spTree>
    <p:extLst>
      <p:ext uri="{BB962C8B-B14F-4D97-AF65-F5344CB8AC3E}">
        <p14:creationId xmlns:p14="http://schemas.microsoft.com/office/powerpoint/2010/main" val="17227245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3477B1B-FEFB-4CBB-B406-B40445C20CA5}" type="slidenum">
              <a:rPr lang="en-US" altLang="zh-TW" smtClean="0"/>
              <a:pPr/>
              <a:t>79</a:t>
            </a:fld>
            <a:endParaRPr lang="en-US" altLang="zh-TW"/>
          </a:p>
        </p:txBody>
      </p:sp>
      <p:pic>
        <p:nvPicPr>
          <p:cNvPr id="5" name="內容版面配置區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051720" y="183859"/>
            <a:ext cx="5739288" cy="6690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616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
        <p:nvSpPr>
          <p:cNvPr id="4" name="矩形 3"/>
          <p:cNvSpPr/>
          <p:nvPr/>
        </p:nvSpPr>
        <p:spPr>
          <a:xfrm>
            <a:off x="605620" y="1621206"/>
            <a:ext cx="7367381" cy="3416320"/>
          </a:xfrm>
          <a:prstGeom prst="rect">
            <a:avLst/>
          </a:prstGeom>
        </p:spPr>
        <p:txBody>
          <a:bodyPr wrap="square">
            <a:spAutoFit/>
          </a:bodyPr>
          <a:lstStyle/>
          <a:p>
            <a:r>
              <a:rPr lang="zh-TW" altLang="en-US" sz="1800" dirty="0">
                <a:latin typeface="標楷體" pitchFamily="65" charset="-120"/>
              </a:rPr>
              <a:t>白帽</a:t>
            </a:r>
          </a:p>
          <a:p>
            <a:r>
              <a:rPr lang="zh-TW" altLang="en-US" sz="1800" dirty="0">
                <a:latin typeface="標楷體" pitchFamily="65" charset="-120"/>
              </a:rPr>
              <a:t>在資安產業裡也稱為道德駭客，去試探和入侵他們的電腦系統以確認這些系統的安全性，並提出建議以提高安全程度。他們通常會充分披露他們的研究成果，以便讓整個</a:t>
            </a:r>
            <a:r>
              <a:rPr lang="zh-TW" altLang="en-US" sz="1800" dirty="0">
                <a:solidFill>
                  <a:srgbClr val="FF0000"/>
                </a:solidFill>
                <a:latin typeface="標楷體" pitchFamily="65" charset="-120"/>
              </a:rPr>
              <a:t>資安社群都能從他們所收集的資料中獲益</a:t>
            </a:r>
            <a:r>
              <a:rPr lang="zh-TW" altLang="en-US" sz="1800" dirty="0">
                <a:latin typeface="標楷體" pitchFamily="65" charset="-120"/>
              </a:rPr>
              <a:t>。白帽黑客的行為是合法的，因為他們有取得客戶的許可。</a:t>
            </a:r>
            <a:endParaRPr lang="en-US" altLang="zh-TW" sz="1800" dirty="0">
              <a:latin typeface="標楷體" pitchFamily="65" charset="-120"/>
            </a:endParaRPr>
          </a:p>
          <a:p>
            <a:endParaRPr lang="en-US" altLang="zh-TW" sz="1800" dirty="0">
              <a:latin typeface="標楷體" pitchFamily="65" charset="-120"/>
            </a:endParaRPr>
          </a:p>
          <a:p>
            <a:endParaRPr lang="zh-TW" altLang="en-US" sz="1800" dirty="0">
              <a:latin typeface="標楷體" pitchFamily="65" charset="-120"/>
            </a:endParaRPr>
          </a:p>
          <a:p>
            <a:r>
              <a:rPr lang="zh-TW" altLang="en-US" sz="1800" dirty="0">
                <a:latin typeface="標楷體" pitchFamily="65" charset="-120"/>
              </a:rPr>
              <a:t>黑帽</a:t>
            </a:r>
            <a:endParaRPr lang="en-US" altLang="zh-TW" sz="1800" dirty="0">
              <a:latin typeface="標楷體" pitchFamily="65" charset="-120"/>
            </a:endParaRPr>
          </a:p>
          <a:p>
            <a:r>
              <a:rPr lang="zh-TW" altLang="en-US" sz="1800" dirty="0">
                <a:latin typeface="標楷體" pitchFamily="65" charset="-120"/>
              </a:rPr>
              <a:t>這類駭客則是犯罪分子，他們的出發點是惡意的。在未經邀請下，他們就</a:t>
            </a:r>
            <a:r>
              <a:rPr lang="zh-TW" altLang="en-US" sz="1800" dirty="0">
                <a:solidFill>
                  <a:srgbClr val="FF0000"/>
                </a:solidFill>
                <a:latin typeface="標楷體" pitchFamily="65" charset="-120"/>
              </a:rPr>
              <a:t>侵入受害者的電腦系統只為了獲取自己的利益</a:t>
            </a:r>
            <a:r>
              <a:rPr lang="zh-TW" altLang="en-US" sz="1800" dirty="0">
                <a:latin typeface="標楷體" pitchFamily="65" charset="-120"/>
              </a:rPr>
              <a:t>。</a:t>
            </a:r>
          </a:p>
          <a:p>
            <a:r>
              <a:rPr lang="zh-TW" altLang="en-US" sz="1800" dirty="0">
                <a:latin typeface="標楷體" pitchFamily="65" charset="-120"/>
              </a:rPr>
              <a:t>有一陣子黑帽駭客被稱為</a:t>
            </a:r>
            <a:r>
              <a:rPr lang="en-US" altLang="zh-TW" sz="1800" dirty="0">
                <a:latin typeface="標楷體" pitchFamily="65" charset="-120"/>
              </a:rPr>
              <a:t>Cracker</a:t>
            </a:r>
            <a:r>
              <a:rPr lang="zh-TW" altLang="en-US" sz="1800" dirty="0">
                <a:latin typeface="標楷體" pitchFamily="65" charset="-120"/>
              </a:rPr>
              <a:t>（破壞者），因為他們侵入電腦系統的行為就好像是銀行搶匪破壞保險箱一樣。</a:t>
            </a:r>
          </a:p>
        </p:txBody>
      </p:sp>
    </p:spTree>
    <p:extLst>
      <p:ext uri="{BB962C8B-B14F-4D97-AF65-F5344CB8AC3E}">
        <p14:creationId xmlns:p14="http://schemas.microsoft.com/office/powerpoint/2010/main" val="10863937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80</a:t>
            </a:fld>
            <a:endParaRPr lang="en-US" altLang="zh-TW"/>
          </a:p>
        </p:txBody>
      </p:sp>
      <p:sp>
        <p:nvSpPr>
          <p:cNvPr id="1913858" name="Rectangle 2"/>
          <p:cNvSpPr>
            <a:spLocks noGrp="1" noChangeArrowheads="1"/>
          </p:cNvSpPr>
          <p:nvPr>
            <p:ph type="title"/>
          </p:nvPr>
        </p:nvSpPr>
        <p:spPr>
          <a:xfrm>
            <a:off x="467544" y="260648"/>
            <a:ext cx="8229600" cy="633412"/>
          </a:xfrm>
        </p:spPr>
        <p:txBody>
          <a:bodyPr/>
          <a:lstStyle/>
          <a:p>
            <a:r>
              <a:rPr lang="en-US" altLang="zh-TW" sz="4000" dirty="0" smtClean="0"/>
              <a:t>APT</a:t>
            </a:r>
            <a:r>
              <a:rPr lang="zh-TW" altLang="en-US" sz="4000" dirty="0" smtClean="0"/>
              <a:t> 攻擊狙殺練</a:t>
            </a:r>
            <a:endParaRPr lang="en-US" altLang="zh-TW" sz="4000" dirty="0"/>
          </a:p>
        </p:txBody>
      </p:sp>
      <p:sp>
        <p:nvSpPr>
          <p:cNvPr id="2" name="矩形 1"/>
          <p:cNvSpPr/>
          <p:nvPr/>
        </p:nvSpPr>
        <p:spPr>
          <a:xfrm>
            <a:off x="611560" y="1246862"/>
            <a:ext cx="8229600" cy="5386090"/>
          </a:xfrm>
          <a:prstGeom prst="rect">
            <a:avLst/>
          </a:prstGeom>
        </p:spPr>
        <p:txBody>
          <a:bodyPr wrap="square">
            <a:spAutoFit/>
          </a:bodyPr>
          <a:lstStyle/>
          <a:p>
            <a:pPr marL="898525" indent="-1077913"/>
            <a:r>
              <a:rPr lang="zh-TW" altLang="en-US" sz="2400" dirty="0"/>
              <a:t>偵察：入侵者選擇目標，對其進行研究，然後嘗試識別目標網絡中的漏洞。</a:t>
            </a:r>
          </a:p>
          <a:p>
            <a:pPr marL="898525" indent="-1077913"/>
            <a:r>
              <a:rPr lang="zh-TW" altLang="en-US" sz="2400" dirty="0"/>
              <a:t>武器化：入侵者創建針對一種或多種漏洞的遠程訪問惡意軟件武器，例如病毒或蠕蟲。</a:t>
            </a:r>
          </a:p>
          <a:p>
            <a:pPr marL="898525" indent="-1077913"/>
            <a:r>
              <a:rPr lang="zh-TW" altLang="en-US" sz="2400" dirty="0"/>
              <a:t>交付：入侵者將武器傳輸到目標（例如，通過電子郵件附件，網站或</a:t>
            </a:r>
            <a:r>
              <a:rPr lang="en-US" altLang="zh-TW" sz="2400" dirty="0"/>
              <a:t>USB</a:t>
            </a:r>
            <a:r>
              <a:rPr lang="zh-TW" altLang="en-US" sz="2400" dirty="0"/>
              <a:t>驅動器）</a:t>
            </a:r>
          </a:p>
          <a:p>
            <a:pPr marL="898525" indent="-1077913"/>
            <a:r>
              <a:rPr lang="zh-TW" altLang="en-US" sz="2400" dirty="0"/>
              <a:t>利用：惡意軟件武器的程序代碼觸發器，該觸發器在目標網絡上採取措施以利用漏洞。</a:t>
            </a:r>
          </a:p>
          <a:p>
            <a:pPr marL="898525" indent="-1077913"/>
            <a:r>
              <a:rPr lang="zh-TW" altLang="en-US" sz="2400" dirty="0"/>
              <a:t>安裝：惡意軟件武器安裝了入侵者可以使用的訪問點（例如“後門”）。</a:t>
            </a:r>
          </a:p>
          <a:p>
            <a:pPr marL="898525" indent="-1077913"/>
            <a:r>
              <a:rPr lang="zh-TW" altLang="en-US" sz="2400" dirty="0"/>
              <a:t>命令與控制：惡意軟件使入侵者能夠“手動操作”持久訪問目標網絡。</a:t>
            </a:r>
          </a:p>
          <a:p>
            <a:pPr marL="898525" indent="-1077913"/>
            <a:r>
              <a:rPr lang="zh-TW" altLang="en-US" sz="2400" dirty="0"/>
              <a:t>採取目標行動：入侵者會採取行動來實現其目標，例如數據洩露，數據破壞或贖金加密。</a:t>
            </a:r>
          </a:p>
        </p:txBody>
      </p:sp>
    </p:spTree>
    <p:extLst>
      <p:ext uri="{BB962C8B-B14F-4D97-AF65-F5344CB8AC3E}">
        <p14:creationId xmlns:p14="http://schemas.microsoft.com/office/powerpoint/2010/main" val="18697163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資料庫圖表 2"/>
          <p:cNvGraphicFramePr/>
          <p:nvPr>
            <p:extLst>
              <p:ext uri="{D42A27DB-BD31-4B8C-83A1-F6EECF244321}">
                <p14:modId xmlns:p14="http://schemas.microsoft.com/office/powerpoint/2010/main" val="1041380018"/>
              </p:ext>
            </p:extLst>
          </p:nvPr>
        </p:nvGraphicFramePr>
        <p:xfrm>
          <a:off x="1223628" y="1106742"/>
          <a:ext cx="6588732" cy="4806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195" name="投影片編號版面配置區 1"/>
          <p:cNvSpPr>
            <a:spLocks noGrp="1"/>
          </p:cNvSpPr>
          <p:nvPr>
            <p:ph type="sldNum" sz="quarter" idx="4294967295"/>
          </p:nvPr>
        </p:nvSpPr>
        <p:spPr>
          <a:noFill/>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557213" indent="-214313" eaLnBrk="0" hangingPunct="0">
              <a:defRPr kumimoji="1">
                <a:solidFill>
                  <a:schemeClr val="tx1"/>
                </a:solidFill>
                <a:latin typeface="Arial" panose="020B0604020202020204" pitchFamily="34" charset="0"/>
                <a:ea typeface="新細明體" panose="02020500000000000000" pitchFamily="18" charset="-120"/>
              </a:defRPr>
            </a:lvl2pPr>
            <a:lvl3pPr marL="857250" indent="-171450" eaLnBrk="0" hangingPunct="0">
              <a:defRPr kumimoji="1">
                <a:solidFill>
                  <a:schemeClr val="tx1"/>
                </a:solidFill>
                <a:latin typeface="Arial" panose="020B0604020202020204" pitchFamily="34" charset="0"/>
                <a:ea typeface="新細明體" panose="02020500000000000000" pitchFamily="18" charset="-120"/>
              </a:defRPr>
            </a:lvl3pPr>
            <a:lvl4pPr marL="1200150" indent="-171450" eaLnBrk="0" hangingPunct="0">
              <a:defRPr kumimoji="1">
                <a:solidFill>
                  <a:schemeClr val="tx1"/>
                </a:solidFill>
                <a:latin typeface="Arial" panose="020B0604020202020204" pitchFamily="34" charset="0"/>
                <a:ea typeface="新細明體" panose="02020500000000000000" pitchFamily="18" charset="-120"/>
              </a:defRPr>
            </a:lvl4pPr>
            <a:lvl5pPr marL="1543050" indent="-171450" eaLnBrk="0" hangingPunct="0">
              <a:defRPr kumimoji="1">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1AE82A84-D311-40A8-BA37-06987AA4B3B5}" type="slidenum">
              <a:rPr lang="en-US" altLang="zh-TW"/>
              <a:pPr eaLnBrk="1" hangingPunct="1"/>
              <a:t>81</a:t>
            </a:fld>
            <a:endParaRPr lang="en-US" altLang="zh-TW"/>
          </a:p>
        </p:txBody>
      </p:sp>
    </p:spTree>
    <p:extLst>
      <p:ext uri="{BB962C8B-B14F-4D97-AF65-F5344CB8AC3E}">
        <p14:creationId xmlns:p14="http://schemas.microsoft.com/office/powerpoint/2010/main" val="39752844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82</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smtClean="0"/>
              <a:t>滲透測試基本工具</a:t>
            </a:r>
            <a:endParaRPr lang="en-US" altLang="zh-TW" sz="4000" dirty="0"/>
          </a:p>
        </p:txBody>
      </p:sp>
      <p:sp>
        <p:nvSpPr>
          <p:cNvPr id="6" name="內容版面配置區 2"/>
          <p:cNvSpPr>
            <a:spLocks noGrp="1"/>
          </p:cNvSpPr>
          <p:nvPr>
            <p:ph idx="1"/>
          </p:nvPr>
        </p:nvSpPr>
        <p:spPr>
          <a:xfrm>
            <a:off x="28312" y="1324768"/>
            <a:ext cx="5400600" cy="4859338"/>
          </a:xfrm>
        </p:spPr>
        <p:txBody>
          <a:bodyPr/>
          <a:lstStyle/>
          <a:p>
            <a:pPr marL="0" indent="714375">
              <a:buNone/>
            </a:pPr>
            <a:r>
              <a:rPr lang="en-US" altLang="zh-TW" sz="3000" dirty="0" smtClean="0"/>
              <a:t>1.NSLOOKUP</a:t>
            </a:r>
          </a:p>
          <a:p>
            <a:pPr marL="0" indent="714375">
              <a:buNone/>
            </a:pPr>
            <a:r>
              <a:rPr lang="en-US" altLang="zh-TW" sz="3000" dirty="0" smtClean="0"/>
              <a:t>2.CURL</a:t>
            </a:r>
          </a:p>
          <a:p>
            <a:pPr marL="0" indent="714375">
              <a:buNone/>
            </a:pPr>
            <a:r>
              <a:rPr lang="en-US" altLang="zh-TW" sz="3000" dirty="0" smtClean="0"/>
              <a:t>3.WHOIS</a:t>
            </a:r>
          </a:p>
          <a:p>
            <a:pPr marL="0" indent="714375">
              <a:buNone/>
            </a:pPr>
            <a:r>
              <a:rPr lang="en-US" altLang="zh-TW" sz="3000" dirty="0" smtClean="0"/>
              <a:t>4.</a:t>
            </a:r>
            <a:r>
              <a:rPr lang="en-US" altLang="zh-TW" dirty="0" smtClean="0"/>
              <a:t>NetCraft</a:t>
            </a:r>
          </a:p>
          <a:p>
            <a:pPr marL="0" indent="714375">
              <a:buNone/>
            </a:pPr>
            <a:r>
              <a:rPr lang="en-US" altLang="zh-TW" dirty="0" smtClean="0"/>
              <a:t>5.GOOGLE HACKING</a:t>
            </a:r>
          </a:p>
          <a:p>
            <a:pPr marL="0" indent="714375">
              <a:buNone/>
            </a:pPr>
            <a:r>
              <a:rPr lang="en-US" altLang="zh-TW" dirty="0" smtClean="0"/>
              <a:t>6.Hunter.io</a:t>
            </a:r>
          </a:p>
          <a:p>
            <a:pPr marL="0" indent="714375">
              <a:buNone/>
            </a:pPr>
            <a:r>
              <a:rPr lang="en-US" altLang="zh-TW" sz="3000" dirty="0" smtClean="0"/>
              <a:t>7.Dirbuster</a:t>
            </a:r>
          </a:p>
          <a:p>
            <a:pPr marL="0" indent="714375">
              <a:buNone/>
            </a:pPr>
            <a:r>
              <a:rPr lang="en-US" altLang="zh-TW" sz="3000" dirty="0" smtClean="0"/>
              <a:t>8.Archive.org</a:t>
            </a:r>
          </a:p>
          <a:p>
            <a:pPr marL="0" indent="714375">
              <a:buNone/>
            </a:pPr>
            <a:r>
              <a:rPr lang="en-US" altLang="zh-TW" sz="3000" dirty="0" smtClean="0"/>
              <a:t>9.HTTrack</a:t>
            </a:r>
            <a:endParaRPr lang="en-US" altLang="zh-TW" sz="3000" dirty="0"/>
          </a:p>
          <a:p>
            <a:pPr marL="0" indent="714375">
              <a:buNone/>
            </a:pPr>
            <a:endParaRPr lang="zh-TW" altLang="en-US" sz="3000" dirty="0"/>
          </a:p>
        </p:txBody>
      </p:sp>
      <p:sp>
        <p:nvSpPr>
          <p:cNvPr id="2" name="矩形 1"/>
          <p:cNvSpPr/>
          <p:nvPr/>
        </p:nvSpPr>
        <p:spPr>
          <a:xfrm>
            <a:off x="5004048" y="1347504"/>
            <a:ext cx="4320480" cy="1815882"/>
          </a:xfrm>
          <a:prstGeom prst="rect">
            <a:avLst/>
          </a:prstGeom>
        </p:spPr>
        <p:txBody>
          <a:bodyPr wrap="square">
            <a:spAutoFit/>
          </a:bodyPr>
          <a:lstStyle/>
          <a:p>
            <a:r>
              <a:rPr lang="en-US" altLang="zh-TW" dirty="0" smtClean="0"/>
              <a:t>10.SHADON</a:t>
            </a:r>
          </a:p>
          <a:p>
            <a:r>
              <a:rPr lang="en-US" altLang="zh-TW" dirty="0" smtClean="0"/>
              <a:t>11.SUBDOMAINS</a:t>
            </a:r>
          </a:p>
          <a:p>
            <a:r>
              <a:rPr lang="en-US" altLang="zh-TW" dirty="0" smtClean="0"/>
              <a:t>12.HitconZeroDay</a:t>
            </a:r>
          </a:p>
          <a:p>
            <a:r>
              <a:rPr lang="en-US" altLang="zh-TW" dirty="0" smtClean="0"/>
              <a:t>13.</a:t>
            </a:r>
            <a:r>
              <a:rPr lang="zh-TW" altLang="en-US" dirty="0" smtClean="0"/>
              <a:t>字典</a:t>
            </a:r>
            <a:r>
              <a:rPr lang="zh-TW" altLang="en-US" dirty="0"/>
              <a:t>檔</a:t>
            </a:r>
          </a:p>
        </p:txBody>
      </p:sp>
    </p:spTree>
    <p:extLst>
      <p:ext uri="{BB962C8B-B14F-4D97-AF65-F5344CB8AC3E}">
        <p14:creationId xmlns:p14="http://schemas.microsoft.com/office/powerpoint/2010/main" val="17586809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99592" y="1340768"/>
            <a:ext cx="7615758" cy="4752528"/>
          </a:xfrm>
        </p:spPr>
        <p:txBody>
          <a:bodyPr/>
          <a:lstStyle/>
          <a:p>
            <a:pPr marL="0" indent="0">
              <a:buNone/>
            </a:pPr>
            <a:r>
              <a:rPr lang="en-US" altLang="zh-TW" dirty="0" err="1" smtClean="0"/>
              <a:t>nslookup</a:t>
            </a:r>
            <a:r>
              <a:rPr lang="en-US" altLang="zh-TW" dirty="0" smtClean="0"/>
              <a:t> </a:t>
            </a:r>
            <a:r>
              <a:rPr lang="zh-TW" altLang="en-US" dirty="0"/>
              <a:t>是其中一個很</a:t>
            </a:r>
            <a:r>
              <a:rPr lang="zh-TW" altLang="en-US" dirty="0" smtClean="0"/>
              <a:t>常用來查詢 </a:t>
            </a:r>
            <a:r>
              <a:rPr lang="en-US" altLang="zh-TW" dirty="0"/>
              <a:t>DNS </a:t>
            </a:r>
            <a:r>
              <a:rPr lang="zh-TW" altLang="en-US" dirty="0"/>
              <a:t>的回應是否</a:t>
            </a:r>
            <a:r>
              <a:rPr lang="zh-TW" altLang="en-US" dirty="0" smtClean="0"/>
              <a:t>正常的</a:t>
            </a:r>
            <a:r>
              <a:rPr lang="zh-TW" altLang="en-US" dirty="0"/>
              <a:t>工具</a:t>
            </a:r>
            <a:r>
              <a:rPr lang="zh-TW" altLang="en-US" dirty="0" smtClean="0"/>
              <a:t>。</a:t>
            </a:r>
            <a:endParaRPr lang="en-US" altLang="zh-TW" dirty="0" smtClean="0"/>
          </a:p>
          <a:p>
            <a:pPr marL="0" indent="0">
              <a:buNone/>
            </a:pPr>
            <a:r>
              <a:rPr lang="zh-TW" altLang="en-US" dirty="0" smtClean="0"/>
              <a:t>但在滲透測試中，可以用來獲取目標資訊，如</a:t>
            </a:r>
            <a:r>
              <a:rPr lang="en-US" altLang="zh-TW" dirty="0" smtClean="0"/>
              <a:t>hostname </a:t>
            </a:r>
            <a:r>
              <a:rPr lang="zh-TW" altLang="en-US" dirty="0"/>
              <a:t>的 </a:t>
            </a:r>
            <a:r>
              <a:rPr lang="en-US" altLang="zh-TW" dirty="0" smtClean="0"/>
              <a:t>IP</a:t>
            </a:r>
            <a:r>
              <a:rPr lang="zh-TW" altLang="en-US" dirty="0"/>
              <a:t>，</a:t>
            </a:r>
            <a:r>
              <a:rPr lang="en-US" altLang="zh-TW" dirty="0" smtClean="0"/>
              <a:t> </a:t>
            </a:r>
            <a:r>
              <a:rPr lang="en-US" altLang="zh-TW" dirty="0" err="1"/>
              <a:t>nslookup</a:t>
            </a:r>
            <a:r>
              <a:rPr lang="en-US" altLang="zh-TW" dirty="0"/>
              <a:t> </a:t>
            </a:r>
            <a:r>
              <a:rPr lang="zh-TW" altLang="en-US" dirty="0"/>
              <a:t>使用上很簡單</a:t>
            </a:r>
            <a:r>
              <a:rPr lang="en-US" altLang="zh-TW" dirty="0"/>
              <a:t>, </a:t>
            </a:r>
            <a:r>
              <a:rPr lang="zh-TW" altLang="en-US" dirty="0"/>
              <a:t>例如想查詢 </a:t>
            </a:r>
            <a:r>
              <a:rPr lang="en-US" altLang="zh-TW" dirty="0"/>
              <a:t>google.com </a:t>
            </a:r>
            <a:r>
              <a:rPr lang="zh-TW" altLang="en-US" dirty="0"/>
              <a:t>的 </a:t>
            </a:r>
            <a:r>
              <a:rPr lang="en-US" altLang="zh-TW" dirty="0"/>
              <a:t>IP </a:t>
            </a:r>
            <a:r>
              <a:rPr lang="zh-TW" altLang="en-US" dirty="0" smtClean="0"/>
              <a:t>地址</a:t>
            </a:r>
            <a:r>
              <a:rPr lang="zh-TW" altLang="en-US" dirty="0"/>
              <a:t>，</a:t>
            </a:r>
            <a:r>
              <a:rPr lang="en-US" altLang="zh-TW" dirty="0" smtClean="0"/>
              <a:t> </a:t>
            </a:r>
            <a:r>
              <a:rPr lang="zh-TW" altLang="en-US" dirty="0"/>
              <a:t>語法是這樣</a:t>
            </a:r>
            <a:r>
              <a:rPr lang="en-US" altLang="zh-TW" dirty="0" smtClean="0"/>
              <a:t>:</a:t>
            </a:r>
            <a:r>
              <a:rPr lang="zh-TW" altLang="en-US" dirty="0" smtClean="0"/>
              <a:t> </a:t>
            </a:r>
            <a:r>
              <a:rPr lang="en-US" altLang="zh-TW" dirty="0" err="1"/>
              <a:t>nslookup</a:t>
            </a:r>
            <a:r>
              <a:rPr lang="en-US" altLang="zh-TW" dirty="0"/>
              <a:t>  </a:t>
            </a:r>
            <a:r>
              <a:rPr lang="en-US" altLang="zh-TW" dirty="0" smtClean="0"/>
              <a:t>&lt;IP&gt;</a:t>
            </a:r>
            <a:r>
              <a:rPr lang="zh-TW" altLang="en-US" dirty="0" smtClean="0"/>
              <a:t>，可根據不同指令來獲取想要的資訊。</a:t>
            </a:r>
            <a:endParaRPr lang="en-US" altLang="zh-TW" dirty="0"/>
          </a:p>
        </p:txBody>
      </p:sp>
      <p:sp>
        <p:nvSpPr>
          <p:cNvPr id="5" name="Rectangle 2"/>
          <p:cNvSpPr>
            <a:spLocks noGrp="1" noChangeArrowheads="1"/>
          </p:cNvSpPr>
          <p:nvPr>
            <p:ph type="title"/>
          </p:nvPr>
        </p:nvSpPr>
        <p:spPr>
          <a:xfrm>
            <a:off x="457200" y="274638"/>
            <a:ext cx="8229600" cy="633412"/>
          </a:xfrm>
        </p:spPr>
        <p:txBody>
          <a:bodyPr/>
          <a:lstStyle/>
          <a:p>
            <a:r>
              <a:rPr lang="en-US" altLang="zh-TW" sz="4000" dirty="0" smtClean="0"/>
              <a:t>NSLOOKUP</a:t>
            </a:r>
            <a:endParaRPr lang="en-US" altLang="zh-TW" sz="4000" dirty="0"/>
          </a:p>
        </p:txBody>
      </p:sp>
    </p:spTree>
    <p:extLst>
      <p:ext uri="{BB962C8B-B14F-4D97-AF65-F5344CB8AC3E}">
        <p14:creationId xmlns:p14="http://schemas.microsoft.com/office/powerpoint/2010/main" val="12152673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99592" y="1340768"/>
            <a:ext cx="7615758" cy="4752528"/>
          </a:xfrm>
        </p:spPr>
        <p:txBody>
          <a:bodyPr/>
          <a:lstStyle/>
          <a:p>
            <a:r>
              <a:rPr lang="zh-TW" altLang="en-US" dirty="0" smtClean="0"/>
              <a:t>輸入 </a:t>
            </a:r>
            <a:r>
              <a:rPr lang="en-US" altLang="zh-TW" dirty="0" err="1" smtClean="0"/>
              <a:t>nslookup</a:t>
            </a:r>
            <a:r>
              <a:rPr lang="en-US" altLang="zh-TW" dirty="0" smtClean="0"/>
              <a:t> </a:t>
            </a:r>
            <a:r>
              <a:rPr lang="zh-TW" altLang="en-US" dirty="0" smtClean="0"/>
              <a:t>命令後，會看到 </a:t>
            </a:r>
            <a:r>
              <a:rPr lang="en-US" altLang="zh-TW" dirty="0" smtClean="0"/>
              <a:t>&gt; </a:t>
            </a:r>
            <a:r>
              <a:rPr lang="zh-TW" altLang="en-US" dirty="0" smtClean="0"/>
              <a:t>提示符號，之後就可輸入查詢指令。一般會輸入</a:t>
            </a:r>
            <a:r>
              <a:rPr lang="en-US" altLang="zh-TW" dirty="0" smtClean="0"/>
              <a:t>IP address</a:t>
            </a:r>
            <a:r>
              <a:rPr lang="zh-TW" altLang="en-US" dirty="0" smtClean="0"/>
              <a:t>或是</a:t>
            </a:r>
            <a:r>
              <a:rPr lang="en-US" altLang="zh-TW" dirty="0" smtClean="0"/>
              <a:t>domain name</a:t>
            </a:r>
            <a:r>
              <a:rPr lang="zh-TW" altLang="en-US" dirty="0" smtClean="0"/>
              <a:t>來做反向及正向的解析。而</a:t>
            </a:r>
            <a:r>
              <a:rPr lang="en-US" altLang="zh-TW" dirty="0" err="1" smtClean="0"/>
              <a:t>nslookup</a:t>
            </a:r>
            <a:r>
              <a:rPr lang="zh-TW" altLang="en-US" dirty="0" smtClean="0"/>
              <a:t>不僅提供上述</a:t>
            </a:r>
            <a:r>
              <a:rPr lang="en-US" altLang="zh-TW" dirty="0" smtClean="0"/>
              <a:t>2</a:t>
            </a:r>
            <a:r>
              <a:rPr lang="zh-TW" altLang="en-US" dirty="0" smtClean="0"/>
              <a:t>種解析，亦提供</a:t>
            </a:r>
            <a:r>
              <a:rPr lang="en-US" altLang="zh-TW" dirty="0" smtClean="0"/>
              <a:t>DNS</a:t>
            </a:r>
            <a:r>
              <a:rPr lang="zh-TW" altLang="en-US" dirty="0" smtClean="0"/>
              <a:t>中其他的資料記錄型態，例如</a:t>
            </a:r>
            <a:r>
              <a:rPr lang="en-US" altLang="zh-TW" dirty="0" smtClean="0"/>
              <a:t>MX</a:t>
            </a:r>
            <a:r>
              <a:rPr lang="zh-TW" altLang="en-US" dirty="0" smtClean="0"/>
              <a:t>、</a:t>
            </a:r>
            <a:r>
              <a:rPr lang="en-US" altLang="zh-TW" dirty="0" smtClean="0"/>
              <a:t>NS…</a:t>
            </a:r>
            <a:r>
              <a:rPr lang="zh-TW" altLang="en-US" dirty="0" smtClean="0"/>
              <a:t>等等，我們可在提示符號直接輸入”</a:t>
            </a:r>
            <a:r>
              <a:rPr lang="en-US" altLang="zh-TW" dirty="0" smtClean="0"/>
              <a:t>?”</a:t>
            </a:r>
            <a:r>
              <a:rPr lang="zh-TW" altLang="en-US" dirty="0" smtClean="0"/>
              <a:t>來獲得所有可以使用的參數或資料型態。以</a:t>
            </a:r>
            <a:r>
              <a:rPr lang="en-US" altLang="zh-TW" dirty="0" smtClean="0"/>
              <a:t>MX</a:t>
            </a:r>
            <a:r>
              <a:rPr lang="zh-TW" altLang="en-US" dirty="0" smtClean="0"/>
              <a:t>為例，輸入方式如下</a:t>
            </a:r>
            <a:r>
              <a:rPr lang="en-US" altLang="zh-TW" dirty="0" smtClean="0"/>
              <a:t>:</a:t>
            </a:r>
            <a:endParaRPr lang="zh-TW" altLang="en-US" dirty="0"/>
          </a:p>
        </p:txBody>
      </p:sp>
      <p:sp>
        <p:nvSpPr>
          <p:cNvPr id="5" name="Rectangle 2"/>
          <p:cNvSpPr>
            <a:spLocks noGrp="1" noChangeArrowheads="1"/>
          </p:cNvSpPr>
          <p:nvPr>
            <p:ph type="title"/>
          </p:nvPr>
        </p:nvSpPr>
        <p:spPr>
          <a:xfrm>
            <a:off x="457200" y="274638"/>
            <a:ext cx="8229600" cy="633412"/>
          </a:xfrm>
        </p:spPr>
        <p:txBody>
          <a:bodyPr/>
          <a:lstStyle/>
          <a:p>
            <a:r>
              <a:rPr lang="en-US" altLang="zh-TW" sz="4000" dirty="0" smtClean="0"/>
              <a:t>NSLOOKUP</a:t>
            </a:r>
            <a:endParaRPr lang="en-US" altLang="zh-TW" sz="4000" dirty="0"/>
          </a:p>
        </p:txBody>
      </p:sp>
    </p:spTree>
    <p:extLst>
      <p:ext uri="{BB962C8B-B14F-4D97-AF65-F5344CB8AC3E}">
        <p14:creationId xmlns:p14="http://schemas.microsoft.com/office/powerpoint/2010/main" val="29390975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457200" y="1266619"/>
            <a:ext cx="8374034" cy="4801314"/>
          </a:xfrm>
          <a:prstGeom prst="rect">
            <a:avLst/>
          </a:prstGeom>
          <a:solidFill>
            <a:schemeClr val="tx1"/>
          </a:solidFill>
        </p:spPr>
        <p:txBody>
          <a:bodyPr wrap="square" rtlCol="0">
            <a:spAutoFit/>
          </a:bodyPr>
          <a:lstStyle/>
          <a:p>
            <a:r>
              <a:rPr lang="en-US" altLang="zh-TW" sz="1800" dirty="0">
                <a:solidFill>
                  <a:schemeClr val="bg1"/>
                </a:solidFill>
              </a:rPr>
              <a:t>C:\Users\Administrator&gt;nslookup</a:t>
            </a:r>
          </a:p>
          <a:p>
            <a:r>
              <a:rPr lang="zh-TW" altLang="en-US" sz="1800" dirty="0">
                <a:solidFill>
                  <a:schemeClr val="bg1"/>
                </a:solidFill>
              </a:rPr>
              <a:t>預設伺服器</a:t>
            </a:r>
            <a:r>
              <a:rPr lang="en-US" altLang="zh-TW" sz="1800" dirty="0">
                <a:solidFill>
                  <a:schemeClr val="bg1"/>
                </a:solidFill>
              </a:rPr>
              <a:t>:  gsdns.gsn.gov.tw</a:t>
            </a:r>
          </a:p>
          <a:p>
            <a:r>
              <a:rPr lang="en-US" altLang="zh-TW" sz="1800" dirty="0">
                <a:solidFill>
                  <a:schemeClr val="bg1"/>
                </a:solidFill>
              </a:rPr>
              <a:t>Address:  210.69.1.1</a:t>
            </a:r>
          </a:p>
          <a:p>
            <a:endParaRPr lang="en-US" altLang="zh-TW" sz="1800" dirty="0" smtClean="0">
              <a:solidFill>
                <a:schemeClr val="bg1"/>
              </a:solidFill>
            </a:endParaRPr>
          </a:p>
          <a:p>
            <a:r>
              <a:rPr lang="en-US" altLang="zh-TW" sz="1800" dirty="0" smtClean="0">
                <a:solidFill>
                  <a:schemeClr val="bg1"/>
                </a:solidFill>
              </a:rPr>
              <a:t>&gt; </a:t>
            </a:r>
            <a:r>
              <a:rPr lang="en-US" altLang="zh-TW" sz="1800" dirty="0">
                <a:solidFill>
                  <a:schemeClr val="bg1"/>
                </a:solidFill>
              </a:rPr>
              <a:t>set q=mx</a:t>
            </a:r>
          </a:p>
          <a:p>
            <a:r>
              <a:rPr lang="en-US" altLang="zh-TW" sz="1800" dirty="0">
                <a:solidFill>
                  <a:schemeClr val="bg1"/>
                </a:solidFill>
              </a:rPr>
              <a:t>&gt; test.com.tw</a:t>
            </a:r>
          </a:p>
          <a:p>
            <a:r>
              <a:rPr lang="zh-TW" altLang="en-US" sz="1800" dirty="0">
                <a:solidFill>
                  <a:schemeClr val="bg1"/>
                </a:solidFill>
              </a:rPr>
              <a:t>伺服器</a:t>
            </a:r>
            <a:r>
              <a:rPr lang="en-US" altLang="zh-TW" sz="1800" dirty="0">
                <a:solidFill>
                  <a:schemeClr val="bg1"/>
                </a:solidFill>
              </a:rPr>
              <a:t>:  gsdns.gsn.gov.tw</a:t>
            </a:r>
          </a:p>
          <a:p>
            <a:r>
              <a:rPr lang="en-US" altLang="zh-TW" sz="1800" dirty="0">
                <a:solidFill>
                  <a:schemeClr val="bg1"/>
                </a:solidFill>
              </a:rPr>
              <a:t>Address:  </a:t>
            </a:r>
            <a:r>
              <a:rPr lang="en-US" altLang="zh-TW" sz="1800" dirty="0" smtClean="0">
                <a:solidFill>
                  <a:schemeClr val="bg1"/>
                </a:solidFill>
              </a:rPr>
              <a:t>210.69.1.1</a:t>
            </a:r>
          </a:p>
          <a:p>
            <a:endParaRPr lang="en-US" altLang="zh-TW" sz="1800" dirty="0">
              <a:solidFill>
                <a:schemeClr val="bg1"/>
              </a:solidFill>
            </a:endParaRPr>
          </a:p>
          <a:p>
            <a:r>
              <a:rPr lang="en-US" altLang="zh-TW" sz="1800" dirty="0">
                <a:solidFill>
                  <a:schemeClr val="bg1"/>
                </a:solidFill>
              </a:rPr>
              <a:t>test.com.tw</a:t>
            </a:r>
          </a:p>
          <a:p>
            <a:r>
              <a:rPr lang="en-US" altLang="zh-TW" sz="1800" dirty="0">
                <a:solidFill>
                  <a:schemeClr val="bg1"/>
                </a:solidFill>
              </a:rPr>
              <a:t>        primary name server = test.com.tw</a:t>
            </a:r>
          </a:p>
          <a:p>
            <a:r>
              <a:rPr lang="en-US" altLang="zh-TW" sz="1800" dirty="0">
                <a:solidFill>
                  <a:schemeClr val="bg1"/>
                </a:solidFill>
              </a:rPr>
              <a:t>        responsible mail </a:t>
            </a:r>
            <a:r>
              <a:rPr lang="en-US" altLang="zh-TW" sz="1800" dirty="0" err="1">
                <a:solidFill>
                  <a:schemeClr val="bg1"/>
                </a:solidFill>
              </a:rPr>
              <a:t>addr</a:t>
            </a:r>
            <a:r>
              <a:rPr lang="en-US" altLang="zh-TW" sz="1800" dirty="0">
                <a:solidFill>
                  <a:schemeClr val="bg1"/>
                </a:solidFill>
              </a:rPr>
              <a:t> = dnsmanage.mail.get.com.tw</a:t>
            </a:r>
          </a:p>
          <a:p>
            <a:r>
              <a:rPr lang="en-US" altLang="zh-TW" sz="1800" dirty="0">
                <a:solidFill>
                  <a:schemeClr val="bg1"/>
                </a:solidFill>
              </a:rPr>
              <a:t>        serial  = 2019091201</a:t>
            </a:r>
          </a:p>
          <a:p>
            <a:r>
              <a:rPr lang="en-US" altLang="zh-TW" sz="1800" dirty="0">
                <a:solidFill>
                  <a:schemeClr val="bg1"/>
                </a:solidFill>
              </a:rPr>
              <a:t>        refresh = 10800 (3 hours)</a:t>
            </a:r>
          </a:p>
          <a:p>
            <a:r>
              <a:rPr lang="en-US" altLang="zh-TW" sz="1800" dirty="0">
                <a:solidFill>
                  <a:schemeClr val="bg1"/>
                </a:solidFill>
              </a:rPr>
              <a:t>        retry   = 3600 (1 hour)</a:t>
            </a:r>
          </a:p>
          <a:p>
            <a:r>
              <a:rPr lang="en-US" altLang="zh-TW" sz="1800" dirty="0">
                <a:solidFill>
                  <a:schemeClr val="bg1"/>
                </a:solidFill>
              </a:rPr>
              <a:t>        expire  = 604800 (7 days)</a:t>
            </a:r>
          </a:p>
          <a:p>
            <a:r>
              <a:rPr lang="en-US" altLang="zh-TW" sz="1800" dirty="0">
                <a:solidFill>
                  <a:schemeClr val="bg1"/>
                </a:solidFill>
              </a:rPr>
              <a:t>        default TTL = 86400 (1 day</a:t>
            </a:r>
            <a:r>
              <a:rPr lang="en-US" altLang="zh-TW" sz="1800" dirty="0" smtClean="0">
                <a:solidFill>
                  <a:schemeClr val="bg1"/>
                </a:solidFill>
              </a:rPr>
              <a:t>)</a:t>
            </a:r>
            <a:endParaRPr lang="en-US" altLang="zh-TW" sz="1800" dirty="0">
              <a:solidFill>
                <a:schemeClr val="bg1"/>
              </a:solidFill>
            </a:endParaRPr>
          </a:p>
        </p:txBody>
      </p:sp>
      <p:sp>
        <p:nvSpPr>
          <p:cNvPr id="5" name="Rectangle 2"/>
          <p:cNvSpPr txBox="1">
            <a:spLocks noChangeArrowheads="1"/>
          </p:cNvSpPr>
          <p:nvPr/>
        </p:nvSpPr>
        <p:spPr bwMode="auto">
          <a:xfrm>
            <a:off x="457200" y="27463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a:lstStyle>
          <a:p>
            <a:r>
              <a:rPr lang="en-US" altLang="zh-TW" sz="4000" kern="0" dirty="0" smtClean="0"/>
              <a:t>NSLOOKUP</a:t>
            </a:r>
            <a:endParaRPr lang="en-US" altLang="zh-TW" sz="4000" kern="0" dirty="0"/>
          </a:p>
        </p:txBody>
      </p:sp>
    </p:spTree>
    <p:extLst>
      <p:ext uri="{BB962C8B-B14F-4D97-AF65-F5344CB8AC3E}">
        <p14:creationId xmlns:p14="http://schemas.microsoft.com/office/powerpoint/2010/main" val="15954952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516428" y="1266455"/>
            <a:ext cx="8374034" cy="415498"/>
          </a:xfrm>
          <a:prstGeom prst="rect">
            <a:avLst/>
          </a:prstGeom>
          <a:noFill/>
        </p:spPr>
        <p:txBody>
          <a:bodyPr wrap="square" rtlCol="0">
            <a:spAutoFit/>
          </a:bodyPr>
          <a:lstStyle/>
          <a:p>
            <a:pPr fontAlgn="base"/>
            <a:r>
              <a:rPr lang="en-US" altLang="zh-TW" sz="2100" dirty="0"/>
              <a:t>$ </a:t>
            </a:r>
            <a:r>
              <a:rPr lang="en-US" altLang="zh-TW" sz="2100" dirty="0" err="1"/>
              <a:t>nslookup</a:t>
            </a:r>
            <a:r>
              <a:rPr lang="en-US" altLang="zh-TW" sz="2100" dirty="0"/>
              <a:t> 8.8.8.8</a:t>
            </a:r>
          </a:p>
        </p:txBody>
      </p:sp>
      <p:sp>
        <p:nvSpPr>
          <p:cNvPr id="5" name="矩形 4"/>
          <p:cNvSpPr/>
          <p:nvPr/>
        </p:nvSpPr>
        <p:spPr>
          <a:xfrm>
            <a:off x="457200" y="3487847"/>
            <a:ext cx="4572000" cy="738664"/>
          </a:xfrm>
          <a:prstGeom prst="rect">
            <a:avLst/>
          </a:prstGeom>
        </p:spPr>
        <p:txBody>
          <a:bodyPr>
            <a:spAutoFit/>
          </a:bodyPr>
          <a:lstStyle/>
          <a:p>
            <a:pPr fontAlgn="base"/>
            <a:r>
              <a:rPr lang="zh-TW" altLang="en-US" sz="2100" dirty="0"/>
              <a:t>查詢域名使用的 </a:t>
            </a:r>
            <a:r>
              <a:rPr lang="en-US" altLang="zh-TW" sz="2100" dirty="0"/>
              <a:t>DNS </a:t>
            </a:r>
            <a:r>
              <a:rPr lang="zh-TW" altLang="en-US" sz="2100" dirty="0"/>
              <a:t>伺服器</a:t>
            </a:r>
            <a:r>
              <a:rPr lang="en-US" altLang="zh-TW" sz="2100" dirty="0"/>
              <a:t>:</a:t>
            </a:r>
          </a:p>
          <a:p>
            <a:pPr fontAlgn="base"/>
            <a:r>
              <a:rPr lang="en-US" altLang="zh-TW" sz="2100" dirty="0"/>
              <a:t>$ </a:t>
            </a:r>
            <a:r>
              <a:rPr lang="en-US" altLang="zh-TW" sz="2100" dirty="0" err="1"/>
              <a:t>nslookup</a:t>
            </a:r>
            <a:r>
              <a:rPr lang="en-US" altLang="zh-TW" sz="2100" dirty="0"/>
              <a:t> -type=ns google.com</a:t>
            </a:r>
          </a:p>
        </p:txBody>
      </p:sp>
      <p:sp>
        <p:nvSpPr>
          <p:cNvPr id="10" name="矩形 9"/>
          <p:cNvSpPr/>
          <p:nvPr/>
        </p:nvSpPr>
        <p:spPr>
          <a:xfrm>
            <a:off x="516428" y="1594188"/>
            <a:ext cx="7239347" cy="1754326"/>
          </a:xfrm>
          <a:prstGeom prst="rect">
            <a:avLst/>
          </a:prstGeom>
          <a:solidFill>
            <a:schemeClr val="tx1"/>
          </a:solidFill>
        </p:spPr>
        <p:txBody>
          <a:bodyPr wrap="square" rtlCol="0">
            <a:spAutoFit/>
          </a:bodyPr>
          <a:lstStyle/>
          <a:p>
            <a:r>
              <a:rPr lang="zh-TW" altLang="en-US" sz="1800" dirty="0">
                <a:solidFill>
                  <a:schemeClr val="bg1"/>
                </a:solidFill>
              </a:rPr>
              <a:t>C:\Users\Administrator&gt;nslookup 8.8.8.8</a:t>
            </a:r>
          </a:p>
          <a:p>
            <a:r>
              <a:rPr lang="zh-TW" altLang="en-US" sz="1800" dirty="0">
                <a:solidFill>
                  <a:schemeClr val="bg1"/>
                </a:solidFill>
              </a:rPr>
              <a:t>伺服器:  gsdns.gsn.gov.tw</a:t>
            </a:r>
          </a:p>
          <a:p>
            <a:r>
              <a:rPr lang="zh-TW" altLang="en-US" sz="1800" dirty="0">
                <a:solidFill>
                  <a:schemeClr val="bg1"/>
                </a:solidFill>
              </a:rPr>
              <a:t>Address:  210.69.1.1</a:t>
            </a:r>
          </a:p>
          <a:p>
            <a:endParaRPr lang="zh-TW" altLang="en-US" sz="1800" dirty="0">
              <a:solidFill>
                <a:schemeClr val="bg1"/>
              </a:solidFill>
            </a:endParaRPr>
          </a:p>
          <a:p>
            <a:r>
              <a:rPr lang="zh-TW" altLang="en-US" sz="1800" dirty="0">
                <a:solidFill>
                  <a:schemeClr val="bg1"/>
                </a:solidFill>
              </a:rPr>
              <a:t>名稱:    dns.google</a:t>
            </a:r>
          </a:p>
          <a:p>
            <a:r>
              <a:rPr lang="zh-TW" altLang="en-US" sz="1800" dirty="0">
                <a:solidFill>
                  <a:schemeClr val="bg1"/>
                </a:solidFill>
              </a:rPr>
              <a:t>Address:  8.8.8.8</a:t>
            </a:r>
          </a:p>
        </p:txBody>
      </p:sp>
      <p:sp>
        <p:nvSpPr>
          <p:cNvPr id="11" name="矩形 10"/>
          <p:cNvSpPr/>
          <p:nvPr/>
        </p:nvSpPr>
        <p:spPr>
          <a:xfrm>
            <a:off x="516427" y="3857179"/>
            <a:ext cx="7239347" cy="2585323"/>
          </a:xfrm>
          <a:prstGeom prst="rect">
            <a:avLst/>
          </a:prstGeom>
          <a:solidFill>
            <a:schemeClr val="tx1"/>
          </a:solidFill>
        </p:spPr>
        <p:txBody>
          <a:bodyPr wrap="square" rtlCol="0">
            <a:spAutoFit/>
          </a:bodyPr>
          <a:lstStyle/>
          <a:p>
            <a:r>
              <a:rPr lang="en-US" altLang="zh-TW" sz="1800" dirty="0">
                <a:solidFill>
                  <a:schemeClr val="bg1"/>
                </a:solidFill>
              </a:rPr>
              <a:t>C:\Users\Administrator&gt;nslookup  -type=ns google.com</a:t>
            </a:r>
          </a:p>
          <a:p>
            <a:r>
              <a:rPr lang="zh-TW" altLang="en-US" sz="1800" dirty="0">
                <a:solidFill>
                  <a:schemeClr val="bg1"/>
                </a:solidFill>
              </a:rPr>
              <a:t>伺服器</a:t>
            </a:r>
            <a:r>
              <a:rPr lang="en-US" altLang="zh-TW" sz="1800" dirty="0">
                <a:solidFill>
                  <a:schemeClr val="bg1"/>
                </a:solidFill>
              </a:rPr>
              <a:t>:  gsdns.gsn.gov.tw</a:t>
            </a:r>
          </a:p>
          <a:p>
            <a:r>
              <a:rPr lang="en-US" altLang="zh-TW" sz="1800" dirty="0">
                <a:solidFill>
                  <a:schemeClr val="bg1"/>
                </a:solidFill>
              </a:rPr>
              <a:t>Address:  210.69.1.1</a:t>
            </a:r>
          </a:p>
          <a:p>
            <a:endParaRPr lang="en-US" altLang="zh-TW" sz="1800" dirty="0">
              <a:solidFill>
                <a:schemeClr val="bg1"/>
              </a:solidFill>
            </a:endParaRPr>
          </a:p>
          <a:p>
            <a:r>
              <a:rPr lang="zh-TW" altLang="en-US" sz="1800" dirty="0">
                <a:solidFill>
                  <a:schemeClr val="bg1"/>
                </a:solidFill>
              </a:rPr>
              <a:t>未經授權的回答</a:t>
            </a:r>
            <a:r>
              <a:rPr lang="en-US" altLang="zh-TW" sz="1800" dirty="0">
                <a:solidFill>
                  <a:schemeClr val="bg1"/>
                </a:solidFill>
              </a:rPr>
              <a:t>:</a:t>
            </a:r>
          </a:p>
          <a:p>
            <a:r>
              <a:rPr lang="en-US" altLang="zh-TW" sz="1800" dirty="0">
                <a:solidFill>
                  <a:schemeClr val="bg1"/>
                </a:solidFill>
              </a:rPr>
              <a:t>google.com      </a:t>
            </a:r>
            <a:r>
              <a:rPr lang="en-US" altLang="zh-TW" sz="1800" dirty="0" err="1">
                <a:solidFill>
                  <a:schemeClr val="bg1"/>
                </a:solidFill>
              </a:rPr>
              <a:t>nameserver</a:t>
            </a:r>
            <a:r>
              <a:rPr lang="en-US" altLang="zh-TW" sz="1800" dirty="0">
                <a:solidFill>
                  <a:schemeClr val="bg1"/>
                </a:solidFill>
              </a:rPr>
              <a:t> = ns2.google.com</a:t>
            </a:r>
          </a:p>
          <a:p>
            <a:r>
              <a:rPr lang="en-US" altLang="zh-TW" sz="1800" dirty="0">
                <a:solidFill>
                  <a:schemeClr val="bg1"/>
                </a:solidFill>
              </a:rPr>
              <a:t>google.com      </a:t>
            </a:r>
            <a:r>
              <a:rPr lang="en-US" altLang="zh-TW" sz="1800" dirty="0" err="1">
                <a:solidFill>
                  <a:schemeClr val="bg1"/>
                </a:solidFill>
              </a:rPr>
              <a:t>nameserver</a:t>
            </a:r>
            <a:r>
              <a:rPr lang="en-US" altLang="zh-TW" sz="1800" dirty="0">
                <a:solidFill>
                  <a:schemeClr val="bg1"/>
                </a:solidFill>
              </a:rPr>
              <a:t> = ns1.google.com</a:t>
            </a:r>
          </a:p>
          <a:p>
            <a:r>
              <a:rPr lang="en-US" altLang="zh-TW" sz="1800" dirty="0">
                <a:solidFill>
                  <a:schemeClr val="bg1"/>
                </a:solidFill>
              </a:rPr>
              <a:t>google.com      </a:t>
            </a:r>
            <a:r>
              <a:rPr lang="en-US" altLang="zh-TW" sz="1800" dirty="0" err="1">
                <a:solidFill>
                  <a:schemeClr val="bg1"/>
                </a:solidFill>
              </a:rPr>
              <a:t>nameserver</a:t>
            </a:r>
            <a:r>
              <a:rPr lang="en-US" altLang="zh-TW" sz="1800" dirty="0">
                <a:solidFill>
                  <a:schemeClr val="bg1"/>
                </a:solidFill>
              </a:rPr>
              <a:t> = ns4.google.com</a:t>
            </a:r>
          </a:p>
          <a:p>
            <a:r>
              <a:rPr lang="en-US" altLang="zh-TW" sz="1800" dirty="0">
                <a:solidFill>
                  <a:schemeClr val="bg1"/>
                </a:solidFill>
              </a:rPr>
              <a:t>google.com      </a:t>
            </a:r>
            <a:r>
              <a:rPr lang="en-US" altLang="zh-TW" sz="1800" dirty="0" err="1">
                <a:solidFill>
                  <a:schemeClr val="bg1"/>
                </a:solidFill>
              </a:rPr>
              <a:t>nameserver</a:t>
            </a:r>
            <a:r>
              <a:rPr lang="en-US" altLang="zh-TW" sz="1800" dirty="0">
                <a:solidFill>
                  <a:schemeClr val="bg1"/>
                </a:solidFill>
              </a:rPr>
              <a:t> = ns3.google.com</a:t>
            </a:r>
          </a:p>
        </p:txBody>
      </p:sp>
      <p:sp>
        <p:nvSpPr>
          <p:cNvPr id="6" name="Rectangle 2"/>
          <p:cNvSpPr txBox="1">
            <a:spLocks noChangeArrowheads="1"/>
          </p:cNvSpPr>
          <p:nvPr/>
        </p:nvSpPr>
        <p:spPr bwMode="auto">
          <a:xfrm>
            <a:off x="457200" y="27463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a:lstStyle>
          <a:p>
            <a:r>
              <a:rPr lang="en-US" altLang="zh-TW" sz="4000" kern="0" dirty="0" smtClean="0"/>
              <a:t>NSLOOKUP</a:t>
            </a:r>
            <a:endParaRPr lang="en-US" altLang="zh-TW" sz="4000" kern="0" dirty="0"/>
          </a:p>
        </p:txBody>
      </p:sp>
    </p:spTree>
    <p:extLst>
      <p:ext uri="{BB962C8B-B14F-4D97-AF65-F5344CB8AC3E}">
        <p14:creationId xmlns:p14="http://schemas.microsoft.com/office/powerpoint/2010/main" val="41865359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1560" y="1263411"/>
            <a:ext cx="4572000" cy="738664"/>
          </a:xfrm>
          <a:prstGeom prst="rect">
            <a:avLst/>
          </a:prstGeom>
        </p:spPr>
        <p:txBody>
          <a:bodyPr>
            <a:spAutoFit/>
          </a:bodyPr>
          <a:lstStyle/>
          <a:p>
            <a:pPr fontAlgn="base"/>
            <a:r>
              <a:rPr lang="zh-TW" altLang="en-US" sz="2100" dirty="0"/>
              <a:t>查詢域名的 </a:t>
            </a:r>
            <a:r>
              <a:rPr lang="en-US" altLang="zh-TW" sz="2100" dirty="0"/>
              <a:t>MX Record:</a:t>
            </a:r>
          </a:p>
          <a:p>
            <a:pPr fontAlgn="base"/>
            <a:r>
              <a:rPr lang="en-US" altLang="zh-TW" sz="2100" dirty="0"/>
              <a:t>$ </a:t>
            </a:r>
            <a:r>
              <a:rPr lang="en-US" altLang="zh-TW" sz="2100" dirty="0" err="1"/>
              <a:t>nslookup</a:t>
            </a:r>
            <a:r>
              <a:rPr lang="en-US" altLang="zh-TW" sz="2100" dirty="0"/>
              <a:t> -type=mx google.com</a:t>
            </a:r>
          </a:p>
        </p:txBody>
      </p:sp>
      <p:sp>
        <p:nvSpPr>
          <p:cNvPr id="2" name="矩形 1"/>
          <p:cNvSpPr/>
          <p:nvPr/>
        </p:nvSpPr>
        <p:spPr>
          <a:xfrm>
            <a:off x="615383" y="2002075"/>
            <a:ext cx="7502237" cy="4247317"/>
          </a:xfrm>
          <a:prstGeom prst="rect">
            <a:avLst/>
          </a:prstGeom>
          <a:solidFill>
            <a:schemeClr val="tx1"/>
          </a:solidFill>
        </p:spPr>
        <p:txBody>
          <a:bodyPr wrap="square" rtlCol="0">
            <a:spAutoFit/>
          </a:bodyPr>
          <a:lstStyle/>
          <a:p>
            <a:r>
              <a:rPr lang="zh-TW" altLang="en-US" sz="1800" dirty="0">
                <a:solidFill>
                  <a:schemeClr val="bg1"/>
                </a:solidFill>
              </a:rPr>
              <a:t>C:\Users\Administrator&gt;nslookup  -type=mx google.com</a:t>
            </a:r>
          </a:p>
          <a:p>
            <a:r>
              <a:rPr lang="zh-TW" altLang="en-US" sz="1800" dirty="0">
                <a:solidFill>
                  <a:schemeClr val="bg1"/>
                </a:solidFill>
              </a:rPr>
              <a:t>伺服器:  gsdns.gsn.gov.tw</a:t>
            </a:r>
          </a:p>
          <a:p>
            <a:r>
              <a:rPr lang="zh-TW" altLang="en-US" sz="1800" dirty="0">
                <a:solidFill>
                  <a:schemeClr val="bg1"/>
                </a:solidFill>
              </a:rPr>
              <a:t>Address:  210.69.1.1</a:t>
            </a:r>
          </a:p>
          <a:p>
            <a:endParaRPr lang="zh-TW" altLang="en-US" sz="1800" dirty="0">
              <a:solidFill>
                <a:schemeClr val="bg1"/>
              </a:solidFill>
            </a:endParaRPr>
          </a:p>
          <a:p>
            <a:r>
              <a:rPr lang="zh-TW" altLang="en-US" sz="1800" dirty="0">
                <a:solidFill>
                  <a:schemeClr val="bg1"/>
                </a:solidFill>
              </a:rPr>
              <a:t>未經授權的回答:</a:t>
            </a:r>
          </a:p>
          <a:p>
            <a:r>
              <a:rPr lang="zh-TW" altLang="en-US" sz="1800" dirty="0">
                <a:solidFill>
                  <a:schemeClr val="bg1"/>
                </a:solidFill>
              </a:rPr>
              <a:t>google.com      MX preference = 10, mail exchanger = aspmx.l.google.com</a:t>
            </a:r>
          </a:p>
          <a:p>
            <a:r>
              <a:rPr lang="zh-TW" altLang="en-US" sz="1800" dirty="0">
                <a:solidFill>
                  <a:schemeClr val="bg1"/>
                </a:solidFill>
              </a:rPr>
              <a:t>google.com      MX preference = 50, mail exchanger = alt4.aspmx.l.google.com</a:t>
            </a:r>
          </a:p>
          <a:p>
            <a:r>
              <a:rPr lang="zh-TW" altLang="en-US" sz="1800" dirty="0">
                <a:solidFill>
                  <a:schemeClr val="bg1"/>
                </a:solidFill>
              </a:rPr>
              <a:t>google.com      MX preference = 30, mail exchanger = alt2.aspmx.l.google.com</a:t>
            </a:r>
          </a:p>
          <a:p>
            <a:r>
              <a:rPr lang="zh-TW" altLang="en-US" sz="1800" dirty="0">
                <a:solidFill>
                  <a:schemeClr val="bg1"/>
                </a:solidFill>
              </a:rPr>
              <a:t>google.com      MX preference = 20, mail exchanger = alt1.aspmx.l.google.com</a:t>
            </a:r>
          </a:p>
          <a:p>
            <a:r>
              <a:rPr lang="zh-TW" altLang="en-US" sz="1800" dirty="0">
                <a:solidFill>
                  <a:schemeClr val="bg1"/>
                </a:solidFill>
              </a:rPr>
              <a:t>google.com      MX preference = 40, mail exchanger = alt3.aspmx.l.google.com</a:t>
            </a:r>
          </a:p>
        </p:txBody>
      </p:sp>
      <p:sp>
        <p:nvSpPr>
          <p:cNvPr id="4" name="Rectangle 2"/>
          <p:cNvSpPr txBox="1">
            <a:spLocks noChangeArrowheads="1"/>
          </p:cNvSpPr>
          <p:nvPr/>
        </p:nvSpPr>
        <p:spPr bwMode="auto">
          <a:xfrm>
            <a:off x="457200" y="27463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a:lstStyle>
          <a:p>
            <a:r>
              <a:rPr lang="en-US" altLang="zh-TW" sz="4000" kern="0" dirty="0" smtClean="0"/>
              <a:t>NSLOOKUP</a:t>
            </a:r>
            <a:endParaRPr lang="en-US" altLang="zh-TW" sz="4000" kern="0" dirty="0"/>
          </a:p>
        </p:txBody>
      </p:sp>
    </p:spTree>
    <p:extLst>
      <p:ext uri="{BB962C8B-B14F-4D97-AF65-F5344CB8AC3E}">
        <p14:creationId xmlns:p14="http://schemas.microsoft.com/office/powerpoint/2010/main" val="30207643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1560" y="1385424"/>
            <a:ext cx="4572000" cy="738664"/>
          </a:xfrm>
          <a:prstGeom prst="rect">
            <a:avLst/>
          </a:prstGeom>
        </p:spPr>
        <p:txBody>
          <a:bodyPr>
            <a:spAutoFit/>
          </a:bodyPr>
          <a:lstStyle/>
          <a:p>
            <a:pPr fontAlgn="base"/>
            <a:r>
              <a:rPr lang="zh-TW" altLang="en-US" sz="2100" dirty="0"/>
              <a:t>查詢域名的 </a:t>
            </a:r>
            <a:r>
              <a:rPr lang="en-US" altLang="zh-TW" sz="2100" dirty="0"/>
              <a:t>SOA Record:</a:t>
            </a:r>
          </a:p>
          <a:p>
            <a:pPr fontAlgn="base"/>
            <a:r>
              <a:rPr lang="en-US" altLang="zh-TW" sz="2100" dirty="0"/>
              <a:t>$ </a:t>
            </a:r>
            <a:r>
              <a:rPr lang="en-US" altLang="zh-TW" sz="2100" dirty="0" err="1"/>
              <a:t>nslookup</a:t>
            </a:r>
            <a:r>
              <a:rPr lang="en-US" altLang="zh-TW" sz="2100" dirty="0"/>
              <a:t> -type=</a:t>
            </a:r>
            <a:r>
              <a:rPr lang="en-US" altLang="zh-TW" sz="2100" dirty="0" err="1"/>
              <a:t>soa</a:t>
            </a:r>
            <a:r>
              <a:rPr lang="en-US" altLang="zh-TW" sz="2100" dirty="0"/>
              <a:t> google.com</a:t>
            </a:r>
          </a:p>
        </p:txBody>
      </p:sp>
      <p:sp>
        <p:nvSpPr>
          <p:cNvPr id="9" name="矩形 8"/>
          <p:cNvSpPr/>
          <p:nvPr/>
        </p:nvSpPr>
        <p:spPr>
          <a:xfrm>
            <a:off x="611560" y="2204864"/>
            <a:ext cx="7726682" cy="3693319"/>
          </a:xfrm>
          <a:prstGeom prst="rect">
            <a:avLst/>
          </a:prstGeom>
          <a:solidFill>
            <a:schemeClr val="tx1"/>
          </a:solidFill>
        </p:spPr>
        <p:txBody>
          <a:bodyPr wrap="square" rtlCol="0">
            <a:spAutoFit/>
          </a:bodyPr>
          <a:lstStyle/>
          <a:p>
            <a:r>
              <a:rPr lang="zh-TW" altLang="en-US" sz="1800" dirty="0">
                <a:solidFill>
                  <a:schemeClr val="bg1"/>
                </a:solidFill>
              </a:rPr>
              <a:t>C:\Users\Administrator&gt;nslookup -type=soa google.com</a:t>
            </a:r>
          </a:p>
          <a:p>
            <a:r>
              <a:rPr lang="zh-TW" altLang="en-US" sz="1800" dirty="0">
                <a:solidFill>
                  <a:schemeClr val="bg1"/>
                </a:solidFill>
              </a:rPr>
              <a:t>伺服器:  gsdns.gsn.gov.tw</a:t>
            </a:r>
          </a:p>
          <a:p>
            <a:r>
              <a:rPr lang="zh-TW" altLang="en-US" sz="1800" dirty="0">
                <a:solidFill>
                  <a:schemeClr val="bg1"/>
                </a:solidFill>
              </a:rPr>
              <a:t>Address:  210.69.1.1</a:t>
            </a:r>
          </a:p>
          <a:p>
            <a:endParaRPr lang="zh-TW" altLang="en-US" sz="1800" dirty="0">
              <a:solidFill>
                <a:schemeClr val="bg1"/>
              </a:solidFill>
            </a:endParaRPr>
          </a:p>
          <a:p>
            <a:r>
              <a:rPr lang="zh-TW" altLang="en-US" sz="1800" dirty="0">
                <a:solidFill>
                  <a:schemeClr val="bg1"/>
                </a:solidFill>
              </a:rPr>
              <a:t>未經授權的回答:</a:t>
            </a:r>
          </a:p>
          <a:p>
            <a:r>
              <a:rPr lang="zh-TW" altLang="en-US" sz="1800" dirty="0">
                <a:solidFill>
                  <a:schemeClr val="bg1"/>
                </a:solidFill>
              </a:rPr>
              <a:t>google.com</a:t>
            </a:r>
          </a:p>
          <a:p>
            <a:r>
              <a:rPr lang="zh-TW" altLang="en-US" sz="1800" dirty="0">
                <a:solidFill>
                  <a:schemeClr val="bg1"/>
                </a:solidFill>
              </a:rPr>
              <a:t>        primary name server = ns1.google.com</a:t>
            </a:r>
          </a:p>
          <a:p>
            <a:r>
              <a:rPr lang="zh-TW" altLang="en-US" sz="1800" dirty="0">
                <a:solidFill>
                  <a:schemeClr val="bg1"/>
                </a:solidFill>
              </a:rPr>
              <a:t>        responsible mail addr = dns-admin.google.com</a:t>
            </a:r>
          </a:p>
          <a:p>
            <a:r>
              <a:rPr lang="zh-TW" altLang="en-US" sz="1800" dirty="0">
                <a:solidFill>
                  <a:schemeClr val="bg1"/>
                </a:solidFill>
              </a:rPr>
              <a:t>        serial  = 314296817</a:t>
            </a:r>
          </a:p>
          <a:p>
            <a:r>
              <a:rPr lang="zh-TW" altLang="en-US" sz="1800" dirty="0">
                <a:solidFill>
                  <a:schemeClr val="bg1"/>
                </a:solidFill>
              </a:rPr>
              <a:t>        refresh = 900 (15 mins)</a:t>
            </a:r>
          </a:p>
          <a:p>
            <a:r>
              <a:rPr lang="zh-TW" altLang="en-US" sz="1800" dirty="0">
                <a:solidFill>
                  <a:schemeClr val="bg1"/>
                </a:solidFill>
              </a:rPr>
              <a:t>        retry   = 900 (15 mins)</a:t>
            </a:r>
          </a:p>
          <a:p>
            <a:r>
              <a:rPr lang="zh-TW" altLang="en-US" sz="1800" dirty="0">
                <a:solidFill>
                  <a:schemeClr val="bg1"/>
                </a:solidFill>
              </a:rPr>
              <a:t>        expire  = 1800 (30 mins)</a:t>
            </a:r>
          </a:p>
          <a:p>
            <a:r>
              <a:rPr lang="zh-TW" altLang="en-US" sz="1800" dirty="0">
                <a:solidFill>
                  <a:schemeClr val="bg1"/>
                </a:solidFill>
              </a:rPr>
              <a:t>        default TTL = 60 (1 min)</a:t>
            </a:r>
          </a:p>
        </p:txBody>
      </p:sp>
      <p:sp>
        <p:nvSpPr>
          <p:cNvPr id="4" name="Rectangle 2"/>
          <p:cNvSpPr txBox="1">
            <a:spLocks noChangeArrowheads="1"/>
          </p:cNvSpPr>
          <p:nvPr/>
        </p:nvSpPr>
        <p:spPr bwMode="auto">
          <a:xfrm>
            <a:off x="457200" y="27463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a:lstStyle>
          <a:p>
            <a:r>
              <a:rPr lang="en-US" altLang="zh-TW" sz="4000" kern="0" dirty="0" smtClean="0"/>
              <a:t>NSLOOKUP</a:t>
            </a:r>
            <a:endParaRPr lang="en-US" altLang="zh-TW" sz="4000" kern="0" dirty="0"/>
          </a:p>
        </p:txBody>
      </p:sp>
    </p:spTree>
    <p:extLst>
      <p:ext uri="{BB962C8B-B14F-4D97-AF65-F5344CB8AC3E}">
        <p14:creationId xmlns:p14="http://schemas.microsoft.com/office/powerpoint/2010/main" val="3644034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3959" y="1215020"/>
            <a:ext cx="4572000" cy="738664"/>
          </a:xfrm>
          <a:prstGeom prst="rect">
            <a:avLst/>
          </a:prstGeom>
        </p:spPr>
        <p:txBody>
          <a:bodyPr>
            <a:spAutoFit/>
          </a:bodyPr>
          <a:lstStyle/>
          <a:p>
            <a:pPr fontAlgn="base"/>
            <a:r>
              <a:rPr lang="zh-TW" altLang="en-US" sz="2100" dirty="0"/>
              <a:t>查詢所有域名的 </a:t>
            </a:r>
            <a:r>
              <a:rPr lang="en-US" altLang="zh-TW" sz="2100" dirty="0"/>
              <a:t>DNS </a:t>
            </a:r>
            <a:r>
              <a:rPr lang="zh-TW" altLang="en-US" sz="2100" dirty="0"/>
              <a:t>紀錄</a:t>
            </a:r>
            <a:r>
              <a:rPr lang="en-US" altLang="zh-TW" sz="2100" dirty="0"/>
              <a:t>:</a:t>
            </a:r>
          </a:p>
          <a:p>
            <a:pPr fontAlgn="base"/>
            <a:r>
              <a:rPr lang="en-US" altLang="zh-TW" sz="2100" dirty="0"/>
              <a:t>$ </a:t>
            </a:r>
            <a:r>
              <a:rPr lang="en-US" altLang="zh-TW" sz="2100" dirty="0" err="1"/>
              <a:t>nslookup</a:t>
            </a:r>
            <a:r>
              <a:rPr lang="en-US" altLang="zh-TW" sz="2100" dirty="0"/>
              <a:t> -type=any google.com</a:t>
            </a:r>
          </a:p>
        </p:txBody>
      </p:sp>
      <p:sp>
        <p:nvSpPr>
          <p:cNvPr id="9" name="矩形 8"/>
          <p:cNvSpPr/>
          <p:nvPr/>
        </p:nvSpPr>
        <p:spPr>
          <a:xfrm>
            <a:off x="457200" y="5051736"/>
            <a:ext cx="8823960" cy="1708160"/>
          </a:xfrm>
          <a:prstGeom prst="rect">
            <a:avLst/>
          </a:prstGeom>
        </p:spPr>
        <p:txBody>
          <a:bodyPr wrap="square">
            <a:spAutoFit/>
          </a:bodyPr>
          <a:lstStyle/>
          <a:p>
            <a:pPr fontAlgn="base"/>
            <a:r>
              <a:rPr lang="en-US" altLang="zh-TW" sz="2100" dirty="0" err="1"/>
              <a:t>nslookup</a:t>
            </a:r>
            <a:r>
              <a:rPr lang="en-US" altLang="zh-TW" sz="2100" dirty="0"/>
              <a:t> </a:t>
            </a:r>
            <a:r>
              <a:rPr lang="zh-TW" altLang="en-US" sz="2100" dirty="0"/>
              <a:t>預設會使用 </a:t>
            </a:r>
            <a:r>
              <a:rPr lang="en-US" altLang="zh-TW" sz="2100" dirty="0"/>
              <a:t>/</a:t>
            </a:r>
            <a:r>
              <a:rPr lang="en-US" altLang="zh-TW" sz="2100" dirty="0" err="1"/>
              <a:t>etc</a:t>
            </a:r>
            <a:r>
              <a:rPr lang="en-US" altLang="zh-TW" sz="2100" dirty="0"/>
              <a:t>/</a:t>
            </a:r>
            <a:r>
              <a:rPr lang="en-US" altLang="zh-TW" sz="2100" dirty="0" err="1"/>
              <a:t>resolv.conf</a:t>
            </a:r>
            <a:r>
              <a:rPr lang="en-US" altLang="zh-TW" sz="2100" dirty="0"/>
              <a:t> </a:t>
            </a:r>
            <a:r>
              <a:rPr lang="zh-TW" altLang="en-US" sz="2100" dirty="0"/>
              <a:t>內設定的 </a:t>
            </a:r>
            <a:r>
              <a:rPr lang="en-US" altLang="zh-TW" sz="2100" dirty="0"/>
              <a:t>DNS </a:t>
            </a:r>
            <a:r>
              <a:rPr lang="zh-TW" altLang="en-US" sz="2100" dirty="0"/>
              <a:t>伺服器</a:t>
            </a:r>
            <a:r>
              <a:rPr lang="en-US" altLang="zh-TW" sz="2100" dirty="0"/>
              <a:t>, </a:t>
            </a:r>
            <a:r>
              <a:rPr lang="zh-TW" altLang="en-US" sz="2100" dirty="0"/>
              <a:t>如果要查詢其他的 </a:t>
            </a:r>
            <a:r>
              <a:rPr lang="en-US" altLang="zh-TW" sz="2100" dirty="0"/>
              <a:t>DNS </a:t>
            </a:r>
            <a:r>
              <a:rPr lang="zh-TW" altLang="en-US" sz="2100" dirty="0"/>
              <a:t>伺服器</a:t>
            </a:r>
            <a:r>
              <a:rPr lang="en-US" altLang="zh-TW" sz="2100" dirty="0"/>
              <a:t>, </a:t>
            </a:r>
            <a:r>
              <a:rPr lang="zh-TW" altLang="en-US" sz="2100" dirty="0"/>
              <a:t>語法是這樣</a:t>
            </a:r>
            <a:r>
              <a:rPr lang="en-US" altLang="zh-TW" sz="2100" dirty="0"/>
              <a:t>:</a:t>
            </a:r>
          </a:p>
          <a:p>
            <a:pPr fontAlgn="base"/>
            <a:r>
              <a:rPr lang="en-US" altLang="zh-TW" sz="2100" dirty="0"/>
              <a:t>$ </a:t>
            </a:r>
            <a:r>
              <a:rPr lang="en-US" altLang="zh-TW" sz="2100" dirty="0" err="1"/>
              <a:t>nslookup</a:t>
            </a:r>
            <a:r>
              <a:rPr lang="en-US" altLang="zh-TW" sz="2100" dirty="0"/>
              <a:t> domainname.com ns1.dnsserver.com</a:t>
            </a:r>
          </a:p>
          <a:p>
            <a:pPr fontAlgn="base"/>
            <a:r>
              <a:rPr lang="zh-TW" altLang="en-US" sz="2100" dirty="0"/>
              <a:t>上面指令會使用 </a:t>
            </a:r>
            <a:r>
              <a:rPr lang="en-US" altLang="zh-TW" sz="2100" dirty="0" err="1"/>
              <a:t>nslookup</a:t>
            </a:r>
            <a:r>
              <a:rPr lang="en-US" altLang="zh-TW" sz="2100" dirty="0"/>
              <a:t> </a:t>
            </a:r>
            <a:r>
              <a:rPr lang="zh-TW" altLang="en-US" sz="2100" dirty="0"/>
              <a:t>指令</a:t>
            </a:r>
            <a:r>
              <a:rPr lang="en-US" altLang="zh-TW" sz="2100" dirty="0"/>
              <a:t>, </a:t>
            </a:r>
            <a:r>
              <a:rPr lang="zh-TW" altLang="en-US" sz="2100" dirty="0"/>
              <a:t>向 </a:t>
            </a:r>
            <a:r>
              <a:rPr lang="en-US" altLang="zh-TW" sz="2100" dirty="0"/>
              <a:t>DNS </a:t>
            </a:r>
            <a:r>
              <a:rPr lang="zh-TW" altLang="en-US" sz="2100" dirty="0"/>
              <a:t>伺服器 </a:t>
            </a:r>
            <a:r>
              <a:rPr lang="en-US" altLang="zh-TW" sz="2100" dirty="0"/>
              <a:t>ns1.dnsserver.com </a:t>
            </a:r>
            <a:r>
              <a:rPr lang="zh-TW" altLang="en-US" sz="2100" dirty="0"/>
              <a:t>查詢域名 </a:t>
            </a:r>
            <a:r>
              <a:rPr lang="en-US" altLang="zh-TW" sz="2100" dirty="0"/>
              <a:t>domainname.com </a:t>
            </a:r>
            <a:r>
              <a:rPr lang="zh-TW" altLang="en-US" sz="2100" dirty="0"/>
              <a:t>的 </a:t>
            </a:r>
            <a:r>
              <a:rPr lang="en-US" altLang="zh-TW" sz="2100" dirty="0"/>
              <a:t>IP.</a:t>
            </a:r>
          </a:p>
        </p:txBody>
      </p:sp>
      <p:sp>
        <p:nvSpPr>
          <p:cNvPr id="3" name="矩形 2"/>
          <p:cNvSpPr/>
          <p:nvPr/>
        </p:nvSpPr>
        <p:spPr>
          <a:xfrm>
            <a:off x="503958" y="1912415"/>
            <a:ext cx="8640041" cy="3139321"/>
          </a:xfrm>
          <a:prstGeom prst="rect">
            <a:avLst/>
          </a:prstGeom>
          <a:solidFill>
            <a:schemeClr val="tx1"/>
          </a:solidFill>
        </p:spPr>
        <p:txBody>
          <a:bodyPr wrap="square" rtlCol="0">
            <a:spAutoFit/>
          </a:bodyPr>
          <a:lstStyle/>
          <a:p>
            <a:r>
              <a:rPr lang="en-US" altLang="zh-TW" sz="1800" dirty="0">
                <a:solidFill>
                  <a:schemeClr val="bg1"/>
                </a:solidFill>
              </a:rPr>
              <a:t>C:\Users\Administrator&gt;nslookup  -type=any google.com</a:t>
            </a:r>
          </a:p>
          <a:p>
            <a:r>
              <a:rPr lang="zh-TW" altLang="en-US" sz="1800" dirty="0">
                <a:solidFill>
                  <a:schemeClr val="bg1"/>
                </a:solidFill>
              </a:rPr>
              <a:t>伺服器</a:t>
            </a:r>
            <a:r>
              <a:rPr lang="en-US" altLang="zh-TW" sz="1800" dirty="0">
                <a:solidFill>
                  <a:schemeClr val="bg1"/>
                </a:solidFill>
              </a:rPr>
              <a:t>:  gsdns.gsn.gov.tw</a:t>
            </a:r>
          </a:p>
          <a:p>
            <a:r>
              <a:rPr lang="en-US" altLang="zh-TW" sz="1800" dirty="0">
                <a:solidFill>
                  <a:schemeClr val="bg1"/>
                </a:solidFill>
              </a:rPr>
              <a:t>Address:  210.69.1.1</a:t>
            </a:r>
          </a:p>
          <a:p>
            <a:endParaRPr lang="en-US" altLang="zh-TW" sz="1800" dirty="0">
              <a:solidFill>
                <a:schemeClr val="bg1"/>
              </a:solidFill>
            </a:endParaRPr>
          </a:p>
          <a:p>
            <a:r>
              <a:rPr lang="zh-TW" altLang="en-US" sz="1800" dirty="0">
                <a:solidFill>
                  <a:schemeClr val="bg1"/>
                </a:solidFill>
              </a:rPr>
              <a:t>未經授權的回答</a:t>
            </a:r>
            <a:r>
              <a:rPr lang="en-US" altLang="zh-TW" sz="1800" dirty="0">
                <a:solidFill>
                  <a:schemeClr val="bg1"/>
                </a:solidFill>
              </a:rPr>
              <a:t>:</a:t>
            </a:r>
          </a:p>
          <a:p>
            <a:r>
              <a:rPr lang="en-US" altLang="zh-TW" sz="1800" dirty="0">
                <a:solidFill>
                  <a:schemeClr val="bg1"/>
                </a:solidFill>
              </a:rPr>
              <a:t>google.com      AAAA IPv6 address = 2404:6800:4008:800::200e</a:t>
            </a:r>
          </a:p>
          <a:p>
            <a:r>
              <a:rPr lang="en-US" altLang="zh-TW" sz="1800" dirty="0">
                <a:solidFill>
                  <a:schemeClr val="bg1"/>
                </a:solidFill>
              </a:rPr>
              <a:t>google.com      internet address = 172.217.24.14</a:t>
            </a:r>
          </a:p>
          <a:p>
            <a:r>
              <a:rPr lang="en-US" altLang="zh-TW" sz="1800" dirty="0">
                <a:solidFill>
                  <a:schemeClr val="bg1"/>
                </a:solidFill>
              </a:rPr>
              <a:t>google.com      </a:t>
            </a:r>
            <a:r>
              <a:rPr lang="en-US" altLang="zh-TW" sz="1800" dirty="0" err="1">
                <a:solidFill>
                  <a:schemeClr val="bg1"/>
                </a:solidFill>
              </a:rPr>
              <a:t>nameserver</a:t>
            </a:r>
            <a:r>
              <a:rPr lang="en-US" altLang="zh-TW" sz="1800" dirty="0">
                <a:solidFill>
                  <a:schemeClr val="bg1"/>
                </a:solidFill>
              </a:rPr>
              <a:t> = ns1.google.com</a:t>
            </a:r>
          </a:p>
          <a:p>
            <a:r>
              <a:rPr lang="en-US" altLang="zh-TW" sz="1800" dirty="0">
                <a:solidFill>
                  <a:schemeClr val="bg1"/>
                </a:solidFill>
              </a:rPr>
              <a:t>google.com      </a:t>
            </a:r>
            <a:r>
              <a:rPr lang="en-US" altLang="zh-TW" sz="1800" dirty="0" err="1">
                <a:solidFill>
                  <a:schemeClr val="bg1"/>
                </a:solidFill>
              </a:rPr>
              <a:t>nameserver</a:t>
            </a:r>
            <a:r>
              <a:rPr lang="en-US" altLang="zh-TW" sz="1800" dirty="0">
                <a:solidFill>
                  <a:schemeClr val="bg1"/>
                </a:solidFill>
              </a:rPr>
              <a:t> = ns4.google.com</a:t>
            </a:r>
          </a:p>
          <a:p>
            <a:r>
              <a:rPr lang="en-US" altLang="zh-TW" sz="1800" dirty="0">
                <a:solidFill>
                  <a:schemeClr val="bg1"/>
                </a:solidFill>
              </a:rPr>
              <a:t>google.com      </a:t>
            </a:r>
            <a:r>
              <a:rPr lang="en-US" altLang="zh-TW" sz="1800" dirty="0" err="1">
                <a:solidFill>
                  <a:schemeClr val="bg1"/>
                </a:solidFill>
              </a:rPr>
              <a:t>nameserver</a:t>
            </a:r>
            <a:r>
              <a:rPr lang="en-US" altLang="zh-TW" sz="1800" dirty="0">
                <a:solidFill>
                  <a:schemeClr val="bg1"/>
                </a:solidFill>
              </a:rPr>
              <a:t> = ns3.google.com</a:t>
            </a:r>
          </a:p>
          <a:p>
            <a:r>
              <a:rPr lang="en-US" altLang="zh-TW" sz="1800" dirty="0">
                <a:solidFill>
                  <a:schemeClr val="bg1"/>
                </a:solidFill>
              </a:rPr>
              <a:t>google.com      </a:t>
            </a:r>
            <a:r>
              <a:rPr lang="en-US" altLang="zh-TW" sz="1800" dirty="0" err="1">
                <a:solidFill>
                  <a:schemeClr val="bg1"/>
                </a:solidFill>
              </a:rPr>
              <a:t>nameserver</a:t>
            </a:r>
            <a:r>
              <a:rPr lang="en-US" altLang="zh-TW" sz="1800" dirty="0">
                <a:solidFill>
                  <a:schemeClr val="bg1"/>
                </a:solidFill>
              </a:rPr>
              <a:t> = ns2.google.com</a:t>
            </a:r>
          </a:p>
        </p:txBody>
      </p:sp>
      <p:sp>
        <p:nvSpPr>
          <p:cNvPr id="5" name="Rectangle 2"/>
          <p:cNvSpPr txBox="1">
            <a:spLocks noChangeArrowheads="1"/>
          </p:cNvSpPr>
          <p:nvPr/>
        </p:nvSpPr>
        <p:spPr bwMode="auto">
          <a:xfrm>
            <a:off x="457200" y="27463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標楷體" pitchFamily="65" charset="-120"/>
              </a:defRPr>
            </a:lvl2pPr>
            <a:lvl3pPr algn="ctr" rtl="0" fontAlgn="base">
              <a:spcBef>
                <a:spcPct val="0"/>
              </a:spcBef>
              <a:spcAft>
                <a:spcPct val="0"/>
              </a:spcAft>
              <a:defRPr kumimoji="1" sz="4400">
                <a:solidFill>
                  <a:schemeClr val="tx2"/>
                </a:solidFill>
                <a:latin typeface="Arial" charset="0"/>
                <a:ea typeface="標楷體" pitchFamily="65" charset="-120"/>
              </a:defRPr>
            </a:lvl3pPr>
            <a:lvl4pPr algn="ctr" rtl="0" fontAlgn="base">
              <a:spcBef>
                <a:spcPct val="0"/>
              </a:spcBef>
              <a:spcAft>
                <a:spcPct val="0"/>
              </a:spcAft>
              <a:defRPr kumimoji="1" sz="4400">
                <a:solidFill>
                  <a:schemeClr val="tx2"/>
                </a:solidFill>
                <a:latin typeface="Arial" charset="0"/>
                <a:ea typeface="標楷體" pitchFamily="65" charset="-120"/>
              </a:defRPr>
            </a:lvl4pPr>
            <a:lvl5pPr algn="ctr" rtl="0" fontAlgn="base">
              <a:spcBef>
                <a:spcPct val="0"/>
              </a:spcBef>
              <a:spcAft>
                <a:spcPct val="0"/>
              </a:spcAft>
              <a:defRPr kumimoji="1" sz="4400">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標楷體" pitchFamily="65" charset="-120"/>
              </a:defRPr>
            </a:lvl6pPr>
            <a:lvl7pPr marL="914400" algn="ctr" rtl="0" fontAlgn="base">
              <a:spcBef>
                <a:spcPct val="0"/>
              </a:spcBef>
              <a:spcAft>
                <a:spcPct val="0"/>
              </a:spcAft>
              <a:defRPr kumimoji="1" sz="4400">
                <a:solidFill>
                  <a:schemeClr val="tx2"/>
                </a:solidFill>
                <a:latin typeface="Arial" charset="0"/>
                <a:ea typeface="標楷體" pitchFamily="65" charset="-120"/>
              </a:defRPr>
            </a:lvl7pPr>
            <a:lvl8pPr marL="1371600" algn="ctr" rtl="0" fontAlgn="base">
              <a:spcBef>
                <a:spcPct val="0"/>
              </a:spcBef>
              <a:spcAft>
                <a:spcPct val="0"/>
              </a:spcAft>
              <a:defRPr kumimoji="1" sz="4400">
                <a:solidFill>
                  <a:schemeClr val="tx2"/>
                </a:solidFill>
                <a:latin typeface="Arial" charset="0"/>
                <a:ea typeface="標楷體" pitchFamily="65" charset="-120"/>
              </a:defRPr>
            </a:lvl8pPr>
            <a:lvl9pPr marL="1828800" algn="ctr" rtl="0" fontAlgn="base">
              <a:spcBef>
                <a:spcPct val="0"/>
              </a:spcBef>
              <a:spcAft>
                <a:spcPct val="0"/>
              </a:spcAft>
              <a:defRPr kumimoji="1" sz="4400">
                <a:solidFill>
                  <a:schemeClr val="tx2"/>
                </a:solidFill>
                <a:latin typeface="Arial" charset="0"/>
                <a:ea typeface="標楷體" pitchFamily="65" charset="-120"/>
              </a:defRPr>
            </a:lvl9pPr>
          </a:lstStyle>
          <a:p>
            <a:r>
              <a:rPr lang="en-US" altLang="zh-TW" sz="4000" kern="0" dirty="0" smtClean="0"/>
              <a:t>NSLOOKUP</a:t>
            </a:r>
            <a:endParaRPr lang="en-US" altLang="zh-TW" sz="4000" kern="0" dirty="0"/>
          </a:p>
        </p:txBody>
      </p:sp>
    </p:spTree>
    <p:extLst>
      <p:ext uri="{BB962C8B-B14F-4D97-AF65-F5344CB8AC3E}">
        <p14:creationId xmlns:p14="http://schemas.microsoft.com/office/powerpoint/2010/main" val="73294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標題 2"/>
          <p:cNvSpPr txBox="1">
            <a:spLocks/>
          </p:cNvSpPr>
          <p:nvPr/>
        </p:nvSpPr>
        <p:spPr>
          <a:xfrm>
            <a:off x="605620" y="1648559"/>
            <a:ext cx="7932761" cy="4111650"/>
          </a:xfrm>
          <a:prstGeom prst="rect">
            <a:avLst/>
          </a:prstGeom>
        </p:spPr>
        <p:txBody>
          <a:bodyPr vert="horz" lIns="68580" tIns="34290" rIns="68580" bIns="3429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zh-TW" altLang="en-US" sz="2100" b="1" cap="all" dirty="0">
              <a:ln w="3175" cmpd="sng">
                <a:noFill/>
              </a:ln>
              <a:solidFill>
                <a:schemeClr val="tx1"/>
              </a:solidFill>
              <a:latin typeface="標楷體" panose="03000509000000000000" pitchFamily="65" charset="-120"/>
              <a:ea typeface="標楷體" panose="03000509000000000000" pitchFamily="65" charset="-120"/>
              <a:cs typeface="+mj-cs"/>
            </a:endParaRPr>
          </a:p>
        </p:txBody>
      </p:sp>
      <p:sp>
        <p:nvSpPr>
          <p:cNvPr id="4" name="矩形 3"/>
          <p:cNvSpPr/>
          <p:nvPr/>
        </p:nvSpPr>
        <p:spPr>
          <a:xfrm>
            <a:off x="605620" y="1621206"/>
            <a:ext cx="7367381" cy="2862322"/>
          </a:xfrm>
          <a:prstGeom prst="rect">
            <a:avLst/>
          </a:prstGeom>
        </p:spPr>
        <p:txBody>
          <a:bodyPr wrap="square">
            <a:spAutoFit/>
          </a:bodyPr>
          <a:lstStyle/>
          <a:p>
            <a:r>
              <a:rPr lang="zh-TW" altLang="en-US" sz="1800" dirty="0">
                <a:latin typeface="標楷體" pitchFamily="65" charset="-120"/>
              </a:rPr>
              <a:t>灰帽</a:t>
            </a:r>
          </a:p>
          <a:p>
            <a:r>
              <a:rPr lang="zh-TW" altLang="en-US" sz="1800" dirty="0">
                <a:latin typeface="標楷體" pitchFamily="65" charset="-120"/>
              </a:rPr>
              <a:t>在一定程度上，激進駭客模糊了</a:t>
            </a:r>
            <a:r>
              <a:rPr lang="zh-TW" altLang="en-US" sz="1800" dirty="0">
                <a:solidFill>
                  <a:srgbClr val="FF0000"/>
                </a:solidFill>
                <a:latin typeface="標楷體" pitchFamily="65" charset="-120"/>
              </a:rPr>
              <a:t>白帽和黑帽駭客間的界線</a:t>
            </a:r>
            <a:r>
              <a:rPr lang="zh-TW" altLang="en-US" sz="1800" dirty="0">
                <a:latin typeface="標楷體" pitchFamily="65" charset="-120"/>
              </a:rPr>
              <a:t>。他們經常和非法行動有關，但是就如同</a:t>
            </a:r>
            <a:r>
              <a:rPr lang="en-US" altLang="zh-TW" sz="1800" dirty="0">
                <a:latin typeface="標楷體" pitchFamily="65" charset="-120"/>
              </a:rPr>
              <a:t>Anonymous</a:t>
            </a:r>
            <a:r>
              <a:rPr lang="zh-TW" altLang="en-US" sz="1800" dirty="0">
                <a:latin typeface="標楷體" pitchFamily="65" charset="-120"/>
              </a:rPr>
              <a:t>一樣，他們的某些行動也是好的。所以我會將激進駭客放在另外一個分類，稱為</a:t>
            </a:r>
            <a:r>
              <a:rPr lang="zh-TW" altLang="en-US" sz="1800" i="1" dirty="0">
                <a:latin typeface="標楷體" pitchFamily="65" charset="-120"/>
              </a:rPr>
              <a:t>灰帽（</a:t>
            </a:r>
            <a:r>
              <a:rPr lang="en-US" altLang="zh-TW" sz="1800" i="1" dirty="0">
                <a:latin typeface="標楷體" pitchFamily="65" charset="-120"/>
              </a:rPr>
              <a:t>Grey Hat)</a:t>
            </a:r>
            <a:r>
              <a:rPr lang="zh-TW" altLang="en-US" sz="1800" dirty="0">
                <a:latin typeface="標楷體" pitchFamily="65" charset="-120"/>
              </a:rPr>
              <a:t>。</a:t>
            </a:r>
            <a:endParaRPr lang="en-US" altLang="zh-TW" sz="1800" dirty="0">
              <a:latin typeface="標楷體" pitchFamily="65" charset="-120"/>
            </a:endParaRPr>
          </a:p>
          <a:p>
            <a:endParaRPr lang="en-US" altLang="zh-TW" sz="1800" dirty="0">
              <a:latin typeface="標楷體" pitchFamily="65" charset="-120"/>
            </a:endParaRPr>
          </a:p>
          <a:p>
            <a:r>
              <a:rPr lang="zh-TW" altLang="en-US" sz="1800" dirty="0">
                <a:latin typeface="標楷體" pitchFamily="65" charset="-120"/>
              </a:rPr>
              <a:t>腳本小子（</a:t>
            </a:r>
            <a:r>
              <a:rPr lang="en-US" altLang="zh-TW" sz="1800" dirty="0">
                <a:latin typeface="標楷體" pitchFamily="65" charset="-120"/>
              </a:rPr>
              <a:t>script kiddie</a:t>
            </a:r>
            <a:r>
              <a:rPr lang="zh-TW" altLang="en-US" sz="1800" dirty="0">
                <a:latin typeface="標楷體" pitchFamily="65" charset="-120"/>
              </a:rPr>
              <a:t>）是一個貶義詞，用來描述以「駭客」自居並沾沾自喜的初學者。腳本小子不像真正的駭客那樣發現系統漏洞，他們通常使用別人開發的程式來惡意破壞他人系統。通常的刻板印象為一位沒有專科經驗的少年，破壞無辜網站企圖使得他的朋友感到驚訝，因而稱之為腳本小子。</a:t>
            </a:r>
          </a:p>
        </p:txBody>
      </p:sp>
    </p:spTree>
    <p:extLst>
      <p:ext uri="{BB962C8B-B14F-4D97-AF65-F5344CB8AC3E}">
        <p14:creationId xmlns:p14="http://schemas.microsoft.com/office/powerpoint/2010/main" val="21515116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90</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CURL</a:t>
            </a:r>
            <a:endParaRPr lang="en-US" altLang="zh-TW" sz="4000" dirty="0"/>
          </a:p>
        </p:txBody>
      </p:sp>
      <p:sp>
        <p:nvSpPr>
          <p:cNvPr id="6" name="內容版面配置區 2"/>
          <p:cNvSpPr>
            <a:spLocks noGrp="1"/>
          </p:cNvSpPr>
          <p:nvPr>
            <p:ph idx="1"/>
          </p:nvPr>
        </p:nvSpPr>
        <p:spPr>
          <a:xfrm>
            <a:off x="611560" y="1266825"/>
            <a:ext cx="8075240" cy="4859338"/>
          </a:xfrm>
        </p:spPr>
        <p:txBody>
          <a:bodyPr/>
          <a:lstStyle/>
          <a:p>
            <a:pPr marL="0" indent="714375">
              <a:buNone/>
            </a:pPr>
            <a:r>
              <a:rPr lang="en-US" altLang="zh-TW" sz="3000" dirty="0"/>
              <a:t>Curl </a:t>
            </a:r>
            <a:r>
              <a:rPr lang="zh-TW" altLang="en-US" sz="3000" dirty="0"/>
              <a:t>是一個在 </a:t>
            </a:r>
            <a:r>
              <a:rPr lang="en-US" altLang="zh-TW" sz="3000" dirty="0"/>
              <a:t>Linux </a:t>
            </a:r>
            <a:r>
              <a:rPr lang="zh-TW" altLang="en-US" sz="3000" dirty="0"/>
              <a:t>上用來透過 </a:t>
            </a:r>
            <a:r>
              <a:rPr lang="en-US" altLang="zh-TW" sz="3000" dirty="0"/>
              <a:t>HTTP Protocol</a:t>
            </a:r>
            <a:r>
              <a:rPr lang="zh-TW" altLang="en-US" sz="3000" dirty="0"/>
              <a:t>（</a:t>
            </a:r>
            <a:r>
              <a:rPr lang="en-US" altLang="zh-TW" sz="3000" dirty="0"/>
              <a:t>HTTP </a:t>
            </a:r>
            <a:r>
              <a:rPr lang="en-US" altLang="zh-TW" sz="3000" dirty="0" err="1"/>
              <a:t>HyperText</a:t>
            </a:r>
            <a:r>
              <a:rPr lang="en-US" altLang="zh-TW" sz="3000" dirty="0"/>
              <a:t> Transfer Protocol </a:t>
            </a:r>
            <a:r>
              <a:rPr lang="zh-TW" altLang="en-US" sz="3000" dirty="0"/>
              <a:t>定義存取網路資源的協定，讓我們可以使用 </a:t>
            </a:r>
            <a:r>
              <a:rPr lang="en-US" altLang="zh-TW" sz="3000" dirty="0"/>
              <a:t>client / server </a:t>
            </a:r>
            <a:r>
              <a:rPr lang="zh-TW" altLang="en-US" sz="3000" dirty="0"/>
              <a:t>模式來取得網路資源）下載和上傳檔案的指令（比起 </a:t>
            </a:r>
            <a:r>
              <a:rPr lang="en-US" altLang="zh-TW" sz="3000" dirty="0" err="1"/>
              <a:t>wget</a:t>
            </a:r>
            <a:r>
              <a:rPr lang="en-US" altLang="zh-TW" sz="3000" dirty="0"/>
              <a:t> </a:t>
            </a:r>
            <a:r>
              <a:rPr lang="zh-TW" altLang="en-US" sz="3000" dirty="0"/>
              <a:t>只能下載強大許多）。</a:t>
            </a:r>
          </a:p>
        </p:txBody>
      </p:sp>
      <p:sp>
        <p:nvSpPr>
          <p:cNvPr id="2" name="矩形 1"/>
          <p:cNvSpPr/>
          <p:nvPr/>
        </p:nvSpPr>
        <p:spPr>
          <a:xfrm>
            <a:off x="611560" y="4293096"/>
            <a:ext cx="2339102" cy="369332"/>
          </a:xfrm>
          <a:prstGeom prst="rect">
            <a:avLst/>
          </a:prstGeom>
          <a:solidFill>
            <a:schemeClr val="tx1"/>
          </a:solidFill>
        </p:spPr>
        <p:txBody>
          <a:bodyPr wrap="square" rtlCol="0">
            <a:spAutoFit/>
          </a:bodyPr>
          <a:lstStyle/>
          <a:p>
            <a:r>
              <a:rPr lang="en-US" altLang="zh-TW" sz="1800" dirty="0">
                <a:solidFill>
                  <a:schemeClr val="bg1"/>
                </a:solidFill>
              </a:rPr>
              <a:t>curl [options] [URL...]</a:t>
            </a:r>
            <a:endParaRPr lang="zh-TW" altLang="en-US" sz="1800" dirty="0">
              <a:solidFill>
                <a:schemeClr val="bg1"/>
              </a:solidFill>
            </a:endParaRPr>
          </a:p>
        </p:txBody>
      </p:sp>
    </p:spTree>
    <p:extLst>
      <p:ext uri="{BB962C8B-B14F-4D97-AF65-F5344CB8AC3E}">
        <p14:creationId xmlns:p14="http://schemas.microsoft.com/office/powerpoint/2010/main" val="4502187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91</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CURL</a:t>
            </a:r>
            <a:endParaRPr lang="en-US" altLang="zh-TW" sz="4000" dirty="0"/>
          </a:p>
        </p:txBody>
      </p:sp>
      <p:sp>
        <p:nvSpPr>
          <p:cNvPr id="6" name="內容版面配置區 2"/>
          <p:cNvSpPr>
            <a:spLocks noGrp="1"/>
          </p:cNvSpPr>
          <p:nvPr>
            <p:ph idx="1"/>
          </p:nvPr>
        </p:nvSpPr>
        <p:spPr>
          <a:xfrm>
            <a:off x="611560" y="1266825"/>
            <a:ext cx="8075240" cy="4859338"/>
          </a:xfrm>
        </p:spPr>
        <p:txBody>
          <a:bodyPr/>
          <a:lstStyle/>
          <a:p>
            <a:pPr marL="0" indent="714375">
              <a:buNone/>
            </a:pPr>
            <a:r>
              <a:rPr lang="zh-TW" altLang="en-US" sz="3000" dirty="0"/>
              <a:t>打開終端機（</a:t>
            </a:r>
            <a:r>
              <a:rPr lang="en-US" altLang="zh-TW" sz="3000" dirty="0"/>
              <a:t>terminal</a:t>
            </a:r>
            <a:r>
              <a:rPr lang="zh-TW" altLang="en-US" sz="3000" dirty="0"/>
              <a:t>）然後，</a:t>
            </a:r>
            <a:r>
              <a:rPr lang="en-US" altLang="zh-TW" sz="3000" dirty="0"/>
              <a:t>curl </a:t>
            </a:r>
            <a:r>
              <a:rPr lang="zh-TW" altLang="en-US" sz="3000" dirty="0"/>
              <a:t>後面加網址，就會在終端機內顯示回傳的 </a:t>
            </a:r>
            <a:r>
              <a:rPr lang="en-US" altLang="zh-TW" sz="3000" dirty="0"/>
              <a:t>response</a:t>
            </a:r>
            <a:r>
              <a:rPr lang="zh-TW" altLang="en-US" sz="3000" dirty="0"/>
              <a:t>，可能是 </a:t>
            </a:r>
            <a:r>
              <a:rPr lang="en-US" altLang="zh-TW" sz="3000" dirty="0"/>
              <a:t>HTML</a:t>
            </a:r>
            <a:r>
              <a:rPr lang="zh-TW" altLang="en-US" sz="3000" dirty="0"/>
              <a:t>、</a:t>
            </a:r>
            <a:r>
              <a:rPr lang="en-US" altLang="zh-TW" sz="3000" dirty="0"/>
              <a:t>JSON </a:t>
            </a:r>
            <a:r>
              <a:rPr lang="zh-TW" altLang="en-US" sz="3000" dirty="0"/>
              <a:t>或是 </a:t>
            </a:r>
            <a:r>
              <a:rPr lang="en-US" altLang="zh-TW" sz="3000" dirty="0"/>
              <a:t>XML </a:t>
            </a:r>
            <a:r>
              <a:rPr lang="zh-TW" altLang="en-US" sz="3000" dirty="0"/>
              <a:t>等格式，根據輸入的 </a:t>
            </a:r>
            <a:r>
              <a:rPr lang="en-US" altLang="zh-TW" sz="3000" dirty="0"/>
              <a:t>URL </a:t>
            </a:r>
            <a:r>
              <a:rPr lang="zh-TW" altLang="en-US" sz="3000" dirty="0"/>
              <a:t>內容而定。</a:t>
            </a:r>
          </a:p>
        </p:txBody>
      </p:sp>
      <p:sp>
        <p:nvSpPr>
          <p:cNvPr id="2" name="矩形 1"/>
          <p:cNvSpPr/>
          <p:nvPr/>
        </p:nvSpPr>
        <p:spPr>
          <a:xfrm>
            <a:off x="611560" y="3861048"/>
            <a:ext cx="4572000" cy="369332"/>
          </a:xfrm>
          <a:prstGeom prst="rect">
            <a:avLst/>
          </a:prstGeom>
          <a:solidFill>
            <a:schemeClr val="tx1"/>
          </a:solidFill>
        </p:spPr>
        <p:txBody>
          <a:bodyPr wrap="square" rtlCol="0">
            <a:spAutoFit/>
          </a:bodyPr>
          <a:lstStyle/>
          <a:p>
            <a:r>
              <a:rPr lang="en-US" altLang="zh-TW" sz="1800" dirty="0">
                <a:solidFill>
                  <a:schemeClr val="bg1"/>
                </a:solidFill>
              </a:rPr>
              <a:t>curl </a:t>
            </a:r>
            <a:r>
              <a:rPr lang="en-US" altLang="zh-TW" sz="1800" dirty="0">
                <a:solidFill>
                  <a:schemeClr val="bg1"/>
                </a:solidFill>
                <a:hlinkClick r:id="rId3"/>
              </a:rPr>
              <a:t>https://www.google.com</a:t>
            </a:r>
            <a:endParaRPr lang="zh-TW" altLang="zh-TW" sz="1800" dirty="0">
              <a:solidFill>
                <a:schemeClr val="bg1"/>
              </a:solidFill>
            </a:endParaRPr>
          </a:p>
        </p:txBody>
      </p:sp>
    </p:spTree>
    <p:extLst>
      <p:ext uri="{BB962C8B-B14F-4D97-AF65-F5344CB8AC3E}">
        <p14:creationId xmlns:p14="http://schemas.microsoft.com/office/powerpoint/2010/main" val="34364865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92</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CURL</a:t>
            </a:r>
            <a:endParaRPr lang="en-US" altLang="zh-TW" sz="4000" dirty="0"/>
          </a:p>
        </p:txBody>
      </p:sp>
      <p:sp>
        <p:nvSpPr>
          <p:cNvPr id="6" name="內容版面配置區 2"/>
          <p:cNvSpPr>
            <a:spLocks noGrp="1"/>
          </p:cNvSpPr>
          <p:nvPr>
            <p:ph idx="1"/>
          </p:nvPr>
        </p:nvSpPr>
        <p:spPr>
          <a:xfrm>
            <a:off x="611560" y="1266825"/>
            <a:ext cx="8075240" cy="1226071"/>
          </a:xfrm>
        </p:spPr>
        <p:txBody>
          <a:bodyPr/>
          <a:lstStyle/>
          <a:p>
            <a:pPr marL="0" indent="714375">
              <a:buNone/>
            </a:pPr>
            <a:r>
              <a:rPr lang="zh-TW" altLang="en-US" sz="3000" dirty="0" smtClean="0"/>
              <a:t>如想要下載圖片</a:t>
            </a:r>
            <a:r>
              <a:rPr lang="zh-TW" altLang="en-US" sz="3000" dirty="0"/>
              <a:t>，可以使用 </a:t>
            </a:r>
            <a:r>
              <a:rPr lang="en-US" altLang="zh-TW" sz="3000" dirty="0"/>
              <a:t>-o </a:t>
            </a:r>
            <a:r>
              <a:rPr lang="zh-TW" altLang="en-US" sz="3000" dirty="0"/>
              <a:t>搭配欲下載的檔名和</a:t>
            </a:r>
            <a:r>
              <a:rPr lang="zh-TW" altLang="en-US" sz="3000" dirty="0" smtClean="0"/>
              <a:t>網址。</a:t>
            </a:r>
            <a:endParaRPr lang="zh-TW" altLang="en-US" sz="3000" dirty="0"/>
          </a:p>
        </p:txBody>
      </p:sp>
      <p:sp>
        <p:nvSpPr>
          <p:cNvPr id="3" name="矩形 2"/>
          <p:cNvSpPr/>
          <p:nvPr/>
        </p:nvSpPr>
        <p:spPr>
          <a:xfrm>
            <a:off x="643920" y="2409431"/>
            <a:ext cx="6858000" cy="1200329"/>
          </a:xfrm>
          <a:prstGeom prst="rect">
            <a:avLst/>
          </a:prstGeom>
          <a:solidFill>
            <a:schemeClr val="tx1"/>
          </a:solidFill>
        </p:spPr>
        <p:txBody>
          <a:bodyPr wrap="square" rtlCol="0">
            <a:spAutoFit/>
          </a:bodyPr>
          <a:lstStyle/>
          <a:p>
            <a:r>
              <a:rPr lang="pt-BR" altLang="zh-TW" sz="1800" dirty="0">
                <a:solidFill>
                  <a:schemeClr val="bg1"/>
                </a:solidFill>
              </a:rPr>
              <a:t>curl -o duck.jpg https://im2.book.com.tw/image/getImage?i=https://www.books.com.twhttps://static.coderbridge.com/img/techbridge/images/N00/040/56/N000405619.jpg&amp;v=522ff1cf&amp;w=348&amp;h=348</a:t>
            </a:r>
            <a:endParaRPr lang="zh-TW" altLang="en-US" sz="1800" dirty="0">
              <a:solidFill>
                <a:schemeClr val="bg1"/>
              </a:solidFill>
            </a:endParaRPr>
          </a:p>
        </p:txBody>
      </p:sp>
      <p:sp>
        <p:nvSpPr>
          <p:cNvPr id="5" name="矩形 4"/>
          <p:cNvSpPr/>
          <p:nvPr/>
        </p:nvSpPr>
        <p:spPr>
          <a:xfrm>
            <a:off x="575556" y="3674132"/>
            <a:ext cx="7992888" cy="1015663"/>
          </a:xfrm>
          <a:prstGeom prst="rect">
            <a:avLst/>
          </a:prstGeom>
        </p:spPr>
        <p:txBody>
          <a:bodyPr wrap="square">
            <a:spAutoFit/>
          </a:bodyPr>
          <a:lstStyle/>
          <a:p>
            <a:pPr>
              <a:spcBef>
                <a:spcPct val="20000"/>
              </a:spcBef>
            </a:pPr>
            <a:r>
              <a:rPr lang="zh-TW" altLang="zh-TW" sz="3000" dirty="0">
                <a:latin typeface="+mn-lt"/>
                <a:ea typeface="+mn-ea"/>
              </a:rPr>
              <a:t>若是使用</a:t>
            </a:r>
            <a:r>
              <a:rPr lang="en-US" altLang="zh-TW" sz="3000" dirty="0">
                <a:latin typeface="+mn-lt"/>
                <a:ea typeface="+mn-ea"/>
              </a:rPr>
              <a:t> -O </a:t>
            </a:r>
            <a:r>
              <a:rPr lang="zh-TW" altLang="zh-TW" sz="3000" dirty="0">
                <a:latin typeface="+mn-lt"/>
                <a:ea typeface="+mn-ea"/>
              </a:rPr>
              <a:t>則可以直接使用下載網址的檔案檔名來命名下載的檔案（</a:t>
            </a:r>
            <a:r>
              <a:rPr lang="en-US" altLang="zh-TW" sz="3000" dirty="0">
                <a:latin typeface="+mn-lt"/>
                <a:ea typeface="+mn-ea"/>
              </a:rPr>
              <a:t>N000405619.jpg</a:t>
            </a:r>
            <a:r>
              <a:rPr lang="zh-TW" altLang="zh-TW" sz="3000" dirty="0" smtClean="0">
                <a:latin typeface="+mn-lt"/>
                <a:ea typeface="+mn-ea"/>
              </a:rPr>
              <a:t>）</a:t>
            </a:r>
            <a:endParaRPr lang="zh-TW" altLang="zh-TW" sz="3000" dirty="0">
              <a:latin typeface="+mn-lt"/>
              <a:ea typeface="+mn-ea"/>
            </a:endParaRPr>
          </a:p>
        </p:txBody>
      </p:sp>
      <p:sp>
        <p:nvSpPr>
          <p:cNvPr id="7" name="矩形 6"/>
          <p:cNvSpPr/>
          <p:nvPr/>
        </p:nvSpPr>
        <p:spPr>
          <a:xfrm>
            <a:off x="637808" y="4919008"/>
            <a:ext cx="7606600" cy="1200329"/>
          </a:xfrm>
          <a:prstGeom prst="rect">
            <a:avLst/>
          </a:prstGeom>
          <a:solidFill>
            <a:schemeClr val="tx1"/>
          </a:solidFill>
        </p:spPr>
        <p:txBody>
          <a:bodyPr wrap="square" rtlCol="0">
            <a:spAutoFit/>
          </a:bodyPr>
          <a:lstStyle/>
          <a:p>
            <a:r>
              <a:rPr lang="en-US" altLang="zh-TW" sz="1800" dirty="0">
                <a:solidFill>
                  <a:schemeClr val="bg1"/>
                </a:solidFill>
              </a:rPr>
              <a:t>curl -O https://</a:t>
            </a:r>
            <a:r>
              <a:rPr lang="en-US" altLang="zh-TW" sz="1800" dirty="0">
                <a:solidFill>
                  <a:schemeClr val="bg1"/>
                </a:solidFill>
                <a:hlinkClick r:id="rId3"/>
              </a:rPr>
              <a:t>im2.book.com.tw/image</a:t>
            </a:r>
            <a:r>
              <a:rPr lang="en-US" altLang="zh-TW" sz="1800" dirty="0">
                <a:solidFill>
                  <a:schemeClr val="bg1"/>
                </a:solidFill>
              </a:rPr>
              <a:t>/getImage?i=https://</a:t>
            </a:r>
            <a:r>
              <a:rPr lang="en-US" altLang="zh-TW" sz="1800" dirty="0">
                <a:solidFill>
                  <a:schemeClr val="bg1"/>
                </a:solidFill>
                <a:hlinkClick r:id="rId4"/>
              </a:rPr>
              <a:t>www.books.com.twhttps:/</a:t>
            </a:r>
            <a:r>
              <a:rPr lang="en-US" altLang="zh-TW" sz="1800" dirty="0">
                <a:solidFill>
                  <a:schemeClr val="bg1"/>
                </a:solidFill>
              </a:rPr>
              <a:t>/</a:t>
            </a:r>
            <a:r>
              <a:rPr lang="en-US" altLang="zh-TW" sz="1800" dirty="0">
                <a:solidFill>
                  <a:schemeClr val="bg1"/>
                </a:solidFill>
                <a:hlinkClick r:id="rId5"/>
              </a:rPr>
              <a:t>static.coderbridge.com/img</a:t>
            </a:r>
            <a:r>
              <a:rPr lang="en-US" altLang="zh-TW" sz="1800" dirty="0">
                <a:solidFill>
                  <a:schemeClr val="bg1"/>
                </a:solidFill>
              </a:rPr>
              <a:t>/techbridge/images/N00/040/56/N000405619.jpg&amp;v=522ff1cf&amp;w=348&amp;h=348</a:t>
            </a:r>
            <a:endParaRPr lang="zh-TW" altLang="zh-TW" sz="1800" dirty="0">
              <a:solidFill>
                <a:schemeClr val="bg1"/>
              </a:solidFill>
            </a:endParaRPr>
          </a:p>
        </p:txBody>
      </p:sp>
    </p:spTree>
    <p:extLst>
      <p:ext uri="{BB962C8B-B14F-4D97-AF65-F5344CB8AC3E}">
        <p14:creationId xmlns:p14="http://schemas.microsoft.com/office/powerpoint/2010/main" val="9205219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93</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CURL</a:t>
            </a:r>
            <a:endParaRPr lang="en-US" altLang="zh-TW" sz="4000" dirty="0"/>
          </a:p>
        </p:txBody>
      </p:sp>
      <p:sp>
        <p:nvSpPr>
          <p:cNvPr id="6" name="內容版面配置區 2"/>
          <p:cNvSpPr>
            <a:spLocks noGrp="1"/>
          </p:cNvSpPr>
          <p:nvPr>
            <p:ph idx="1"/>
          </p:nvPr>
        </p:nvSpPr>
        <p:spPr>
          <a:xfrm>
            <a:off x="611560" y="1266825"/>
            <a:ext cx="8075240" cy="1226071"/>
          </a:xfrm>
        </p:spPr>
        <p:txBody>
          <a:bodyPr/>
          <a:lstStyle/>
          <a:p>
            <a:pPr marL="0" indent="714375">
              <a:buNone/>
            </a:pPr>
            <a:r>
              <a:rPr lang="zh-TW" altLang="en-US" sz="3000" dirty="0" smtClean="0"/>
              <a:t>如想要下載圖片</a:t>
            </a:r>
            <a:r>
              <a:rPr lang="zh-TW" altLang="en-US" sz="3000" dirty="0"/>
              <a:t>，可以使用 </a:t>
            </a:r>
            <a:r>
              <a:rPr lang="en-US" altLang="zh-TW" sz="3000" dirty="0"/>
              <a:t>-o </a:t>
            </a:r>
            <a:r>
              <a:rPr lang="zh-TW" altLang="en-US" sz="3000" dirty="0"/>
              <a:t>搭配欲下載的檔名和</a:t>
            </a:r>
            <a:r>
              <a:rPr lang="zh-TW" altLang="en-US" sz="3000" dirty="0" smtClean="0"/>
              <a:t>網址。</a:t>
            </a:r>
            <a:endParaRPr lang="zh-TW" altLang="en-US" sz="3000" dirty="0"/>
          </a:p>
        </p:txBody>
      </p:sp>
      <p:sp>
        <p:nvSpPr>
          <p:cNvPr id="3" name="矩形 2"/>
          <p:cNvSpPr/>
          <p:nvPr/>
        </p:nvSpPr>
        <p:spPr>
          <a:xfrm>
            <a:off x="643920" y="2409431"/>
            <a:ext cx="6858000" cy="1200329"/>
          </a:xfrm>
          <a:prstGeom prst="rect">
            <a:avLst/>
          </a:prstGeom>
          <a:solidFill>
            <a:schemeClr val="tx1"/>
          </a:solidFill>
        </p:spPr>
        <p:txBody>
          <a:bodyPr wrap="square" rtlCol="0">
            <a:spAutoFit/>
          </a:bodyPr>
          <a:lstStyle/>
          <a:p>
            <a:r>
              <a:rPr lang="pt-BR" altLang="zh-TW" sz="1800" dirty="0">
                <a:solidFill>
                  <a:schemeClr val="bg1"/>
                </a:solidFill>
              </a:rPr>
              <a:t>curl -o duck.jpg https://im2.book.com.tw/image/getImage?i=https://www.books.com.twhttps://static.coderbridge.com/img/techbridge/images/N00/040/56/N000405619.jpg&amp;v=522ff1cf&amp;w=348&amp;h=348</a:t>
            </a:r>
            <a:endParaRPr lang="zh-TW" altLang="en-US" sz="1800" dirty="0">
              <a:solidFill>
                <a:schemeClr val="bg1"/>
              </a:solidFill>
            </a:endParaRPr>
          </a:p>
        </p:txBody>
      </p:sp>
      <p:sp>
        <p:nvSpPr>
          <p:cNvPr id="5" name="矩形 4"/>
          <p:cNvSpPr/>
          <p:nvPr/>
        </p:nvSpPr>
        <p:spPr>
          <a:xfrm>
            <a:off x="575556" y="3674132"/>
            <a:ext cx="7992888" cy="1015663"/>
          </a:xfrm>
          <a:prstGeom prst="rect">
            <a:avLst/>
          </a:prstGeom>
        </p:spPr>
        <p:txBody>
          <a:bodyPr wrap="square">
            <a:spAutoFit/>
          </a:bodyPr>
          <a:lstStyle/>
          <a:p>
            <a:pPr>
              <a:spcBef>
                <a:spcPct val="20000"/>
              </a:spcBef>
            </a:pPr>
            <a:r>
              <a:rPr lang="zh-TW" altLang="zh-TW" sz="3000" dirty="0">
                <a:latin typeface="+mn-lt"/>
                <a:ea typeface="+mn-ea"/>
              </a:rPr>
              <a:t>若是使用</a:t>
            </a:r>
            <a:r>
              <a:rPr lang="en-US" altLang="zh-TW" sz="3000" dirty="0">
                <a:latin typeface="+mn-lt"/>
                <a:ea typeface="+mn-ea"/>
              </a:rPr>
              <a:t> -O </a:t>
            </a:r>
            <a:r>
              <a:rPr lang="zh-TW" altLang="zh-TW" sz="3000" dirty="0">
                <a:latin typeface="+mn-lt"/>
                <a:ea typeface="+mn-ea"/>
              </a:rPr>
              <a:t>則可以直接使用下載網址的檔案檔名來命名下載的檔案（</a:t>
            </a:r>
            <a:r>
              <a:rPr lang="en-US" altLang="zh-TW" sz="3000" dirty="0">
                <a:latin typeface="+mn-lt"/>
                <a:ea typeface="+mn-ea"/>
              </a:rPr>
              <a:t>N000405619.jpg</a:t>
            </a:r>
            <a:r>
              <a:rPr lang="zh-TW" altLang="zh-TW" sz="3000" dirty="0" smtClean="0">
                <a:latin typeface="+mn-lt"/>
                <a:ea typeface="+mn-ea"/>
              </a:rPr>
              <a:t>）</a:t>
            </a:r>
            <a:endParaRPr lang="zh-TW" altLang="zh-TW" sz="3000" dirty="0">
              <a:latin typeface="+mn-lt"/>
              <a:ea typeface="+mn-ea"/>
            </a:endParaRPr>
          </a:p>
        </p:txBody>
      </p:sp>
      <p:sp>
        <p:nvSpPr>
          <p:cNvPr id="7" name="矩形 6"/>
          <p:cNvSpPr/>
          <p:nvPr/>
        </p:nvSpPr>
        <p:spPr>
          <a:xfrm>
            <a:off x="637808" y="4919008"/>
            <a:ext cx="7606600" cy="1200329"/>
          </a:xfrm>
          <a:prstGeom prst="rect">
            <a:avLst/>
          </a:prstGeom>
          <a:solidFill>
            <a:schemeClr val="tx1"/>
          </a:solidFill>
        </p:spPr>
        <p:txBody>
          <a:bodyPr wrap="square" rtlCol="0">
            <a:spAutoFit/>
          </a:bodyPr>
          <a:lstStyle/>
          <a:p>
            <a:r>
              <a:rPr lang="en-US" altLang="zh-TW" sz="1800" dirty="0">
                <a:solidFill>
                  <a:schemeClr val="bg1"/>
                </a:solidFill>
              </a:rPr>
              <a:t>curl -O https://</a:t>
            </a:r>
            <a:r>
              <a:rPr lang="en-US" altLang="zh-TW" sz="1800" dirty="0">
                <a:solidFill>
                  <a:schemeClr val="bg1"/>
                </a:solidFill>
                <a:hlinkClick r:id="rId3"/>
              </a:rPr>
              <a:t>im2.book.com.tw/image</a:t>
            </a:r>
            <a:r>
              <a:rPr lang="en-US" altLang="zh-TW" sz="1800" dirty="0">
                <a:solidFill>
                  <a:schemeClr val="bg1"/>
                </a:solidFill>
              </a:rPr>
              <a:t>/getImage?i=https://</a:t>
            </a:r>
            <a:r>
              <a:rPr lang="en-US" altLang="zh-TW" sz="1800" dirty="0">
                <a:solidFill>
                  <a:schemeClr val="bg1"/>
                </a:solidFill>
                <a:hlinkClick r:id="rId4"/>
              </a:rPr>
              <a:t>www.books.com.twhttps:/</a:t>
            </a:r>
            <a:r>
              <a:rPr lang="en-US" altLang="zh-TW" sz="1800" dirty="0">
                <a:solidFill>
                  <a:schemeClr val="bg1"/>
                </a:solidFill>
              </a:rPr>
              <a:t>/</a:t>
            </a:r>
            <a:r>
              <a:rPr lang="en-US" altLang="zh-TW" sz="1800" dirty="0">
                <a:solidFill>
                  <a:schemeClr val="bg1"/>
                </a:solidFill>
                <a:hlinkClick r:id="rId5"/>
              </a:rPr>
              <a:t>static.coderbridge.com/img</a:t>
            </a:r>
            <a:r>
              <a:rPr lang="en-US" altLang="zh-TW" sz="1800" dirty="0">
                <a:solidFill>
                  <a:schemeClr val="bg1"/>
                </a:solidFill>
              </a:rPr>
              <a:t>/techbridge/images/N00/040/56/N000405619.jpg&amp;v=522ff1cf&amp;w=348&amp;h=348</a:t>
            </a:r>
            <a:endParaRPr lang="zh-TW" altLang="zh-TW" sz="1800" dirty="0">
              <a:solidFill>
                <a:schemeClr val="bg1"/>
              </a:solidFill>
            </a:endParaRPr>
          </a:p>
        </p:txBody>
      </p:sp>
    </p:spTree>
    <p:extLst>
      <p:ext uri="{BB962C8B-B14F-4D97-AF65-F5344CB8AC3E}">
        <p14:creationId xmlns:p14="http://schemas.microsoft.com/office/powerpoint/2010/main" val="1330076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94</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CURL</a:t>
            </a:r>
            <a:endParaRPr lang="en-US" altLang="zh-TW" sz="4000" dirty="0"/>
          </a:p>
        </p:txBody>
      </p:sp>
      <p:sp>
        <p:nvSpPr>
          <p:cNvPr id="6" name="內容版面配置區 2"/>
          <p:cNvSpPr>
            <a:spLocks noGrp="1"/>
          </p:cNvSpPr>
          <p:nvPr>
            <p:ph idx="1"/>
          </p:nvPr>
        </p:nvSpPr>
        <p:spPr>
          <a:xfrm>
            <a:off x="611560" y="1266825"/>
            <a:ext cx="8075240" cy="5690567"/>
          </a:xfrm>
        </p:spPr>
        <p:txBody>
          <a:bodyPr/>
          <a:lstStyle/>
          <a:p>
            <a:pPr marL="0" indent="714375">
              <a:buNone/>
            </a:pPr>
            <a:r>
              <a:rPr lang="zh-TW" altLang="en-US" sz="3000" dirty="0"/>
              <a:t>有可能在下載過程中被中斷，若是想要從中斷的地方繼續的話，可以使用 </a:t>
            </a:r>
            <a:r>
              <a:rPr lang="en-US" altLang="zh-TW" sz="3000" dirty="0"/>
              <a:t>-C </a:t>
            </a:r>
            <a:r>
              <a:rPr lang="zh-TW" altLang="en-US" sz="3000" dirty="0"/>
              <a:t>選項</a:t>
            </a:r>
            <a:r>
              <a:rPr lang="zh-TW" altLang="en-US" sz="3000" dirty="0" smtClean="0"/>
              <a:t>：</a:t>
            </a:r>
            <a:endParaRPr lang="en-US" altLang="zh-TW" sz="3000" dirty="0" smtClean="0"/>
          </a:p>
          <a:p>
            <a:pPr marL="0" indent="714375">
              <a:buNone/>
            </a:pPr>
            <a:endParaRPr lang="en-US" altLang="zh-TW" sz="3000" dirty="0"/>
          </a:p>
          <a:p>
            <a:pPr marL="0" indent="714375">
              <a:buNone/>
            </a:pPr>
            <a:endParaRPr lang="en-US" altLang="zh-TW" sz="3000" dirty="0" smtClean="0"/>
          </a:p>
          <a:p>
            <a:pPr marL="0" indent="714375">
              <a:buNone/>
            </a:pPr>
            <a:endParaRPr lang="zh-TW" altLang="en-US" sz="3000" dirty="0"/>
          </a:p>
          <a:p>
            <a:pPr marL="0" indent="0">
              <a:buNone/>
            </a:pPr>
            <a:r>
              <a:rPr lang="zh-TW" altLang="en-US" sz="3000" dirty="0" smtClean="0"/>
              <a:t>若</a:t>
            </a:r>
            <a:r>
              <a:rPr lang="zh-TW" altLang="en-US" sz="3000" dirty="0"/>
              <a:t>希望可以跟隨著網址 </a:t>
            </a:r>
            <a:r>
              <a:rPr lang="en-US" altLang="zh-TW" sz="3000" dirty="0"/>
              <a:t>301/302 redirect </a:t>
            </a:r>
            <a:r>
              <a:rPr lang="zh-TW" altLang="en-US" sz="3000" dirty="0"/>
              <a:t>的話，可以使用 </a:t>
            </a:r>
            <a:r>
              <a:rPr lang="en-US" altLang="zh-TW" sz="3000" dirty="0"/>
              <a:t>-L </a:t>
            </a:r>
            <a:r>
              <a:rPr lang="zh-TW" altLang="en-US" sz="3000" dirty="0"/>
              <a:t>選項</a:t>
            </a:r>
            <a:r>
              <a:rPr lang="zh-TW" altLang="en-US" sz="3000" dirty="0" smtClean="0"/>
              <a:t>：</a:t>
            </a:r>
            <a:endParaRPr lang="zh-TW" altLang="en-US" sz="3000" dirty="0"/>
          </a:p>
        </p:txBody>
      </p:sp>
      <p:sp>
        <p:nvSpPr>
          <p:cNvPr id="2" name="矩形 1"/>
          <p:cNvSpPr/>
          <p:nvPr/>
        </p:nvSpPr>
        <p:spPr>
          <a:xfrm>
            <a:off x="643654" y="2646204"/>
            <a:ext cx="8043145" cy="646331"/>
          </a:xfrm>
          <a:prstGeom prst="rect">
            <a:avLst/>
          </a:prstGeom>
          <a:solidFill>
            <a:schemeClr val="tx1"/>
          </a:solidFill>
        </p:spPr>
        <p:txBody>
          <a:bodyPr wrap="square" rtlCol="0">
            <a:spAutoFit/>
          </a:bodyPr>
          <a:lstStyle/>
          <a:p>
            <a:r>
              <a:rPr lang="zh-TW" altLang="en-US" sz="1800" dirty="0">
                <a:solidFill>
                  <a:schemeClr val="bg1"/>
                </a:solidFill>
              </a:rPr>
              <a:t> </a:t>
            </a:r>
            <a:r>
              <a:rPr lang="en-US" altLang="zh-TW" sz="1800" dirty="0">
                <a:solidFill>
                  <a:schemeClr val="bg1"/>
                </a:solidFill>
              </a:rPr>
              <a:t>curl -C - -O http://releases.ubuntu.com/18.04/ubuntu-18.04-desktop-amd64.iso</a:t>
            </a:r>
          </a:p>
        </p:txBody>
      </p:sp>
      <p:sp>
        <p:nvSpPr>
          <p:cNvPr id="8" name="矩形 7"/>
          <p:cNvSpPr/>
          <p:nvPr/>
        </p:nvSpPr>
        <p:spPr>
          <a:xfrm>
            <a:off x="611560" y="5517232"/>
            <a:ext cx="4572000" cy="369332"/>
          </a:xfrm>
          <a:prstGeom prst="rect">
            <a:avLst/>
          </a:prstGeom>
          <a:solidFill>
            <a:schemeClr val="tx1"/>
          </a:solidFill>
        </p:spPr>
        <p:txBody>
          <a:bodyPr wrap="square" rtlCol="0">
            <a:spAutoFit/>
          </a:bodyPr>
          <a:lstStyle/>
          <a:p>
            <a:r>
              <a:rPr lang="en-US" altLang="zh-TW" sz="1800" dirty="0">
                <a:solidFill>
                  <a:schemeClr val="bg1"/>
                </a:solidFill>
              </a:rPr>
              <a:t>curl -L http://google.com</a:t>
            </a:r>
          </a:p>
        </p:txBody>
      </p:sp>
    </p:spTree>
    <p:extLst>
      <p:ext uri="{BB962C8B-B14F-4D97-AF65-F5344CB8AC3E}">
        <p14:creationId xmlns:p14="http://schemas.microsoft.com/office/powerpoint/2010/main" val="31625862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95</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CURL</a:t>
            </a:r>
            <a:endParaRPr lang="en-US" altLang="zh-TW" sz="4000" dirty="0"/>
          </a:p>
        </p:txBody>
      </p:sp>
      <p:sp>
        <p:nvSpPr>
          <p:cNvPr id="6" name="內容版面配置區 2"/>
          <p:cNvSpPr>
            <a:spLocks noGrp="1"/>
          </p:cNvSpPr>
          <p:nvPr>
            <p:ph idx="1"/>
          </p:nvPr>
        </p:nvSpPr>
        <p:spPr>
          <a:xfrm>
            <a:off x="611560" y="1266825"/>
            <a:ext cx="8075240" cy="5690567"/>
          </a:xfrm>
        </p:spPr>
        <p:txBody>
          <a:bodyPr/>
          <a:lstStyle/>
          <a:p>
            <a:pPr marL="0" indent="714375">
              <a:buNone/>
            </a:pPr>
            <a:r>
              <a:rPr lang="zh-TW" altLang="en-US" sz="3000" dirty="0"/>
              <a:t>若我們要追蹤整個 </a:t>
            </a:r>
            <a:r>
              <a:rPr lang="en-US" altLang="zh-TW" sz="3000" dirty="0"/>
              <a:t>curl </a:t>
            </a:r>
            <a:r>
              <a:rPr lang="zh-TW" altLang="en-US" sz="3000" dirty="0"/>
              <a:t>過程並將結果存入 </a:t>
            </a:r>
            <a:r>
              <a:rPr lang="en-US" altLang="zh-TW" sz="3000" dirty="0"/>
              <a:t>debugdump.txt </a:t>
            </a:r>
            <a:r>
              <a:rPr lang="zh-TW" altLang="en-US" sz="3000" dirty="0"/>
              <a:t>檔案可以使用 </a:t>
            </a:r>
            <a:r>
              <a:rPr lang="en-US" altLang="zh-TW" sz="3000" dirty="0"/>
              <a:t>--trace-</a:t>
            </a:r>
            <a:r>
              <a:rPr lang="en-US" altLang="zh-TW" sz="3000" dirty="0" err="1"/>
              <a:t>ascii</a:t>
            </a:r>
            <a:r>
              <a:rPr lang="en-US" altLang="zh-TW" sz="3000" dirty="0"/>
              <a:t> </a:t>
            </a:r>
            <a:r>
              <a:rPr lang="zh-TW" altLang="en-US" sz="3000" dirty="0" smtClean="0"/>
              <a:t>指令</a:t>
            </a:r>
            <a:endParaRPr lang="zh-TW" altLang="en-US" sz="3000" dirty="0"/>
          </a:p>
        </p:txBody>
      </p:sp>
      <p:sp>
        <p:nvSpPr>
          <p:cNvPr id="3" name="矩形 2"/>
          <p:cNvSpPr/>
          <p:nvPr/>
        </p:nvSpPr>
        <p:spPr>
          <a:xfrm>
            <a:off x="613375" y="3022697"/>
            <a:ext cx="6400800" cy="369332"/>
          </a:xfrm>
          <a:prstGeom prst="rect">
            <a:avLst/>
          </a:prstGeom>
          <a:solidFill>
            <a:schemeClr val="tx1"/>
          </a:solidFill>
        </p:spPr>
        <p:txBody>
          <a:bodyPr wrap="square" rtlCol="0">
            <a:spAutoFit/>
          </a:bodyPr>
          <a:lstStyle/>
          <a:p>
            <a:r>
              <a:rPr lang="en-US" altLang="zh-TW" sz="1800" dirty="0">
                <a:solidFill>
                  <a:schemeClr val="bg1"/>
                </a:solidFill>
              </a:rPr>
              <a:t>curl --trace-</a:t>
            </a:r>
            <a:r>
              <a:rPr lang="en-US" altLang="zh-TW" sz="1800" dirty="0" err="1">
                <a:solidFill>
                  <a:schemeClr val="bg1"/>
                </a:solidFill>
              </a:rPr>
              <a:t>ascii</a:t>
            </a:r>
            <a:r>
              <a:rPr lang="en-US" altLang="zh-TW" sz="1800" dirty="0">
                <a:solidFill>
                  <a:schemeClr val="bg1"/>
                </a:solidFill>
              </a:rPr>
              <a:t> debugdump.txt http://www.example.com/</a:t>
            </a:r>
            <a:endParaRPr lang="zh-TW" altLang="en-US" sz="1800" dirty="0">
              <a:solidFill>
                <a:schemeClr val="bg1"/>
              </a:solidFill>
            </a:endParaRPr>
          </a:p>
        </p:txBody>
      </p:sp>
      <p:sp>
        <p:nvSpPr>
          <p:cNvPr id="5" name="矩形 4"/>
          <p:cNvSpPr/>
          <p:nvPr/>
        </p:nvSpPr>
        <p:spPr>
          <a:xfrm>
            <a:off x="611560" y="4005064"/>
            <a:ext cx="2274982" cy="369332"/>
          </a:xfrm>
          <a:prstGeom prst="rect">
            <a:avLst/>
          </a:prstGeom>
          <a:solidFill>
            <a:schemeClr val="tx1"/>
          </a:solidFill>
        </p:spPr>
        <p:txBody>
          <a:bodyPr wrap="square" rtlCol="0">
            <a:spAutoFit/>
          </a:bodyPr>
          <a:lstStyle/>
          <a:p>
            <a:r>
              <a:rPr lang="en-US" altLang="zh-TW" sz="1800" dirty="0">
                <a:solidFill>
                  <a:schemeClr val="bg1"/>
                </a:solidFill>
              </a:rPr>
              <a:t>$ cat debugdump.txt</a:t>
            </a:r>
            <a:endParaRPr lang="zh-TW" altLang="en-US" sz="1800" dirty="0">
              <a:solidFill>
                <a:schemeClr val="bg1"/>
              </a:solidFill>
            </a:endParaRPr>
          </a:p>
        </p:txBody>
      </p:sp>
    </p:spTree>
    <p:extLst>
      <p:ext uri="{BB962C8B-B14F-4D97-AF65-F5344CB8AC3E}">
        <p14:creationId xmlns:p14="http://schemas.microsoft.com/office/powerpoint/2010/main" val="31028327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96</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CURL</a:t>
            </a:r>
            <a:endParaRPr lang="en-US" altLang="zh-TW" sz="4000" dirty="0"/>
          </a:p>
        </p:txBody>
      </p:sp>
      <p:sp>
        <p:nvSpPr>
          <p:cNvPr id="6" name="內容版面配置區 2"/>
          <p:cNvSpPr>
            <a:spLocks noGrp="1"/>
          </p:cNvSpPr>
          <p:nvPr>
            <p:ph idx="1"/>
          </p:nvPr>
        </p:nvSpPr>
        <p:spPr>
          <a:xfrm>
            <a:off x="611560" y="1266825"/>
            <a:ext cx="8075240" cy="1658119"/>
          </a:xfrm>
        </p:spPr>
        <p:txBody>
          <a:bodyPr/>
          <a:lstStyle/>
          <a:p>
            <a:pPr marL="0" indent="714375">
              <a:buNone/>
            </a:pPr>
            <a:r>
              <a:rPr lang="zh-TW" altLang="en-US" sz="3000" dirty="0"/>
              <a:t>除了簡易的下載檔案或是取得網頁內容外，</a:t>
            </a:r>
            <a:r>
              <a:rPr lang="en-US" altLang="zh-TW" sz="3000" dirty="0"/>
              <a:t>Curl </a:t>
            </a:r>
            <a:r>
              <a:rPr lang="zh-TW" altLang="en-US" sz="3000" dirty="0"/>
              <a:t>還支援各種不同 </a:t>
            </a:r>
            <a:r>
              <a:rPr lang="en-US" altLang="zh-TW" sz="3000" dirty="0"/>
              <a:t>HTTP </a:t>
            </a:r>
            <a:r>
              <a:rPr lang="zh-TW" altLang="en-US" sz="3000" dirty="0"/>
              <a:t>請求方法（</a:t>
            </a:r>
            <a:r>
              <a:rPr lang="en-US" altLang="zh-TW" sz="3000" dirty="0"/>
              <a:t>HTTP method</a:t>
            </a:r>
            <a:r>
              <a:rPr lang="zh-TW" altLang="en-US" sz="3000" dirty="0"/>
              <a:t>），</a:t>
            </a:r>
            <a:r>
              <a:rPr lang="zh-TW" altLang="en-US" sz="3000" dirty="0" smtClean="0"/>
              <a:t>以下</a:t>
            </a:r>
            <a:r>
              <a:rPr lang="zh-TW" altLang="en-US" sz="3000" dirty="0"/>
              <a:t>列出常用指令和選項</a:t>
            </a:r>
            <a:r>
              <a:rPr lang="zh-TW" altLang="en-US" sz="3000" dirty="0" smtClean="0"/>
              <a:t>參數</a:t>
            </a:r>
            <a:r>
              <a:rPr lang="en-US" altLang="zh-TW" sz="3000" dirty="0" smtClean="0"/>
              <a:t>:</a:t>
            </a:r>
            <a:endParaRPr lang="zh-TW" altLang="en-US" sz="3000" dirty="0"/>
          </a:p>
        </p:txBody>
      </p:sp>
      <p:sp>
        <p:nvSpPr>
          <p:cNvPr id="2" name="矩形 1"/>
          <p:cNvSpPr/>
          <p:nvPr/>
        </p:nvSpPr>
        <p:spPr>
          <a:xfrm>
            <a:off x="908720" y="3212976"/>
            <a:ext cx="7326560" cy="2308324"/>
          </a:xfrm>
          <a:prstGeom prst="rect">
            <a:avLst/>
          </a:prstGeom>
          <a:solidFill>
            <a:schemeClr val="tx1"/>
          </a:solidFill>
        </p:spPr>
        <p:txBody>
          <a:bodyPr wrap="square" rtlCol="0">
            <a:spAutoFit/>
          </a:bodyPr>
          <a:lstStyle/>
          <a:p>
            <a:r>
              <a:rPr lang="en-US" altLang="zh-TW" sz="1800" dirty="0">
                <a:solidFill>
                  <a:schemeClr val="bg1"/>
                </a:solidFill>
              </a:rPr>
              <a:t>-X/--request [GET|POST|PUT|DELETE|PATCH]  </a:t>
            </a:r>
            <a:r>
              <a:rPr lang="zh-TW" altLang="zh-TW" sz="1800" dirty="0">
                <a:solidFill>
                  <a:schemeClr val="bg1"/>
                </a:solidFill>
              </a:rPr>
              <a:t>使用指定的</a:t>
            </a:r>
            <a:r>
              <a:rPr lang="en-US" altLang="zh-TW" sz="1800" dirty="0">
                <a:solidFill>
                  <a:schemeClr val="bg1"/>
                </a:solidFill>
              </a:rPr>
              <a:t> http method </a:t>
            </a:r>
            <a:r>
              <a:rPr lang="zh-TW" altLang="zh-TW" sz="1800" dirty="0">
                <a:solidFill>
                  <a:schemeClr val="bg1"/>
                </a:solidFill>
              </a:rPr>
              <a:t>來發出</a:t>
            </a:r>
            <a:r>
              <a:rPr lang="en-US" altLang="zh-TW" sz="1800" dirty="0">
                <a:solidFill>
                  <a:schemeClr val="bg1"/>
                </a:solidFill>
              </a:rPr>
              <a:t> http request</a:t>
            </a:r>
            <a:endParaRPr lang="zh-TW" altLang="zh-TW" sz="1800" dirty="0">
              <a:solidFill>
                <a:schemeClr val="bg1"/>
              </a:solidFill>
            </a:endParaRPr>
          </a:p>
          <a:p>
            <a:r>
              <a:rPr lang="en-US" altLang="zh-TW" sz="1800" dirty="0">
                <a:solidFill>
                  <a:schemeClr val="bg1"/>
                </a:solidFill>
              </a:rPr>
              <a:t>-H/--header                           </a:t>
            </a:r>
            <a:r>
              <a:rPr lang="zh-TW" altLang="zh-TW" sz="1800" dirty="0">
                <a:solidFill>
                  <a:schemeClr val="bg1"/>
                </a:solidFill>
              </a:rPr>
              <a:t>設定</a:t>
            </a:r>
            <a:r>
              <a:rPr lang="en-US" altLang="zh-TW" sz="1800" dirty="0">
                <a:solidFill>
                  <a:schemeClr val="bg1"/>
                </a:solidFill>
              </a:rPr>
              <a:t> request </a:t>
            </a:r>
            <a:r>
              <a:rPr lang="zh-TW" altLang="zh-TW" sz="1800" dirty="0">
                <a:solidFill>
                  <a:schemeClr val="bg1"/>
                </a:solidFill>
              </a:rPr>
              <a:t>裡所攜帶的</a:t>
            </a:r>
            <a:r>
              <a:rPr lang="en-US" altLang="zh-TW" sz="1800" dirty="0">
                <a:solidFill>
                  <a:schemeClr val="bg1"/>
                </a:solidFill>
              </a:rPr>
              <a:t> header</a:t>
            </a:r>
            <a:endParaRPr lang="zh-TW" altLang="zh-TW" sz="1800" dirty="0">
              <a:solidFill>
                <a:schemeClr val="bg1"/>
              </a:solidFill>
            </a:endParaRPr>
          </a:p>
          <a:p>
            <a:r>
              <a:rPr lang="en-US" altLang="zh-TW" sz="1800" dirty="0">
                <a:solidFill>
                  <a:schemeClr val="bg1"/>
                </a:solidFill>
              </a:rPr>
              <a:t>-</a:t>
            </a:r>
            <a:r>
              <a:rPr lang="en-US" altLang="zh-TW" sz="1800" dirty="0" err="1">
                <a:solidFill>
                  <a:schemeClr val="bg1"/>
                </a:solidFill>
              </a:rPr>
              <a:t>i</a:t>
            </a:r>
            <a:r>
              <a:rPr lang="en-US" altLang="zh-TW" sz="1800" dirty="0">
                <a:solidFill>
                  <a:schemeClr val="bg1"/>
                </a:solidFill>
              </a:rPr>
              <a:t>/--include                          </a:t>
            </a:r>
            <a:r>
              <a:rPr lang="zh-TW" altLang="zh-TW" sz="1800" dirty="0">
                <a:solidFill>
                  <a:schemeClr val="bg1"/>
                </a:solidFill>
              </a:rPr>
              <a:t>在</a:t>
            </a:r>
            <a:r>
              <a:rPr lang="en-US" altLang="zh-TW" sz="1800" dirty="0">
                <a:solidFill>
                  <a:schemeClr val="bg1"/>
                </a:solidFill>
              </a:rPr>
              <a:t> output </a:t>
            </a:r>
            <a:r>
              <a:rPr lang="zh-TW" altLang="zh-TW" sz="1800" dirty="0">
                <a:solidFill>
                  <a:schemeClr val="bg1"/>
                </a:solidFill>
              </a:rPr>
              <a:t>顯示</a:t>
            </a:r>
            <a:r>
              <a:rPr lang="en-US" altLang="zh-TW" sz="1800" dirty="0">
                <a:solidFill>
                  <a:schemeClr val="bg1"/>
                </a:solidFill>
              </a:rPr>
              <a:t> response </a:t>
            </a:r>
            <a:r>
              <a:rPr lang="zh-TW" altLang="zh-TW" sz="1800" dirty="0">
                <a:solidFill>
                  <a:schemeClr val="bg1"/>
                </a:solidFill>
              </a:rPr>
              <a:t>的</a:t>
            </a:r>
            <a:r>
              <a:rPr lang="en-US" altLang="zh-TW" sz="1800" dirty="0">
                <a:solidFill>
                  <a:schemeClr val="bg1"/>
                </a:solidFill>
              </a:rPr>
              <a:t> header</a:t>
            </a:r>
            <a:endParaRPr lang="zh-TW" altLang="zh-TW" sz="1800" dirty="0">
              <a:solidFill>
                <a:schemeClr val="bg1"/>
              </a:solidFill>
            </a:endParaRPr>
          </a:p>
          <a:p>
            <a:r>
              <a:rPr lang="en-US" altLang="zh-TW" sz="1800" dirty="0">
                <a:solidFill>
                  <a:schemeClr val="bg1"/>
                </a:solidFill>
              </a:rPr>
              <a:t>-d/--data                             </a:t>
            </a:r>
            <a:r>
              <a:rPr lang="zh-TW" altLang="zh-TW" sz="1800" dirty="0">
                <a:solidFill>
                  <a:schemeClr val="bg1"/>
                </a:solidFill>
              </a:rPr>
              <a:t>攜帶</a:t>
            </a:r>
            <a:r>
              <a:rPr lang="en-US" altLang="zh-TW" sz="1800" dirty="0">
                <a:solidFill>
                  <a:schemeClr val="bg1"/>
                </a:solidFill>
              </a:rPr>
              <a:t> HTTP POST Data </a:t>
            </a:r>
            <a:endParaRPr lang="zh-TW" altLang="zh-TW" sz="1800" dirty="0">
              <a:solidFill>
                <a:schemeClr val="bg1"/>
              </a:solidFill>
            </a:endParaRPr>
          </a:p>
          <a:p>
            <a:r>
              <a:rPr lang="en-US" altLang="zh-TW" sz="1800" dirty="0">
                <a:solidFill>
                  <a:schemeClr val="bg1"/>
                </a:solidFill>
              </a:rPr>
              <a:t>-v/--verbose                          </a:t>
            </a:r>
            <a:r>
              <a:rPr lang="zh-TW" altLang="zh-TW" sz="1800" dirty="0">
                <a:solidFill>
                  <a:schemeClr val="bg1"/>
                </a:solidFill>
              </a:rPr>
              <a:t>輸出更多的訊息方便</a:t>
            </a:r>
            <a:r>
              <a:rPr lang="en-US" altLang="zh-TW" sz="1800" dirty="0">
                <a:solidFill>
                  <a:schemeClr val="bg1"/>
                </a:solidFill>
              </a:rPr>
              <a:t> debug</a:t>
            </a:r>
            <a:endParaRPr lang="zh-TW" altLang="zh-TW" sz="1800" dirty="0">
              <a:solidFill>
                <a:schemeClr val="bg1"/>
              </a:solidFill>
            </a:endParaRPr>
          </a:p>
          <a:p>
            <a:r>
              <a:rPr lang="en-US" altLang="zh-TW" sz="1800" dirty="0">
                <a:solidFill>
                  <a:schemeClr val="bg1"/>
                </a:solidFill>
              </a:rPr>
              <a:t>-u/--user                             </a:t>
            </a:r>
            <a:r>
              <a:rPr lang="zh-TW" altLang="zh-TW" sz="1800" dirty="0">
                <a:solidFill>
                  <a:schemeClr val="bg1"/>
                </a:solidFill>
              </a:rPr>
              <a:t>攜帶使用者帳號、密碼</a:t>
            </a:r>
          </a:p>
          <a:p>
            <a:r>
              <a:rPr lang="en-US" altLang="zh-TW" sz="1800" dirty="0">
                <a:solidFill>
                  <a:schemeClr val="bg1"/>
                </a:solidFill>
              </a:rPr>
              <a:t>-b/--cookie                           </a:t>
            </a:r>
            <a:r>
              <a:rPr lang="zh-TW" altLang="zh-TW" sz="1800" dirty="0">
                <a:solidFill>
                  <a:schemeClr val="bg1"/>
                </a:solidFill>
              </a:rPr>
              <a:t>攜帶</a:t>
            </a:r>
            <a:r>
              <a:rPr lang="en-US" altLang="zh-TW" sz="1800" dirty="0">
                <a:solidFill>
                  <a:schemeClr val="bg1"/>
                </a:solidFill>
              </a:rPr>
              <a:t> cookie</a:t>
            </a:r>
            <a:r>
              <a:rPr lang="zh-TW" altLang="zh-TW" sz="1800" dirty="0">
                <a:solidFill>
                  <a:schemeClr val="bg1"/>
                </a:solidFill>
              </a:rPr>
              <a:t>（可以是參數或是檔案位置）</a:t>
            </a:r>
          </a:p>
        </p:txBody>
      </p:sp>
    </p:spTree>
    <p:extLst>
      <p:ext uri="{BB962C8B-B14F-4D97-AF65-F5344CB8AC3E}">
        <p14:creationId xmlns:p14="http://schemas.microsoft.com/office/powerpoint/2010/main" val="23716686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97</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CURL</a:t>
            </a:r>
            <a:endParaRPr lang="en-US" altLang="zh-TW" sz="4000" dirty="0"/>
          </a:p>
        </p:txBody>
      </p:sp>
      <p:sp>
        <p:nvSpPr>
          <p:cNvPr id="6" name="內容版面配置區 2"/>
          <p:cNvSpPr>
            <a:spLocks noGrp="1"/>
          </p:cNvSpPr>
          <p:nvPr>
            <p:ph idx="1"/>
          </p:nvPr>
        </p:nvSpPr>
        <p:spPr>
          <a:xfrm>
            <a:off x="611560" y="1266825"/>
            <a:ext cx="8075240" cy="1658119"/>
          </a:xfrm>
        </p:spPr>
        <p:txBody>
          <a:bodyPr/>
          <a:lstStyle/>
          <a:p>
            <a:pPr marL="0" indent="714375">
              <a:buNone/>
            </a:pPr>
            <a:r>
              <a:rPr lang="zh-TW" altLang="en-US" sz="3000" dirty="0"/>
              <a:t>除了簡易的下載檔案或是取得網頁內容外，</a:t>
            </a:r>
            <a:r>
              <a:rPr lang="en-US" altLang="zh-TW" sz="3000" dirty="0"/>
              <a:t>Curl </a:t>
            </a:r>
            <a:r>
              <a:rPr lang="zh-TW" altLang="en-US" sz="3000" dirty="0"/>
              <a:t>還支援各種不同 </a:t>
            </a:r>
            <a:r>
              <a:rPr lang="en-US" altLang="zh-TW" sz="3000" dirty="0"/>
              <a:t>HTTP </a:t>
            </a:r>
            <a:r>
              <a:rPr lang="zh-TW" altLang="en-US" sz="3000" dirty="0"/>
              <a:t>請求方法（</a:t>
            </a:r>
            <a:r>
              <a:rPr lang="en-US" altLang="zh-TW" sz="3000" dirty="0"/>
              <a:t>HTTP method</a:t>
            </a:r>
            <a:r>
              <a:rPr lang="zh-TW" altLang="en-US" sz="3000" dirty="0"/>
              <a:t>），</a:t>
            </a:r>
            <a:r>
              <a:rPr lang="zh-TW" altLang="en-US" sz="3000" dirty="0" smtClean="0"/>
              <a:t>以下</a:t>
            </a:r>
            <a:r>
              <a:rPr lang="zh-TW" altLang="en-US" sz="3000" dirty="0"/>
              <a:t>列出常用指令和選項</a:t>
            </a:r>
            <a:r>
              <a:rPr lang="zh-TW" altLang="en-US" sz="3000" dirty="0" smtClean="0"/>
              <a:t>參數</a:t>
            </a:r>
            <a:r>
              <a:rPr lang="en-US" altLang="zh-TW" sz="3000" dirty="0" smtClean="0"/>
              <a:t>:</a:t>
            </a:r>
            <a:endParaRPr lang="zh-TW" altLang="en-US" sz="3000" dirty="0"/>
          </a:p>
        </p:txBody>
      </p:sp>
      <p:sp>
        <p:nvSpPr>
          <p:cNvPr id="2" name="矩形 1"/>
          <p:cNvSpPr/>
          <p:nvPr/>
        </p:nvSpPr>
        <p:spPr>
          <a:xfrm>
            <a:off x="908720" y="3212976"/>
            <a:ext cx="7326560" cy="2308324"/>
          </a:xfrm>
          <a:prstGeom prst="rect">
            <a:avLst/>
          </a:prstGeom>
          <a:solidFill>
            <a:schemeClr val="tx1"/>
          </a:solidFill>
        </p:spPr>
        <p:txBody>
          <a:bodyPr wrap="square" rtlCol="0">
            <a:spAutoFit/>
          </a:bodyPr>
          <a:lstStyle/>
          <a:p>
            <a:r>
              <a:rPr lang="en-US" altLang="zh-TW" sz="1800" dirty="0">
                <a:solidFill>
                  <a:schemeClr val="bg1"/>
                </a:solidFill>
              </a:rPr>
              <a:t>-X/--request [GET|POST|PUT|DELETE|PATCH]  </a:t>
            </a:r>
            <a:r>
              <a:rPr lang="zh-TW" altLang="zh-TW" sz="1800" dirty="0">
                <a:solidFill>
                  <a:schemeClr val="bg1"/>
                </a:solidFill>
              </a:rPr>
              <a:t>使用指定的</a:t>
            </a:r>
            <a:r>
              <a:rPr lang="en-US" altLang="zh-TW" sz="1800" dirty="0">
                <a:solidFill>
                  <a:schemeClr val="bg1"/>
                </a:solidFill>
              </a:rPr>
              <a:t> http method </a:t>
            </a:r>
            <a:r>
              <a:rPr lang="zh-TW" altLang="zh-TW" sz="1800" dirty="0">
                <a:solidFill>
                  <a:schemeClr val="bg1"/>
                </a:solidFill>
              </a:rPr>
              <a:t>來發出</a:t>
            </a:r>
            <a:r>
              <a:rPr lang="en-US" altLang="zh-TW" sz="1800" dirty="0">
                <a:solidFill>
                  <a:schemeClr val="bg1"/>
                </a:solidFill>
              </a:rPr>
              <a:t> http request</a:t>
            </a:r>
            <a:endParaRPr lang="zh-TW" altLang="zh-TW" sz="1800" dirty="0">
              <a:solidFill>
                <a:schemeClr val="bg1"/>
              </a:solidFill>
            </a:endParaRPr>
          </a:p>
          <a:p>
            <a:r>
              <a:rPr lang="en-US" altLang="zh-TW" sz="1800" dirty="0">
                <a:solidFill>
                  <a:schemeClr val="bg1"/>
                </a:solidFill>
              </a:rPr>
              <a:t>-H/--header                           </a:t>
            </a:r>
            <a:r>
              <a:rPr lang="zh-TW" altLang="zh-TW" sz="1800" dirty="0">
                <a:solidFill>
                  <a:schemeClr val="bg1"/>
                </a:solidFill>
              </a:rPr>
              <a:t>設定</a:t>
            </a:r>
            <a:r>
              <a:rPr lang="en-US" altLang="zh-TW" sz="1800" dirty="0">
                <a:solidFill>
                  <a:schemeClr val="bg1"/>
                </a:solidFill>
              </a:rPr>
              <a:t> request </a:t>
            </a:r>
            <a:r>
              <a:rPr lang="zh-TW" altLang="zh-TW" sz="1800" dirty="0">
                <a:solidFill>
                  <a:schemeClr val="bg1"/>
                </a:solidFill>
              </a:rPr>
              <a:t>裡所攜帶的</a:t>
            </a:r>
            <a:r>
              <a:rPr lang="en-US" altLang="zh-TW" sz="1800" dirty="0">
                <a:solidFill>
                  <a:schemeClr val="bg1"/>
                </a:solidFill>
              </a:rPr>
              <a:t> header</a:t>
            </a:r>
            <a:endParaRPr lang="zh-TW" altLang="zh-TW" sz="1800" dirty="0">
              <a:solidFill>
                <a:schemeClr val="bg1"/>
              </a:solidFill>
            </a:endParaRPr>
          </a:p>
          <a:p>
            <a:r>
              <a:rPr lang="en-US" altLang="zh-TW" sz="1800" dirty="0">
                <a:solidFill>
                  <a:schemeClr val="bg1"/>
                </a:solidFill>
              </a:rPr>
              <a:t>-</a:t>
            </a:r>
            <a:r>
              <a:rPr lang="en-US" altLang="zh-TW" sz="1800" dirty="0" err="1">
                <a:solidFill>
                  <a:schemeClr val="bg1"/>
                </a:solidFill>
              </a:rPr>
              <a:t>i</a:t>
            </a:r>
            <a:r>
              <a:rPr lang="en-US" altLang="zh-TW" sz="1800" dirty="0">
                <a:solidFill>
                  <a:schemeClr val="bg1"/>
                </a:solidFill>
              </a:rPr>
              <a:t>/--include                          </a:t>
            </a:r>
            <a:r>
              <a:rPr lang="zh-TW" altLang="zh-TW" sz="1800" dirty="0">
                <a:solidFill>
                  <a:schemeClr val="bg1"/>
                </a:solidFill>
              </a:rPr>
              <a:t>在</a:t>
            </a:r>
            <a:r>
              <a:rPr lang="en-US" altLang="zh-TW" sz="1800" dirty="0">
                <a:solidFill>
                  <a:schemeClr val="bg1"/>
                </a:solidFill>
              </a:rPr>
              <a:t> output </a:t>
            </a:r>
            <a:r>
              <a:rPr lang="zh-TW" altLang="zh-TW" sz="1800" dirty="0">
                <a:solidFill>
                  <a:schemeClr val="bg1"/>
                </a:solidFill>
              </a:rPr>
              <a:t>顯示</a:t>
            </a:r>
            <a:r>
              <a:rPr lang="en-US" altLang="zh-TW" sz="1800" dirty="0">
                <a:solidFill>
                  <a:schemeClr val="bg1"/>
                </a:solidFill>
              </a:rPr>
              <a:t> response </a:t>
            </a:r>
            <a:r>
              <a:rPr lang="zh-TW" altLang="zh-TW" sz="1800" dirty="0">
                <a:solidFill>
                  <a:schemeClr val="bg1"/>
                </a:solidFill>
              </a:rPr>
              <a:t>的</a:t>
            </a:r>
            <a:r>
              <a:rPr lang="en-US" altLang="zh-TW" sz="1800" dirty="0">
                <a:solidFill>
                  <a:schemeClr val="bg1"/>
                </a:solidFill>
              </a:rPr>
              <a:t> header</a:t>
            </a:r>
            <a:endParaRPr lang="zh-TW" altLang="zh-TW" sz="1800" dirty="0">
              <a:solidFill>
                <a:schemeClr val="bg1"/>
              </a:solidFill>
            </a:endParaRPr>
          </a:p>
          <a:p>
            <a:r>
              <a:rPr lang="en-US" altLang="zh-TW" sz="1800" dirty="0">
                <a:solidFill>
                  <a:schemeClr val="bg1"/>
                </a:solidFill>
              </a:rPr>
              <a:t>-d/--data                             </a:t>
            </a:r>
            <a:r>
              <a:rPr lang="zh-TW" altLang="zh-TW" sz="1800" dirty="0">
                <a:solidFill>
                  <a:schemeClr val="bg1"/>
                </a:solidFill>
              </a:rPr>
              <a:t>攜帶</a:t>
            </a:r>
            <a:r>
              <a:rPr lang="en-US" altLang="zh-TW" sz="1800" dirty="0">
                <a:solidFill>
                  <a:schemeClr val="bg1"/>
                </a:solidFill>
              </a:rPr>
              <a:t> HTTP POST Data </a:t>
            </a:r>
            <a:endParaRPr lang="zh-TW" altLang="zh-TW" sz="1800" dirty="0">
              <a:solidFill>
                <a:schemeClr val="bg1"/>
              </a:solidFill>
            </a:endParaRPr>
          </a:p>
          <a:p>
            <a:r>
              <a:rPr lang="en-US" altLang="zh-TW" sz="1800" dirty="0">
                <a:solidFill>
                  <a:schemeClr val="bg1"/>
                </a:solidFill>
              </a:rPr>
              <a:t>-v/--verbose                          </a:t>
            </a:r>
            <a:r>
              <a:rPr lang="zh-TW" altLang="zh-TW" sz="1800" dirty="0">
                <a:solidFill>
                  <a:schemeClr val="bg1"/>
                </a:solidFill>
              </a:rPr>
              <a:t>輸出更多的訊息方便</a:t>
            </a:r>
            <a:r>
              <a:rPr lang="en-US" altLang="zh-TW" sz="1800" dirty="0">
                <a:solidFill>
                  <a:schemeClr val="bg1"/>
                </a:solidFill>
              </a:rPr>
              <a:t> debug</a:t>
            </a:r>
            <a:endParaRPr lang="zh-TW" altLang="zh-TW" sz="1800" dirty="0">
              <a:solidFill>
                <a:schemeClr val="bg1"/>
              </a:solidFill>
            </a:endParaRPr>
          </a:p>
          <a:p>
            <a:r>
              <a:rPr lang="en-US" altLang="zh-TW" sz="1800" dirty="0">
                <a:solidFill>
                  <a:schemeClr val="bg1"/>
                </a:solidFill>
              </a:rPr>
              <a:t>-u/--user                             </a:t>
            </a:r>
            <a:r>
              <a:rPr lang="zh-TW" altLang="zh-TW" sz="1800" dirty="0">
                <a:solidFill>
                  <a:schemeClr val="bg1"/>
                </a:solidFill>
              </a:rPr>
              <a:t>攜帶使用者帳號、密碼</a:t>
            </a:r>
          </a:p>
          <a:p>
            <a:r>
              <a:rPr lang="en-US" altLang="zh-TW" sz="1800" dirty="0">
                <a:solidFill>
                  <a:schemeClr val="bg1"/>
                </a:solidFill>
              </a:rPr>
              <a:t>-b/--cookie                           </a:t>
            </a:r>
            <a:r>
              <a:rPr lang="zh-TW" altLang="zh-TW" sz="1800" dirty="0">
                <a:solidFill>
                  <a:schemeClr val="bg1"/>
                </a:solidFill>
              </a:rPr>
              <a:t>攜帶</a:t>
            </a:r>
            <a:r>
              <a:rPr lang="en-US" altLang="zh-TW" sz="1800" dirty="0">
                <a:solidFill>
                  <a:schemeClr val="bg1"/>
                </a:solidFill>
              </a:rPr>
              <a:t> cookie</a:t>
            </a:r>
            <a:r>
              <a:rPr lang="zh-TW" altLang="zh-TW" sz="1800" dirty="0">
                <a:solidFill>
                  <a:schemeClr val="bg1"/>
                </a:solidFill>
              </a:rPr>
              <a:t>（可以是參數或是檔案位置）</a:t>
            </a:r>
          </a:p>
        </p:txBody>
      </p:sp>
    </p:spTree>
    <p:extLst>
      <p:ext uri="{BB962C8B-B14F-4D97-AF65-F5344CB8AC3E}">
        <p14:creationId xmlns:p14="http://schemas.microsoft.com/office/powerpoint/2010/main" val="329666424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98</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en-US" altLang="zh-TW" sz="4000" dirty="0" smtClean="0"/>
              <a:t>WHOIS</a:t>
            </a:r>
            <a:endParaRPr lang="en-US" altLang="zh-TW" sz="4000" dirty="0"/>
          </a:p>
        </p:txBody>
      </p:sp>
      <p:sp>
        <p:nvSpPr>
          <p:cNvPr id="6" name="內容版面配置區 2"/>
          <p:cNvSpPr>
            <a:spLocks noGrp="1"/>
          </p:cNvSpPr>
          <p:nvPr>
            <p:ph idx="1"/>
          </p:nvPr>
        </p:nvSpPr>
        <p:spPr>
          <a:xfrm>
            <a:off x="611560" y="1266825"/>
            <a:ext cx="8075240" cy="4859338"/>
          </a:xfrm>
        </p:spPr>
        <p:txBody>
          <a:bodyPr/>
          <a:lstStyle/>
          <a:p>
            <a:pPr>
              <a:buFont typeface="Wingdings" panose="05000000000000000000" pitchFamily="2" charset="2"/>
              <a:buChar char="l"/>
            </a:pPr>
            <a:r>
              <a:rPr lang="zh-TW" altLang="en-US" sz="3000" dirty="0" smtClean="0"/>
              <a:t>可查詢網域相關註冊資訊</a:t>
            </a:r>
            <a:endParaRPr lang="en-US" altLang="zh-TW" sz="3000" dirty="0" smtClean="0"/>
          </a:p>
          <a:p>
            <a:pPr>
              <a:buFont typeface="Wingdings" panose="05000000000000000000" pitchFamily="2" charset="2"/>
              <a:buChar char="l"/>
            </a:pPr>
            <a:r>
              <a:rPr lang="zh-TW" altLang="en-US" sz="3000" dirty="0"/>
              <a:t>根據不同地區可分為</a:t>
            </a:r>
            <a:r>
              <a:rPr lang="en-US" altLang="zh-TW" sz="3000" dirty="0"/>
              <a:t>:APNIC</a:t>
            </a:r>
            <a:r>
              <a:rPr lang="zh-TW" altLang="en-US" sz="3000" dirty="0"/>
              <a:t>、</a:t>
            </a:r>
            <a:r>
              <a:rPr lang="en-US" altLang="zh-TW" sz="3000" dirty="0"/>
              <a:t>LACNIC</a:t>
            </a:r>
            <a:r>
              <a:rPr lang="zh-TW" altLang="en-US" sz="3000" dirty="0"/>
              <a:t>、</a:t>
            </a:r>
            <a:r>
              <a:rPr lang="en-US" altLang="zh-TW" sz="3000" dirty="0"/>
              <a:t>ARIC</a:t>
            </a:r>
            <a:r>
              <a:rPr lang="zh-TW" altLang="en-US" sz="3000" dirty="0"/>
              <a:t>、</a:t>
            </a:r>
            <a:r>
              <a:rPr lang="en-US" altLang="zh-TW" sz="3000" dirty="0"/>
              <a:t>RIPE</a:t>
            </a:r>
            <a:r>
              <a:rPr lang="zh-TW" altLang="en-US" sz="3000" dirty="0"/>
              <a:t>、</a:t>
            </a:r>
            <a:r>
              <a:rPr lang="en-US" altLang="zh-TW" sz="3000" dirty="0" smtClean="0"/>
              <a:t>TWNIC</a:t>
            </a:r>
            <a:r>
              <a:rPr lang="zh-TW" altLang="en-US" sz="3000" dirty="0" smtClean="0"/>
              <a:t>。</a:t>
            </a:r>
            <a:endParaRPr lang="en-US" altLang="zh-TW" sz="3000" dirty="0" smtClean="0"/>
          </a:p>
          <a:p>
            <a:pPr>
              <a:buFont typeface="Wingdings" panose="05000000000000000000" pitchFamily="2" charset="2"/>
              <a:buChar char="l"/>
            </a:pPr>
            <a:r>
              <a:rPr lang="zh-TW" altLang="en-US" sz="3000" dirty="0" smtClean="0"/>
              <a:t>全球</a:t>
            </a:r>
            <a:r>
              <a:rPr lang="en-US" altLang="zh-TW" sz="3000" dirty="0"/>
              <a:t>:</a:t>
            </a:r>
            <a:r>
              <a:rPr lang="en-US" altLang="zh-TW" sz="3000" dirty="0" smtClean="0"/>
              <a:t>https://www.whois365.com/tw/</a:t>
            </a:r>
          </a:p>
          <a:p>
            <a:pPr>
              <a:buFont typeface="Wingdings" panose="05000000000000000000" pitchFamily="2" charset="2"/>
              <a:buChar char="l"/>
            </a:pPr>
            <a:r>
              <a:rPr lang="zh-TW" altLang="en-US" sz="3000" dirty="0" smtClean="0"/>
              <a:t>台灣</a:t>
            </a:r>
            <a:r>
              <a:rPr lang="en-US" altLang="zh-TW" sz="3000" dirty="0" smtClean="0"/>
              <a:t>:</a:t>
            </a:r>
            <a:r>
              <a:rPr lang="en-US" altLang="zh-TW" sz="3000" dirty="0"/>
              <a:t>https</a:t>
            </a:r>
            <a:r>
              <a:rPr lang="en-US" altLang="zh-TW" sz="3000" dirty="0" smtClean="0"/>
              <a:t>://whois365.net.tw/</a:t>
            </a:r>
            <a:endParaRPr lang="en-US" altLang="zh-TW" sz="3000" dirty="0"/>
          </a:p>
        </p:txBody>
      </p:sp>
    </p:spTree>
    <p:extLst>
      <p:ext uri="{BB962C8B-B14F-4D97-AF65-F5344CB8AC3E}">
        <p14:creationId xmlns:p14="http://schemas.microsoft.com/office/powerpoint/2010/main" val="116467379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pPr/>
              <a:t>99</a:t>
            </a:fld>
            <a:endParaRPr lang="en-US" altLang="zh-TW"/>
          </a:p>
        </p:txBody>
      </p:sp>
      <p:sp>
        <p:nvSpPr>
          <p:cNvPr id="1913858" name="Rectangle 2"/>
          <p:cNvSpPr>
            <a:spLocks noGrp="1" noChangeArrowheads="1"/>
          </p:cNvSpPr>
          <p:nvPr>
            <p:ph type="title"/>
          </p:nvPr>
        </p:nvSpPr>
        <p:spPr>
          <a:xfrm>
            <a:off x="457200" y="274638"/>
            <a:ext cx="8229600" cy="633412"/>
          </a:xfrm>
        </p:spPr>
        <p:txBody>
          <a:bodyPr/>
          <a:lstStyle/>
          <a:p>
            <a:r>
              <a:rPr lang="zh-TW" altLang="en-US" sz="4000" dirty="0"/>
              <a:t>全球</a:t>
            </a:r>
            <a:r>
              <a:rPr lang="en-US" altLang="zh-TW" sz="4000" dirty="0" smtClean="0"/>
              <a:t>WHOIS</a:t>
            </a:r>
            <a:endParaRPr lang="en-US" altLang="zh-TW" sz="4000" dirty="0"/>
          </a:p>
        </p:txBody>
      </p:sp>
      <p:sp>
        <p:nvSpPr>
          <p:cNvPr id="6" name="內容版面配置區 2"/>
          <p:cNvSpPr>
            <a:spLocks noGrp="1"/>
          </p:cNvSpPr>
          <p:nvPr>
            <p:ph idx="1"/>
          </p:nvPr>
        </p:nvSpPr>
        <p:spPr>
          <a:xfrm>
            <a:off x="611560" y="1266825"/>
            <a:ext cx="8075240" cy="4859338"/>
          </a:xfrm>
        </p:spPr>
        <p:txBody>
          <a:bodyPr/>
          <a:lstStyle/>
          <a:p>
            <a:pPr marL="0" indent="714375">
              <a:buNone/>
            </a:pPr>
            <a:r>
              <a:rPr lang="zh-TW" altLang="en-US" sz="3000" dirty="0" smtClean="0"/>
              <a:t>工具大</a:t>
            </a:r>
            <a:r>
              <a:rPr lang="zh-TW" altLang="en-US" sz="3000" dirty="0"/>
              <a:t>綱</a:t>
            </a:r>
            <a:r>
              <a:rPr lang="zh-TW" altLang="en-US" sz="3000" dirty="0" smtClean="0"/>
              <a:t>。</a:t>
            </a:r>
            <a:endParaRPr lang="zh-TW" altLang="en-US" sz="3000"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2376"/>
            <a:ext cx="9144000" cy="4653247"/>
          </a:xfrm>
          <a:prstGeom prst="rect">
            <a:avLst/>
          </a:prstGeom>
        </p:spPr>
      </p:pic>
    </p:spTree>
    <p:extLst>
      <p:ext uri="{BB962C8B-B14F-4D97-AF65-F5344CB8AC3E}">
        <p14:creationId xmlns:p14="http://schemas.microsoft.com/office/powerpoint/2010/main" val="4032124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70742</TotalTime>
  <Words>12976</Words>
  <Application>Microsoft Office PowerPoint</Application>
  <PresentationFormat>如螢幕大小 (4:3)</PresentationFormat>
  <Paragraphs>1157</Paragraphs>
  <Slides>160</Slides>
  <Notes>110</Notes>
  <HiddenSlides>2</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2</vt:i4>
      </vt:variant>
      <vt:variant>
        <vt:lpstr>投影片標題</vt:lpstr>
      </vt:variant>
      <vt:variant>
        <vt:i4>160</vt:i4>
      </vt:variant>
    </vt:vector>
  </HeadingPairs>
  <TitlesOfParts>
    <vt:vector size="173" baseType="lpstr">
      <vt:lpstr>SimHei</vt:lpstr>
      <vt:lpstr>新細明體</vt:lpstr>
      <vt:lpstr>標楷體</vt:lpstr>
      <vt:lpstr>Arial</vt:lpstr>
      <vt:lpstr>Arial Black</vt:lpstr>
      <vt:lpstr>Calibri</vt:lpstr>
      <vt:lpstr>Tahoma</vt:lpstr>
      <vt:lpstr>Times New Roman</vt:lpstr>
      <vt:lpstr>Wingdings</vt:lpstr>
      <vt:lpstr>Wingdings 3</vt:lpstr>
      <vt:lpstr>預設簡報設計</vt:lpstr>
      <vt:lpstr>Clip</vt:lpstr>
      <vt:lpstr>Visio</vt:lpstr>
      <vt:lpstr>主動式防禦手法實作</vt:lpstr>
      <vt:lpstr>課程大網</vt:lpstr>
      <vt:lpstr>資訊安全</vt:lpstr>
      <vt:lpstr>資訊安全</vt:lpstr>
      <vt:lpstr>資訊安全</vt:lpstr>
      <vt:lpstr>駭客是什麼?</vt:lpstr>
      <vt:lpstr>PowerPoint 簡報</vt:lpstr>
      <vt:lpstr>PowerPoint 簡報</vt:lpstr>
      <vt:lpstr>PowerPoint 簡報</vt:lpstr>
      <vt:lpstr>PowerPoint 簡報</vt:lpstr>
      <vt:lpstr>PowerPoint 簡報</vt:lpstr>
      <vt:lpstr>Cyberwar是什麼?</vt:lpstr>
      <vt:lpstr>PowerPoint 簡報</vt:lpstr>
      <vt:lpstr>Cyberwar目的是什麼?</vt:lpstr>
      <vt:lpstr>竊取國家情報 癱瘓網路系統 示威心戰打擊 </vt:lpstr>
      <vt:lpstr>Cyberwar 進行中?</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震網病毒的由來</vt:lpstr>
      <vt:lpstr>震網病毒的由來</vt:lpstr>
      <vt:lpstr>PowerPoint 簡報</vt:lpstr>
      <vt:lpstr>PowerPoint 簡報</vt:lpstr>
      <vt:lpstr>PowerPoint 簡報</vt:lpstr>
      <vt:lpstr>PowerPoint 簡報</vt:lpstr>
      <vt:lpstr>生活中的駭客</vt:lpstr>
      <vt:lpstr>PowerPoint 簡報</vt:lpstr>
      <vt:lpstr>PowerPoint 簡報</vt:lpstr>
      <vt:lpstr>PowerPoint 簡報</vt:lpstr>
      <vt:lpstr>IPHONE</vt:lpstr>
      <vt:lpstr>PowerPoint 簡報</vt:lpstr>
      <vt:lpstr>PowerPoint 簡報</vt:lpstr>
      <vt:lpstr>PowerPoint 簡報</vt:lpstr>
      <vt:lpstr>PowerPoint 簡報</vt:lpstr>
      <vt:lpstr>IPHONE資安事件</vt:lpstr>
      <vt:lpstr>PowerPoint 簡報</vt:lpstr>
      <vt:lpstr>PowerPoint 簡報</vt:lpstr>
      <vt:lpstr>PowerPoint 簡報</vt:lpstr>
      <vt:lpstr>PowerPoint 簡報</vt:lpstr>
      <vt:lpstr>暗網</vt:lpstr>
      <vt:lpstr>PowerPoint 簡報</vt:lpstr>
      <vt:lpstr>PowerPoint 簡報</vt:lpstr>
      <vt:lpstr>PowerPoint 簡報</vt:lpstr>
      <vt:lpstr>PowerPoint 簡報</vt:lpstr>
      <vt:lpstr>滲透測試是什麼?</vt:lpstr>
      <vt:lpstr>何謂滲透測試?</vt:lpstr>
      <vt:lpstr>何謂滲透測試?</vt:lpstr>
      <vt:lpstr>滲透測試 V.S 弱點掃描</vt:lpstr>
      <vt:lpstr>滲透測試 V.S 弱點掃描</vt:lpstr>
      <vt:lpstr>滲透測試 V.S 弱點掃描</vt:lpstr>
      <vt:lpstr>滲透測試種類</vt:lpstr>
      <vt:lpstr>滲透測試種類</vt:lpstr>
      <vt:lpstr>滲透測試種類</vt:lpstr>
      <vt:lpstr>滲透測試種類</vt:lpstr>
      <vt:lpstr>滲透測試種類</vt:lpstr>
      <vt:lpstr>滲透測試種類</vt:lpstr>
      <vt:lpstr>滲透測試目的</vt:lpstr>
      <vt:lpstr>漏洞公告與組織</vt:lpstr>
      <vt:lpstr>漏洞公告與組織</vt:lpstr>
      <vt:lpstr>PowerPoint 簡報</vt:lpstr>
      <vt:lpstr>漏洞公告與組織</vt:lpstr>
      <vt:lpstr>漏洞公告與組織</vt:lpstr>
      <vt:lpstr>漏洞公告與組織</vt:lpstr>
      <vt:lpstr>漏洞公告與組織</vt:lpstr>
      <vt:lpstr>OWSAP TOP 10</vt:lpstr>
      <vt:lpstr>漏洞公告與組織</vt:lpstr>
      <vt:lpstr>漏洞公告與組織</vt:lpstr>
      <vt:lpstr>漏洞公告與組織</vt:lpstr>
      <vt:lpstr>漏洞公告與組織</vt:lpstr>
      <vt:lpstr>滲透流程</vt:lpstr>
      <vt:lpstr>PowerPoint 簡報</vt:lpstr>
      <vt:lpstr>PowerPoint 簡報</vt:lpstr>
      <vt:lpstr>APT 攻擊狙殺練</vt:lpstr>
      <vt:lpstr>PowerPoint 簡報</vt:lpstr>
      <vt:lpstr>滲透測試基本工具</vt:lpstr>
      <vt:lpstr>NSLOOKUP</vt:lpstr>
      <vt:lpstr>NSLOOKUP</vt:lpstr>
      <vt:lpstr>PowerPoint 簡報</vt:lpstr>
      <vt:lpstr>PowerPoint 簡報</vt:lpstr>
      <vt:lpstr>PowerPoint 簡報</vt:lpstr>
      <vt:lpstr>PowerPoint 簡報</vt:lpstr>
      <vt:lpstr>PowerPoint 簡報</vt:lpstr>
      <vt:lpstr>CURL</vt:lpstr>
      <vt:lpstr>CURL</vt:lpstr>
      <vt:lpstr>CURL</vt:lpstr>
      <vt:lpstr>CURL</vt:lpstr>
      <vt:lpstr>CURL</vt:lpstr>
      <vt:lpstr>CURL</vt:lpstr>
      <vt:lpstr>CURL</vt:lpstr>
      <vt:lpstr>CURL</vt:lpstr>
      <vt:lpstr>WHOIS</vt:lpstr>
      <vt:lpstr>全球WHOIS</vt:lpstr>
      <vt:lpstr>台灣WHOIS</vt:lpstr>
      <vt:lpstr>PowerPoint 簡報</vt:lpstr>
      <vt:lpstr>PowerPoint 簡報</vt:lpstr>
      <vt:lpstr>NetCraft</vt:lpstr>
      <vt:lpstr>NetCraft</vt:lpstr>
      <vt:lpstr>GOOGLE HACKING</vt:lpstr>
      <vt:lpstr>GOOGLE HACKING</vt:lpstr>
      <vt:lpstr>GOOGLE HACKING</vt:lpstr>
      <vt:lpstr>Hunter.io</vt:lpstr>
      <vt:lpstr>Hunter.io</vt:lpstr>
      <vt:lpstr>HTTrack</vt:lpstr>
      <vt:lpstr>Dirbuster</vt:lpstr>
      <vt:lpstr>BruteBrowse</vt:lpstr>
      <vt:lpstr>Archive.org</vt:lpstr>
      <vt:lpstr>Archive.org</vt:lpstr>
      <vt:lpstr>Archive.org</vt:lpstr>
      <vt:lpstr>SHADON</vt:lpstr>
      <vt:lpstr>SHADON</vt:lpstr>
      <vt:lpstr>SHADON</vt:lpstr>
      <vt:lpstr>SUBDOMAINS</vt:lpstr>
      <vt:lpstr>HitconZeroDay</vt:lpstr>
      <vt:lpstr>HitconZeroDay</vt:lpstr>
      <vt:lpstr>HitconZeroDay</vt:lpstr>
      <vt:lpstr>HitconZeroDay</vt:lpstr>
      <vt:lpstr>字典檔</vt:lpstr>
      <vt:lpstr>滲透手法介紹</vt:lpstr>
      <vt:lpstr>滲透手法介紹</vt:lpstr>
      <vt:lpstr>弱密碼攻擊</vt:lpstr>
      <vt:lpstr>弱密碼攻擊</vt:lpstr>
      <vt:lpstr>弱密碼攻擊</vt:lpstr>
      <vt:lpstr>弱密碼攻擊</vt:lpstr>
      <vt:lpstr>DDOS攻擊</vt:lpstr>
      <vt:lpstr>PowerPoint 簡報</vt:lpstr>
      <vt:lpstr>PowerPoint 簡報</vt:lpstr>
      <vt:lpstr>PowerPoint 簡報</vt:lpstr>
      <vt:lpstr>PowerPoint 簡報</vt:lpstr>
      <vt:lpstr>放大攻擊</vt:lpstr>
      <vt:lpstr>PowerPoint 簡報</vt:lpstr>
      <vt:lpstr>PowerPoint 簡報</vt:lpstr>
      <vt:lpstr>何謂NTP</vt:lpstr>
      <vt:lpstr>PowerPoint 簡報</vt:lpstr>
      <vt:lpstr>PowerPoint 簡報</vt:lpstr>
      <vt:lpstr>路徑猜測</vt:lpstr>
      <vt:lpstr>路徑猜測</vt:lpstr>
      <vt:lpstr>PowerPoint 簡報</vt:lpstr>
      <vt:lpstr>注入攻擊</vt:lpstr>
      <vt:lpstr>注入攻擊</vt:lpstr>
      <vt:lpstr>注入攻擊</vt:lpstr>
      <vt:lpstr>注入攻擊</vt:lpstr>
      <vt:lpstr>注入攻擊</vt:lpstr>
      <vt:lpstr>注入攻擊</vt:lpstr>
      <vt:lpstr>注入攻擊</vt:lpstr>
      <vt:lpstr>中間人攻擊</vt:lpstr>
      <vt:lpstr>中間人攻擊</vt:lpstr>
      <vt:lpstr>KALI LINUX</vt:lpstr>
      <vt:lpstr>KALI LINUX</vt:lpstr>
      <vt:lpstr>為何非技術人員也要懂資安</vt:lpstr>
      <vt:lpstr>PowerPoint 簡報</vt:lpstr>
      <vt:lpstr>水桶理論</vt:lpstr>
      <vt:lpstr>PowerPoint 簡報</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Jerry Liang</dc:creator>
  <cp:lastModifiedBy>黃信中</cp:lastModifiedBy>
  <cp:revision>624</cp:revision>
  <cp:lastPrinted>2020-06-03T07:18:55Z</cp:lastPrinted>
  <dcterms:created xsi:type="dcterms:W3CDTF">2005-08-11T05:16:19Z</dcterms:created>
  <dcterms:modified xsi:type="dcterms:W3CDTF">2023-01-06T02:39:33Z</dcterms:modified>
</cp:coreProperties>
</file>